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2"/>
  </p:notesMasterIdLst>
  <p:handoutMasterIdLst>
    <p:handoutMasterId r:id="rId43"/>
  </p:handoutMasterIdLst>
  <p:sldIdLst>
    <p:sldId id="256" r:id="rId7"/>
    <p:sldId id="257" r:id="rId8"/>
    <p:sldId id="296" r:id="rId9"/>
    <p:sldId id="258" r:id="rId10"/>
    <p:sldId id="269" r:id="rId11"/>
    <p:sldId id="260" r:id="rId12"/>
    <p:sldId id="297" r:id="rId13"/>
    <p:sldId id="263" r:id="rId14"/>
    <p:sldId id="262" r:id="rId15"/>
    <p:sldId id="264" r:id="rId16"/>
    <p:sldId id="265" r:id="rId17"/>
    <p:sldId id="291" r:id="rId18"/>
    <p:sldId id="267" r:id="rId19"/>
    <p:sldId id="292" r:id="rId20"/>
    <p:sldId id="294" r:id="rId21"/>
    <p:sldId id="300" r:id="rId22"/>
    <p:sldId id="299" r:id="rId23"/>
    <p:sldId id="271" r:id="rId24"/>
    <p:sldId id="272" r:id="rId25"/>
    <p:sldId id="274" r:id="rId26"/>
    <p:sldId id="275" r:id="rId27"/>
    <p:sldId id="273" r:id="rId28"/>
    <p:sldId id="293" r:id="rId29"/>
    <p:sldId id="277" r:id="rId30"/>
    <p:sldId id="280" r:id="rId31"/>
    <p:sldId id="281" r:id="rId32"/>
    <p:sldId id="282" r:id="rId33"/>
    <p:sldId id="283" r:id="rId34"/>
    <p:sldId id="284" r:id="rId35"/>
    <p:sldId id="285" r:id="rId36"/>
    <p:sldId id="286" r:id="rId37"/>
    <p:sldId id="287" r:id="rId38"/>
    <p:sldId id="288" r:id="rId39"/>
    <p:sldId id="289" r:id="rId40"/>
    <p:sldId id="29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URUNG, Santosh" initials="GS" lastIdx="6" clrIdx="6">
    <p:extLst/>
  </p:cmAuthor>
  <p:cmAuthor id="1" name="MAYIGANE, Landry Ndriko" initials="MN" lastIdx="1" clrIdx="0">
    <p:extLst/>
  </p:cmAuthor>
  <p:cmAuthor id="8" name="BAHL, Jhilmil" initials="BJ" lastIdx="17" clrIdx="7">
    <p:extLst/>
  </p:cmAuthor>
  <p:cmAuthor id="2" name="Denis" initials="D" lastIdx="20" clrIdx="1">
    <p:extLst/>
  </p:cmAuthor>
  <p:cmAuthor id="9" name="GOLDIN, Shoshanna" initials="GS" lastIdx="6" clrIdx="8">
    <p:extLst/>
  </p:cmAuthor>
  <p:cmAuthor id="3" name="COPPER, Frederik Anton" initials="CFA" lastIdx="13" clrIdx="2">
    <p:extLst/>
  </p:cmAuthor>
  <p:cmAuthor id="4" name="VENTE, Candice" initials="VC" lastIdx="20" clrIdx="3">
    <p:extLst/>
  </p:cmAuthor>
  <p:cmAuthor id="5" name="BELL, Allan" initials="BA" lastIdx="2" clrIdx="4">
    <p:extLst/>
  </p:cmAuthor>
  <p:cmAuthor id="6" name="DESAI, Shalini" initials="DS" lastIdx="5"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22"/>
    <a:srgbClr val="008DC9"/>
    <a:srgbClr val="008FCE"/>
    <a:srgbClr val="008DCF"/>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6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21-Dec-20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21-Dec-20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AJUSTE LAS HORAS SEGÚN SUS PROPIAS NECESIDADES, PERO ASEGÚRESE DE DEJAR TIEMPO SUFICIENTE PARA LA SEGUNDA PARTE.   ES LA PARTE FUNDAMENTAL DEL EJERCICIO DE SIMULACIÓN.</a:t>
            </a:r>
          </a:p>
        </p:txBody>
      </p:sp>
      <p:sp>
        <p:nvSpPr>
          <p:cNvPr id="4" name="Slide Number Placeholder 3"/>
          <p:cNvSpPr>
            <a:spLocks noGrp="1"/>
          </p:cNvSpPr>
          <p:nvPr>
            <p:ph type="sldNum" sz="quarter" idx="5"/>
          </p:nvPr>
        </p:nvSpPr>
        <p:spPr/>
        <p:txBody>
          <a:bodyPr/>
          <a:lstStyle/>
          <a:p>
            <a:pPr algn="l" rtl="0"/>
            <a:fld id="{FAE61A72-6C7D-49E1-A69D-B1543F4FDA02}" type="slidenum">
              <a:rPr/>
              <a:t>2</a:t>
            </a:fld>
            <a:endParaRPr lang="e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Notas para los facilitadores:</a:t>
            </a:r>
          </a:p>
          <a:p>
            <a:pPr algn="l" rtl="0"/>
            <a:r>
              <a:rPr lang="es" b="0" i="0" u="none" baseline="0"/>
              <a:t>•La estimación de los grupos poblacionales destinatarios pertinentes es una actividad compleja y urgente de preparación para la adopción de las vacunas contra la COVID-19, y los planificadores nacionales tendrán que trabajar con su oficina nacional de estadística para obtener esas estimaciones.</a:t>
            </a:r>
          </a:p>
          <a:p>
            <a:pPr algn="l" rtl="0"/>
            <a:r>
              <a:rPr lang="es" b="0" i="0" u="none" baseline="0"/>
              <a:t>•Los esfuerzos por lograr la equidad en el acceso a las vacunas deberían ser un principio rector para que todos los países protejan adecuadamente a los grupos que sufren una mayor carga de la COVID-19.</a:t>
            </a:r>
          </a:p>
          <a:p>
            <a:pPr marL="0" marR="0" algn="ctr" rtl="0">
              <a:spcBef>
                <a:spcPts val="0"/>
              </a:spcBef>
              <a:spcAft>
                <a:spcPts val="0"/>
              </a:spcAft>
            </a:pPr>
            <a:r>
              <a:rPr lang="es" sz="1200" b="1" i="0" u="none" baseline="0">
                <a:solidFill>
                  <a:srgbClr val="000000"/>
                </a:solidFill>
                <a:effectLst/>
                <a:latin typeface="Helvetica Neue"/>
                <a:ea typeface="DengXian" panose="02010600030101010101" pitchFamily="2" charset="-122"/>
                <a:cs typeface="Arial" panose="020B0604020202020204" pitchFamily="34" charset="0"/>
              </a:rPr>
              <a:t>Grupo de población destinatario</a:t>
            </a:r>
            <a:endParaRPr lang="es" sz="2400" dirty="0">
              <a:effectLst/>
              <a:latin typeface="Myriad Pro Cond"/>
              <a:ea typeface="DengXian" panose="02010600030101010101" pitchFamily="2" charset="-122"/>
              <a:cs typeface="Times New Roman (Body CS)"/>
            </a:endParaRPr>
          </a:p>
          <a:p>
            <a:pPr marL="0" marR="0" algn="ctr" rtl="0">
              <a:spcBef>
                <a:spcPts val="0"/>
              </a:spcBef>
              <a:spcAft>
                <a:spcPts val="0"/>
              </a:spcAft>
            </a:pPr>
            <a:r>
              <a:rPr lang="es" sz="1200" b="1" i="0" u="none" baseline="0">
                <a:solidFill>
                  <a:srgbClr val="000000"/>
                </a:solidFill>
                <a:effectLst/>
                <a:latin typeface="Helvetica Neue"/>
                <a:ea typeface="DengXian" panose="02010600030101010101" pitchFamily="2" charset="-122"/>
                <a:cs typeface="Arial" panose="020B0604020202020204" pitchFamily="34" charset="0"/>
              </a:rPr>
              <a:t>Definiciones</a:t>
            </a:r>
            <a:endParaRPr lang="es" sz="2400" dirty="0">
              <a:effectLst/>
              <a:latin typeface="Myriad Pro Cond"/>
              <a:ea typeface="DengXian" panose="02010600030101010101" pitchFamily="2" charset="-122"/>
              <a:cs typeface="Times New Roman (Body CS)"/>
            </a:endParaRPr>
          </a:p>
          <a:p>
            <a:pPr marL="0" marR="0" algn="ctr" rtl="0">
              <a:spcBef>
                <a:spcPts val="0"/>
              </a:spcBef>
              <a:spcAft>
                <a:spcPts val="0"/>
              </a:spcAft>
            </a:pPr>
            <a:r>
              <a:rPr lang="es" sz="1200" b="1" i="0" u="none" baseline="0">
                <a:solidFill>
                  <a:srgbClr val="000000"/>
                </a:solidFill>
                <a:effectLst/>
                <a:latin typeface="Helvetica Neue"/>
                <a:ea typeface="DengXian" panose="02010600030101010101" pitchFamily="2" charset="-122"/>
                <a:cs typeface="Arial" panose="020B0604020202020204" pitchFamily="34" charset="0"/>
              </a:rPr>
              <a:t>Tamaño estimado</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sng" baseline="0">
                <a:solidFill>
                  <a:srgbClr val="211D1E"/>
                </a:solidFill>
                <a:effectLst/>
                <a:latin typeface="Helvetica Neue"/>
                <a:ea typeface="DengXian" panose="02010600030101010101" pitchFamily="2" charset="-122"/>
                <a:cs typeface="Arial" panose="020B0604020202020204" pitchFamily="34" charset="0"/>
              </a:rPr>
              <a:t>Trabajadores de la salud </a:t>
            </a:r>
            <a:endParaRPr lang="es" sz="2400" u="sng"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Todas las personas que participan en acciones cuyo objetivo principal es mejorar la salud (véase la nota de pie de página de la sección 5.2 de las orientaciones).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Para obtener más aclaraciones sobre la definición de trabajadores de la salud por grupos de riesgo, véanse las orientaciones provisionales de la OMS y la Organización Internacional del Trabajo.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Tal vez el dato esté disponible en la oficina nacional de estadística, en los registros de trabajadores de la salud y en las oficinas de registro de las ONG.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A nivel mundial, se estima que el número de trabajadores de la salud representa un 3%, pero existen grandes diferencias entre países.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Los países deberían planificar una actividad de cálculo, por ejemplo, mediante la elaboración de «listas de beneficiarios» a nivel de distrito, antes de la introducción.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sng" baseline="0">
                <a:solidFill>
                  <a:srgbClr val="211D1E"/>
                </a:solidFill>
                <a:effectLst/>
                <a:latin typeface="Helvetica Neue"/>
                <a:ea typeface="DengXian" panose="02010600030101010101" pitchFamily="2" charset="-122"/>
                <a:cs typeface="Arial" panose="020B0604020202020204" pitchFamily="34" charset="0"/>
              </a:rPr>
              <a:t>Personas mayores </a:t>
            </a:r>
            <a:endParaRPr lang="es" sz="2400" u="sng"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Segmento definido según el riesgo por la edad; variará de acuerdo con el país o la región. La decisión sobre el intervalo de edad específico será tomada a nivel de país por los expertos nacionales en salud o los grupos nacionales de asesoramiento técnico sobre inmunización, sobre la base de la mortalidad diferencial por edad.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Debería poder consultarse con facilidad en la oficina nacional de estadística.</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sng" baseline="0">
                <a:solidFill>
                  <a:srgbClr val="211D1E"/>
                </a:solidFill>
                <a:effectLst/>
                <a:latin typeface="Helvetica Neue"/>
                <a:ea typeface="DengXian" panose="02010600030101010101" pitchFamily="2" charset="-122"/>
                <a:cs typeface="Arial" panose="020B0604020202020204" pitchFamily="34" charset="0"/>
              </a:rPr>
              <a:t>Personas con enfermedades preexistentes </a:t>
            </a:r>
            <a:endParaRPr lang="es" sz="2400" u="sng"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Se ha determinado que el riesgo de enfermedad grave o muerte es significativamente mayor (en los países en que las comorbilidades pertinentes se pueden evaluar de manera equitativa en toda la población).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En cuanto a las personas que están en centros de atención a largo plazo, es posible que algunos países dispongan de encuestas de salud en las que se basan esas estimaciones, pero el cálculo de esos grupos poblacionales será un proceso complicado.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Por otro lado, los países deben tratar de reducir al mínimo el doble recuento de pacientes, por ejemplo, una persona mayor con cáncer, a fin de reducir el riesgo de sobreestimar la población.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sng" baseline="0">
                <a:solidFill>
                  <a:srgbClr val="211D1E"/>
                </a:solidFill>
                <a:effectLst/>
                <a:latin typeface="Helvetica Neue"/>
                <a:ea typeface="DengXian" panose="02010600030101010101" pitchFamily="2" charset="-122"/>
                <a:cs typeface="Arial" panose="020B0604020202020204" pitchFamily="34" charset="0"/>
              </a:rPr>
              <a:t>Otros grupos destinatarios: trabajadores esenciales, grupos de empleo social que no pueden aplicar el distanciamiento social, grupos de edad con alto riesgo de transmisión de enfermedades, personal de protección de fronteras, viajeros. </a:t>
            </a:r>
            <a:endParaRPr lang="es" sz="2400" u="sng"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Las decisiones acerca de la definición y las características serán tomadas a nivel de país por los expertos nacionales en salud o los grupos nacionales de asesoramiento técnico sobre inmunización. </a:t>
            </a:r>
            <a:endParaRPr lang="es" sz="2400" dirty="0">
              <a:effectLst/>
              <a:latin typeface="Myriad Pro Cond"/>
              <a:ea typeface="DengXian" panose="02010600030101010101" pitchFamily="2" charset="-122"/>
              <a:cs typeface="Times New Roman (Body CS)"/>
            </a:endParaRPr>
          </a:p>
          <a:p>
            <a:pPr marL="0" marR="0" algn="l" rtl="0">
              <a:spcBef>
                <a:spcPts val="0"/>
              </a:spcBef>
              <a:spcAft>
                <a:spcPts val="0"/>
              </a:spcAft>
            </a:pPr>
            <a:r>
              <a:rPr lang="es" sz="1200" b="0" i="0" u="none" baseline="0">
                <a:solidFill>
                  <a:srgbClr val="211D1E"/>
                </a:solidFill>
                <a:effectLst/>
                <a:latin typeface="Helvetica Neue"/>
                <a:ea typeface="DengXian" panose="02010600030101010101" pitchFamily="2" charset="-122"/>
                <a:cs typeface="Arial" panose="020B0604020202020204" pitchFamily="34" charset="0"/>
              </a:rPr>
              <a:t>Las fuentes de datos comprenden desde los datos del censo hasta las encuestas demográficas y las encuestas de salud en los hogares. Algunas maneras posibles de estimar otros grupos incluyen: </a:t>
            </a:r>
            <a:endParaRPr lang="es" sz="2400" dirty="0">
              <a:effectLst/>
              <a:latin typeface="Myriad Pro Cond"/>
              <a:ea typeface="DengXian" panose="02010600030101010101" pitchFamily="2" charset="-122"/>
              <a:cs typeface="Times New Roman (Body CS)"/>
            </a:endParaRPr>
          </a:p>
          <a:p>
            <a:pPr marL="342900" marR="0" lvl="0" indent="-342900" algn="l" rtl="0">
              <a:spcBef>
                <a:spcPts val="0"/>
              </a:spcBef>
              <a:spcAft>
                <a:spcPts val="0"/>
              </a:spcAft>
              <a:buFont typeface="Helvetica Neue"/>
              <a:buChar char="•"/>
            </a:pPr>
            <a:r>
              <a:rPr lang="es" sz="1200" b="0" i="0" u="none" baseline="0">
                <a:solidFill>
                  <a:srgbClr val="211D1E"/>
                </a:solidFill>
                <a:effectLst/>
                <a:latin typeface="Helvetica Neue"/>
                <a:ea typeface="DengXian" panose="02010600030101010101" pitchFamily="2" charset="-122"/>
                <a:cs typeface="Arial" panose="020B0604020202020204" pitchFamily="34" charset="0"/>
              </a:rPr>
              <a:t>Trabajadores esenciales: una vez que se defina este grupo en los países, las estimaciones podrían consultarse en las administraciones pertinentes (educación, defensa, etc.). </a:t>
            </a:r>
            <a:endParaRPr lang="es" sz="2400" dirty="0">
              <a:effectLst/>
              <a:latin typeface="Myriad Pro Cond"/>
              <a:ea typeface="DengXian" panose="02010600030101010101" pitchFamily="2" charset="-122"/>
              <a:cs typeface="Calibri" panose="020F0502020204030204" pitchFamily="34" charset="0"/>
            </a:endParaRPr>
          </a:p>
          <a:p>
            <a:pPr marL="342900" marR="0" lvl="0" indent="-342900" algn="l" rtl="0">
              <a:spcBef>
                <a:spcPts val="0"/>
              </a:spcBef>
              <a:spcAft>
                <a:spcPts val="0"/>
              </a:spcAft>
              <a:buFont typeface="Helvetica Neue"/>
              <a:buChar char="•"/>
            </a:pPr>
            <a:r>
              <a:rPr lang="es" sz="1200" b="0" i="0" u="none" baseline="0">
                <a:solidFill>
                  <a:srgbClr val="211D1E"/>
                </a:solidFill>
                <a:effectLst/>
                <a:latin typeface="Helvetica Neue"/>
                <a:ea typeface="DengXian" panose="02010600030101010101" pitchFamily="2" charset="-122"/>
                <a:cs typeface="Arial" panose="020B0604020202020204" pitchFamily="34" charset="0"/>
              </a:rPr>
              <a:t>Grupos de empleo social que no pueden aplicar el distanciamiento socialmente: también habría que definirlos; algunas estimaciones sobre grupos ocupacionales amplios, como la hostelería, pueden obtenerse de la oficina nacional de estadística. En las encuestas y los estudios también se pueden obtener estimaciones para grupos específicos, como los trabajadores y trabajadoras sexuales. </a:t>
            </a:r>
            <a:endParaRPr lang="es" sz="2400" dirty="0">
              <a:effectLst/>
              <a:latin typeface="Myriad Pro Cond"/>
              <a:ea typeface="DengXian" panose="02010600030101010101" pitchFamily="2" charset="-122"/>
              <a:cs typeface="Calibri" panose="020F0502020204030204" pitchFamily="34" charset="0"/>
            </a:endParaRPr>
          </a:p>
          <a:p>
            <a:pPr marL="342900" marR="0" lvl="0" indent="-342900" algn="l" rtl="0">
              <a:spcBef>
                <a:spcPts val="0"/>
              </a:spcBef>
              <a:spcAft>
                <a:spcPts val="0"/>
              </a:spcAft>
              <a:buFont typeface="Helvetica Neue"/>
              <a:buChar char="•"/>
            </a:pPr>
            <a:r>
              <a:rPr lang="es" sz="1200" b="0" i="0" u="none" baseline="0">
                <a:solidFill>
                  <a:srgbClr val="211D1E"/>
                </a:solidFill>
                <a:effectLst/>
                <a:latin typeface="Helvetica Neue"/>
                <a:ea typeface="DengXian" panose="02010600030101010101" pitchFamily="2" charset="-122"/>
                <a:cs typeface="Arial" panose="020B0604020202020204" pitchFamily="34" charset="0"/>
              </a:rPr>
              <a:t>Grupos de edad con alto riesgo de transmisión de enfermedades: las estimaciones de los grupos de edad se pueden obtener fácilmente en la oficina nacional de estadística. </a:t>
            </a:r>
            <a:endParaRPr lang="es" sz="2400" dirty="0">
              <a:effectLst/>
              <a:latin typeface="Myriad Pro Cond"/>
              <a:ea typeface="DengXian" panose="02010600030101010101" pitchFamily="2" charset="-122"/>
              <a:cs typeface="Calibri" panose="020F0502020204030204" pitchFamily="34" charset="0"/>
            </a:endParaRPr>
          </a:p>
          <a:p>
            <a:pPr marL="342900" marR="0" lvl="0" indent="-342900" algn="l" rtl="0">
              <a:spcBef>
                <a:spcPts val="0"/>
              </a:spcBef>
              <a:spcAft>
                <a:spcPts val="0"/>
              </a:spcAft>
              <a:buFont typeface="Helvetica Neue"/>
              <a:buChar char="•"/>
            </a:pPr>
            <a:r>
              <a:rPr lang="es" sz="1200" b="0" i="0" u="none" baseline="0">
                <a:solidFill>
                  <a:srgbClr val="211D1E"/>
                </a:solidFill>
                <a:effectLst/>
                <a:latin typeface="Helvetica Neue"/>
                <a:ea typeface="DengXian" panose="02010600030101010101" pitchFamily="2" charset="-122"/>
                <a:cs typeface="Arial" panose="020B0604020202020204" pitchFamily="34" charset="0"/>
              </a:rPr>
              <a:t>Personal de protección de fronteras: sus miembros probablemente forman parte de los trabajadores esenciales. </a:t>
            </a:r>
            <a:endParaRPr lang="es" sz="2400" dirty="0">
              <a:effectLst/>
              <a:latin typeface="Myriad Pro Cond"/>
              <a:ea typeface="DengXian" panose="02010600030101010101" pitchFamily="2" charset="-122"/>
              <a:cs typeface="Calibri" panose="020F0502020204030204" pitchFamily="34" charset="0"/>
            </a:endParaRPr>
          </a:p>
          <a:p>
            <a:endParaRPr lang="e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2292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Notas para los facilitadores:</a:t>
            </a:r>
          </a:p>
          <a:p>
            <a:pPr marL="171450" indent="-171450" algn="l" rtl="0">
              <a:buFont typeface="Arial" panose="020B0604020202020204" pitchFamily="34" charset="0"/>
              <a:buChar char="•"/>
            </a:pPr>
            <a:r>
              <a:rPr lang="es" b="0" i="0" u="none" baseline="0"/>
              <a:t>Las estrategias nacionales de vacunación contra la COVID-19 deberán adaptarse en función de las características de la vacuna, la evaluación de los riesgos y beneficios para los distintos grupos poblacionales y la cantidad y el ritmo de suministros de la vacuna, y deberán estar en consonancia con el sistema de salud y el contexto de cada país.</a:t>
            </a:r>
          </a:p>
          <a:p>
            <a:pPr marL="171450" indent="-171450" algn="l" rtl="0">
              <a:buFont typeface="Arial" panose="020B0604020202020204" pitchFamily="34" charset="0"/>
              <a:buChar char="•"/>
            </a:pPr>
            <a:r>
              <a:rPr lang="es" b="0" i="0" u="none" baseline="0"/>
              <a:t>La estrategia nacional de vacunación definitiva se definirá en función de las características de las vacunas a medida que estén disponibles.</a:t>
            </a:r>
          </a:p>
          <a:p>
            <a:pPr marL="171450" indent="-171450" algn="l" rtl="0">
              <a:buFont typeface="Arial" panose="020B0604020202020204" pitchFamily="34" charset="0"/>
              <a:buChar char="•"/>
            </a:pPr>
            <a:r>
              <a:rPr lang="es" b="0" i="0" u="none" baseline="0"/>
              <a:t>Los países tendrán que colaborar con los programas y los diferentes sectores para aprovechar las estructuras de prestación de servicios existentes o, en el caso de los países que establezcan una nueva plataforma de prestación de servicios, considerar la posibilidad de ampliar otras plataformas de prestación de servicios de salud a lo largo del curso de la vida, para ofrecer la vacunación contra la COVID-19.</a:t>
            </a:r>
          </a:p>
          <a:p>
            <a:pPr marL="171450" indent="-171450" algn="l" rtl="0">
              <a:buFont typeface="Arial" panose="020B0604020202020204" pitchFamily="34" charset="0"/>
              <a:buChar char="•"/>
            </a:pPr>
            <a:r>
              <a:rPr lang="es" b="0" i="0" u="none" baseline="0"/>
              <a:t>Los programas nacionales de inmunización en los países tendrán que idear estrategias de inmunización diferentes a las habituales y tal vez novedosas para llegar a los grupos poblacionales destinatarios prioritarios.</a:t>
            </a:r>
          </a:p>
          <a:p>
            <a:pPr marL="171450" indent="-171450" algn="l" rtl="0">
              <a:buFont typeface="Arial" panose="020B0604020202020204" pitchFamily="34" charset="0"/>
              <a:buChar char="•"/>
            </a:pPr>
            <a:r>
              <a:rPr lang="es" b="0" i="0" u="none" baseline="0"/>
              <a:t>Los países deberán planificar y aplicar medidas de prevención y control de las infecciones y medidas ambientales y asignarles recursos al llevar a cabo la vacunación, incluido el uso de equipo de protección personal por los trabajadores de la salud.</a:t>
            </a:r>
          </a:p>
          <a:p>
            <a:pPr marL="171450" indent="-171450" algn="l" rtl="0">
              <a:buFont typeface="Arial" panose="020B0604020202020204" pitchFamily="34" charset="0"/>
              <a:buChar char="•"/>
            </a:pPr>
            <a:endParaRPr lang="es"/>
          </a:p>
          <a:p>
            <a:pPr algn="l" rtl="0"/>
            <a:r>
              <a:rPr lang="es" sz="1200" b="1" i="0" u="none" strike="noStrike" kern="1200" baseline="0">
                <a:solidFill>
                  <a:schemeClr val="tx1"/>
                </a:solidFill>
                <a:latin typeface="+mn-lt"/>
                <a:ea typeface="+mn-ea"/>
                <a:cs typeface="+mn-cs"/>
              </a:rPr>
              <a:t>Grupos destinatarios</a:t>
            </a:r>
            <a:r>
              <a:rPr lang="es" sz="1200" b="0" i="0" u="none" strike="noStrike" kern="1200" baseline="0">
                <a:solidFill>
                  <a:schemeClr val="tx1"/>
                </a:solidFill>
                <a:latin typeface="+mn-lt"/>
                <a:ea typeface="+mn-ea"/>
                <a:cs typeface="+mn-cs"/>
              </a:rPr>
              <a:t>	</a:t>
            </a:r>
            <a:r>
              <a:rPr lang="es" sz="1200" b="1" i="0" u="none" strike="noStrike" kern="1200" baseline="0">
                <a:solidFill>
                  <a:schemeClr val="tx1"/>
                </a:solidFill>
                <a:latin typeface="+mn-lt"/>
                <a:ea typeface="+mn-ea"/>
                <a:cs typeface="+mn-cs"/>
              </a:rPr>
              <a:t>Posible estrategia de administración de la vacuna </a:t>
            </a:r>
            <a:r>
              <a:rPr lang="es" sz="1200" b="0" i="0" u="none" strike="noStrike" kern="1200" baseline="0">
                <a:solidFill>
                  <a:schemeClr val="tx1"/>
                </a:solidFill>
                <a:latin typeface="+mn-lt"/>
                <a:ea typeface="+mn-ea"/>
                <a:cs typeface="+mn-cs"/>
              </a:rPr>
              <a:t>	</a:t>
            </a:r>
            <a:r>
              <a:rPr lang="es" sz="1200" b="1" i="0" u="none" strike="noStrike" kern="1200" baseline="0">
                <a:solidFill>
                  <a:schemeClr val="tx1"/>
                </a:solidFill>
                <a:latin typeface="+mn-lt"/>
                <a:ea typeface="+mn-ea"/>
                <a:cs typeface="+mn-cs"/>
              </a:rPr>
              <a:t>Posibles lugares de vacunación </a:t>
            </a:r>
            <a:r>
              <a:rPr lang="es" sz="1200" b="0" i="0" u="none" strike="noStrike" kern="1200" baseline="0">
                <a:solidFill>
                  <a:schemeClr val="tx1"/>
                </a:solidFill>
                <a:latin typeface="+mn-lt"/>
                <a:ea typeface="+mn-ea"/>
                <a:cs typeface="+mn-cs"/>
              </a:rPr>
              <a:t>	</a:t>
            </a:r>
          </a:p>
          <a:p>
            <a:pPr algn="l" rtl="0"/>
            <a:r>
              <a:rPr lang="es" sz="1200" b="0" i="0" u="sng" strike="noStrike" kern="1200" baseline="0">
                <a:solidFill>
                  <a:schemeClr val="tx1"/>
                </a:solidFill>
                <a:latin typeface="+mn-lt"/>
                <a:ea typeface="+mn-ea"/>
                <a:cs typeface="+mn-cs"/>
              </a:rPr>
              <a:t>Trabajadores de la salud </a:t>
            </a:r>
            <a:r>
              <a:rPr lang="es" sz="1200" b="0" i="0" u="none" strike="noStrike" kern="1200" baseline="0">
                <a:solidFill>
                  <a:schemeClr val="tx1"/>
                </a:solidFill>
                <a:latin typeface="+mn-lt"/>
                <a:ea typeface="+mn-ea"/>
                <a:cs typeface="+mn-cs"/>
              </a:rPr>
              <a:t>	</a:t>
            </a:r>
            <a:r>
              <a:rPr lang="es" sz="1200" b="0" i="0" u="sng" strike="noStrike" kern="1200" baseline="0">
                <a:solidFill>
                  <a:schemeClr val="tx1"/>
                </a:solidFill>
                <a:latin typeface="+mn-lt"/>
                <a:ea typeface="+mn-ea"/>
                <a:cs typeface="+mn-cs"/>
              </a:rPr>
              <a:t>Lugares fijos </a:t>
            </a:r>
            <a:r>
              <a:rPr lang="es" sz="1200" b="0" i="0" u="none" strike="noStrike" kern="1200" baseline="0">
                <a:solidFill>
                  <a:schemeClr val="tx1"/>
                </a:solidFill>
                <a:latin typeface="+mn-lt"/>
                <a:ea typeface="+mn-ea"/>
                <a:cs typeface="+mn-cs"/>
              </a:rPr>
              <a:t>		</a:t>
            </a:r>
            <a:r>
              <a:rPr lang="es" sz="1200" b="0" i="0" u="sng" strike="noStrike" kern="1200" baseline="0">
                <a:solidFill>
                  <a:schemeClr val="tx1"/>
                </a:solidFill>
                <a:latin typeface="+mn-lt"/>
                <a:ea typeface="+mn-ea"/>
                <a:cs typeface="+mn-cs"/>
              </a:rPr>
              <a:t>Centros de atención primaria de la salud, hospitales, centros de atención a largo plazo, clínicas privadas </a:t>
            </a:r>
            <a:r>
              <a:rPr lang="es" sz="1200" b="0" i="0" u="none" strike="noStrike" kern="1200" baseline="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 sz="1200" b="0" i="0" u="none" strike="noStrike" kern="1200" baseline="0">
                <a:solidFill>
                  <a:schemeClr val="tx1"/>
                </a:solidFill>
                <a:latin typeface="+mn-lt"/>
                <a:ea typeface="+mn-ea"/>
                <a:cs typeface="+mn-cs"/>
              </a:rPr>
              <a:t>Personas mayores 		Lugares fijos y centros de proximidad 	Centros de atención primaria de la salud, centros de atención a largo plazo, centros de día, centros de atención comunitaria, farmacias, equipos móviles para visitas a domicilio y otros emplazamientos </a:t>
            </a:r>
          </a:p>
          <a:p>
            <a:pPr algn="l" rtl="0"/>
            <a:r>
              <a:rPr lang="es" sz="1200" b="0" i="0" u="none" strike="noStrike" kern="1200" baseline="0">
                <a:solidFill>
                  <a:schemeClr val="tx1"/>
                </a:solidFill>
                <a:latin typeface="+mn-lt"/>
                <a:ea typeface="+mn-ea"/>
                <a:cs typeface="+mn-cs"/>
              </a:rPr>
              <a:t>		Consultorios temporales y móviles 	establecimientos públicos y privados, mercados, parques, lugares para realizar pruebas a los conductores sin que se bajen del vehículo </a:t>
            </a:r>
          </a:p>
          <a:p>
            <a:pPr algn="l" rtl="0"/>
            <a:r>
              <a:rPr lang="es" sz="1200" b="0" i="0" u="none" strike="noStrike" kern="1200" baseline="0">
                <a:solidFill>
                  <a:schemeClr val="tx1"/>
                </a:solidFill>
                <a:latin typeface="+mn-lt"/>
                <a:ea typeface="+mn-ea"/>
                <a:cs typeface="+mn-cs"/>
              </a:rPr>
              <a:t>		Campañas de vacunación masiva 	</a:t>
            </a:r>
          </a:p>
          <a:p>
            <a:pPr marL="0" marR="0" lvl="0" indent="0" algn="l" defTabSz="914400" rtl="0" eaLnBrk="1" fontAlgn="auto" latinLnBrk="0" hangingPunct="1">
              <a:lnSpc>
                <a:spcPct val="100000"/>
              </a:lnSpc>
              <a:spcBef>
                <a:spcPts val="0"/>
              </a:spcBef>
              <a:spcAft>
                <a:spcPts val="0"/>
              </a:spcAft>
              <a:buClrTx/>
              <a:buSzTx/>
              <a:buFontTx/>
              <a:buNone/>
              <a:tabLst/>
              <a:defRPr/>
            </a:pPr>
            <a:r>
              <a:rPr lang="es" sz="1200" b="0" i="0" u="sng" strike="noStrike" kern="1200" baseline="0">
                <a:solidFill>
                  <a:schemeClr val="tx1"/>
                </a:solidFill>
                <a:latin typeface="+mn-lt"/>
                <a:ea typeface="+mn-ea"/>
                <a:cs typeface="+mn-cs"/>
              </a:rPr>
              <a:t>Personas con enfermedades preexistentes </a:t>
            </a:r>
            <a:r>
              <a:rPr lang="es" sz="1200" b="0" i="0" u="none" strike="noStrike" kern="1200" baseline="0">
                <a:solidFill>
                  <a:schemeClr val="tx1"/>
                </a:solidFill>
                <a:latin typeface="+mn-lt"/>
                <a:ea typeface="+mn-ea"/>
                <a:cs typeface="+mn-cs"/>
              </a:rPr>
              <a:t>	</a:t>
            </a:r>
            <a:r>
              <a:rPr lang="es" sz="1200" b="0" i="0" u="sng" strike="noStrike" kern="1200" baseline="0">
                <a:solidFill>
                  <a:schemeClr val="tx1"/>
                </a:solidFill>
                <a:latin typeface="+mn-lt"/>
                <a:ea typeface="+mn-ea"/>
                <a:cs typeface="+mn-cs"/>
              </a:rPr>
              <a:t>Lugares fijos y centros de proximidad. Centros de atención primaria de la salud, dispensarios ambulatorios, hospitales, centros de atención a largo plazo, lugares de trabajo, equipos móviles para personas con enfermedades preexistentes </a:t>
            </a:r>
            <a:r>
              <a:rPr lang="es" sz="1200" b="0" i="0" u="none" strike="noStrike" kern="1200" baseline="0">
                <a:solidFill>
                  <a:schemeClr val="tx1"/>
                </a:solidFill>
                <a:latin typeface="+mn-lt"/>
                <a:ea typeface="+mn-ea"/>
                <a:cs typeface="+mn-cs"/>
              </a:rPr>
              <a:t>	Consultorios temporales y móviles	 confinadas en casa, otros establecimientos públicos y privados 	</a:t>
            </a:r>
          </a:p>
          <a:p>
            <a:pPr marL="0" marR="0" lvl="0" indent="0" algn="l" defTabSz="914400" rtl="0" eaLnBrk="1" fontAlgn="auto" latinLnBrk="0" hangingPunct="1">
              <a:lnSpc>
                <a:spcPct val="100000"/>
              </a:lnSpc>
              <a:spcBef>
                <a:spcPts val="0"/>
              </a:spcBef>
              <a:spcAft>
                <a:spcPts val="0"/>
              </a:spcAft>
              <a:buClrTx/>
              <a:buSzTx/>
              <a:buFontTx/>
              <a:buNone/>
              <a:tabLst/>
              <a:defRPr/>
            </a:pPr>
            <a:r>
              <a:rPr lang="es" sz="1200" b="0" i="0" u="sng" strike="noStrike" kern="1200" baseline="0">
                <a:solidFill>
                  <a:schemeClr val="tx1"/>
                </a:solidFill>
                <a:latin typeface="+mn-lt"/>
                <a:ea typeface="+mn-ea"/>
                <a:cs typeface="+mn-cs"/>
              </a:rPr>
              <a:t>Otros grupos destinatarios: </a:t>
            </a:r>
            <a:r>
              <a:rPr lang="es" sz="1200" b="0" i="0" u="none" strike="noStrike" kern="1200" baseline="0">
                <a:solidFill>
                  <a:schemeClr val="tx1"/>
                </a:solidFill>
                <a:latin typeface="+mn-lt"/>
                <a:ea typeface="+mn-ea"/>
                <a:cs typeface="+mn-cs"/>
              </a:rPr>
              <a:t>	</a:t>
            </a:r>
            <a:r>
              <a:rPr lang="es" sz="1200" b="0" i="0" u="sng" strike="noStrike" kern="1200" baseline="0">
                <a:solidFill>
                  <a:schemeClr val="tx1"/>
                </a:solidFill>
                <a:latin typeface="+mn-lt"/>
                <a:ea typeface="+mn-ea"/>
                <a:cs typeface="+mn-cs"/>
              </a:rPr>
              <a:t>Lugares fijos y centros de proximidad </a:t>
            </a:r>
            <a:r>
              <a:rPr lang="es" sz="1200" b="0" i="0" u="none" strike="noStrike" kern="1200" baseline="0">
                <a:solidFill>
                  <a:schemeClr val="tx1"/>
                </a:solidFill>
                <a:latin typeface="+mn-lt"/>
                <a:ea typeface="+mn-ea"/>
                <a:cs typeface="+mn-cs"/>
              </a:rPr>
              <a:t>	</a:t>
            </a:r>
            <a:r>
              <a:rPr lang="es" sz="1200" b="0" i="0" u="sng" strike="noStrike" kern="1200" baseline="0">
                <a:solidFill>
                  <a:schemeClr val="tx1"/>
                </a:solidFill>
                <a:latin typeface="+mn-lt"/>
                <a:ea typeface="+mn-ea"/>
                <a:cs typeface="+mn-cs"/>
              </a:rPr>
              <a:t>Cualquiera de las anteriores estrategias y otras estrategias especiales, por ejemplo, zonas inseguras (negociación de acceso, equipos de vacunación en puntos de tránsito), lugares de trabajo </a:t>
            </a:r>
          </a:p>
          <a:p>
            <a:pPr marL="0" marR="0" lvl="0" indent="0" algn="l" defTabSz="914400" rtl="0" eaLnBrk="1" fontAlgn="auto" latinLnBrk="0" hangingPunct="1">
              <a:lnSpc>
                <a:spcPct val="100000"/>
              </a:lnSpc>
              <a:spcBef>
                <a:spcPts val="0"/>
              </a:spcBef>
              <a:spcAft>
                <a:spcPts val="0"/>
              </a:spcAft>
              <a:buClrTx/>
              <a:buSzTx/>
              <a:buFontTx/>
              <a:buNone/>
              <a:tabLst/>
              <a:defRPr/>
            </a:pPr>
            <a:r>
              <a:rPr lang="es" sz="1200" b="0" i="0" u="none" strike="noStrike" kern="1200" baseline="0">
                <a:solidFill>
                  <a:schemeClr val="tx1"/>
                </a:solidFill>
                <a:latin typeface="+mn-lt"/>
                <a:ea typeface="+mn-ea"/>
                <a:cs typeface="+mn-cs"/>
              </a:rPr>
              <a:t>		Consultorios temporales o móviles </a:t>
            </a:r>
          </a:p>
          <a:p>
            <a:pPr algn="l" rtl="0"/>
            <a:r>
              <a:rPr lang="es" sz="1200" b="0" i="0" u="none" strike="noStrike" kern="1200" baseline="0">
                <a:solidFill>
                  <a:schemeClr val="tx1"/>
                </a:solidFill>
                <a:latin typeface="+mn-lt"/>
                <a:ea typeface="+mn-ea"/>
                <a:cs typeface="+mn-cs"/>
              </a:rPr>
              <a:t>		Campañas de vacunación masiva 		</a:t>
            </a:r>
          </a:p>
          <a:p>
            <a:pPr marL="0" indent="0" algn="l" rtl="0">
              <a:buFont typeface="Arial" panose="020B0604020202020204" pitchFamily="34" charset="0"/>
              <a:buNone/>
            </a:pPr>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19</a:t>
            </a:fld>
            <a:endParaRPr lang="es"/>
          </a:p>
        </p:txBody>
      </p:sp>
    </p:spTree>
    <p:extLst>
      <p:ext uri="{BB962C8B-B14F-4D97-AF65-F5344CB8AC3E}">
        <p14:creationId xmlns:p14="http://schemas.microsoft.com/office/powerpoint/2010/main" val="4274940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 sz="1800" b="0" i="0" u="none" strike="noStrike" kern="1200" cap="none" spc="0" normalizeH="0" baseline="0">
                <a:ln>
                  <a:noFill/>
                </a:ln>
                <a:solidFill>
                  <a:prstClr val="black"/>
                </a:solidFill>
                <a:effectLst/>
                <a:uLnTx/>
                <a:uFillTx/>
                <a:latin typeface="Arial" panose="020B0604020202020204" pitchFamily="34" charset="0"/>
                <a:ea typeface="+mn-ea"/>
                <a:cs typeface="Arial" panose="020B0604020202020204" pitchFamily="34" charset="0"/>
              </a:rPr>
              <a:t>Las vacunas tienen una eficacia similar, pero sus requisitos de almacenamiento y transporte son diferentes: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s" sz="1800" b="0" i="0" u="none" strike="noStrike" kern="1200" cap="none" spc="0" normalizeH="0" baseline="0">
                <a:ln>
                  <a:noFill/>
                </a:ln>
                <a:solidFill>
                  <a:prstClr val="black"/>
                </a:solidFill>
                <a:effectLst/>
                <a:uLnTx/>
                <a:uFillTx/>
                <a:latin typeface="Arial"/>
                <a:ea typeface="+mn-ea"/>
                <a:cs typeface="Arial"/>
              </a:rPr>
              <a:t>La vacuna A necesita una cadena de ultrafrío estable de -70 °C a -80 °C.</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s" sz="1800" b="0" i="0" u="none" strike="noStrike" kern="1200" cap="none" spc="0" normalizeH="0" baseline="0">
                <a:ln>
                  <a:noFill/>
                </a:ln>
                <a:solidFill>
                  <a:prstClr val="black"/>
                </a:solidFill>
                <a:effectLst/>
                <a:uLnTx/>
                <a:uFillTx/>
                <a:latin typeface="Arial" panose="020B0604020202020204" pitchFamily="34" charset="0"/>
                <a:ea typeface="+mn-ea"/>
                <a:cs typeface="Arial" panose="020B0604020202020204" pitchFamily="34" charset="0"/>
              </a:rPr>
              <a:t>La vacuna C necesita temperaturas de refrigeración estándar (de 2 °C a 8 °C)</a:t>
            </a:r>
            <a:r>
              <a:rPr kumimoji="0" lang="es" sz="1800" b="0" i="0" u="none" strike="noStrike" kern="1200" cap="none" spc="0" normalizeH="0" baseline="0">
                <a:ln>
                  <a:noFill/>
                </a:ln>
                <a:solidFill>
                  <a:srgbClr val="FF0000"/>
                </a:solidFill>
                <a:effectLst/>
                <a:uLnTx/>
                <a:uFillTx/>
                <a:latin typeface="Arial" panose="020B0604020202020204" pitchFamily="34" charset="0"/>
                <a:ea typeface="+mn-ea"/>
                <a:cs typeface="Arial" panose="020B0604020202020204" pitchFamily="34" charset="0"/>
              </a:rPr>
              <a:t> </a:t>
            </a:r>
            <a:r>
              <a:rPr kumimoji="0" lang="es" sz="1800" b="0" i="0" u="none" strike="noStrike" kern="1200" cap="none" spc="0" normalizeH="0" baseline="0">
                <a:ln>
                  <a:noFill/>
                </a:ln>
                <a:solidFill>
                  <a:prstClr val="black"/>
                </a:solidFill>
                <a:effectLst/>
                <a:uLnTx/>
                <a:uFillTx/>
                <a:latin typeface="Arial" panose="020B0604020202020204" pitchFamily="34" charset="0"/>
                <a:ea typeface="+mn-ea"/>
                <a:cs typeface="Arial" panose="020B0604020202020204" pitchFamily="34" charset="0"/>
              </a:rPr>
              <a:t>hasta seis meses.</a:t>
            </a:r>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21</a:t>
            </a:fld>
            <a:endParaRPr lang="es"/>
          </a:p>
        </p:txBody>
      </p:sp>
    </p:spTree>
    <p:extLst>
      <p:ext uri="{BB962C8B-B14F-4D97-AF65-F5344CB8AC3E}">
        <p14:creationId xmlns:p14="http://schemas.microsoft.com/office/powerpoint/2010/main" val="1326992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Notas para los facilitadores:</a:t>
            </a:r>
          </a:p>
          <a:p>
            <a:pPr algn="l" rtl="0"/>
            <a:r>
              <a:rPr lang="es" b="0" i="0" u="none" baseline="0"/>
              <a:t>A continuación figuran varios requisitos para la elaboración de estrategias de despliegue apropiadas:</a:t>
            </a:r>
          </a:p>
          <a:p>
            <a:pPr algn="l" rtl="0"/>
            <a:r>
              <a:rPr lang="es" b="0" i="0" u="none" baseline="0"/>
              <a:t>•	Previsión de las necesidades de vacunas y logística: El Instrumento de determinación del tamaño de la cadena de suministro para la inmunización (</a:t>
            </a:r>
            <a:r>
              <a:rPr lang="es" b="0" i="1" u="none" baseline="0"/>
              <a:t>Immunization supply chain sizing tool</a:t>
            </a:r>
            <a:r>
              <a:rPr lang="es" b="0" i="0" u="none" baseline="0"/>
              <a:t>) proporciona información sobre las necesidades de equipo, suministros y presupuesto para apoyar las operaciones de despliegue y vacunación en función del tamaño de la población que se va a vacunar.</a:t>
            </a:r>
          </a:p>
          <a:p>
            <a:pPr algn="l" rtl="0"/>
            <a:r>
              <a:rPr lang="es" b="0" i="0" u="none" baseline="0"/>
              <a:t>•	Evaluación de la capacidad de almacenamiento disponible: El Instrumento de inventario de equipo de la cadena de frío y análisis de las lagunas (</a:t>
            </a:r>
            <a:r>
              <a:rPr lang="es" b="0" i="1" u="none" baseline="0"/>
              <a:t>Cold chain equipment inventory and gap analysis tool</a:t>
            </a:r>
            <a:r>
              <a:rPr lang="es" b="0" i="0" u="none" baseline="0"/>
              <a:t>) es útil para evaluar los volúmenes de vacunas y la correspondiente capacidad de la cadena de frío por zona de influencia.</a:t>
            </a:r>
          </a:p>
          <a:p>
            <a:pPr algn="l" rtl="0"/>
            <a:r>
              <a:rPr lang="es" b="0" i="0" u="none" baseline="0"/>
              <a:t>•	Determinación de la capacidad para hacer frente a un gran aumento de la demanda : Evaluar e inventariar las capacidades disponibles de cadena de frío según los tres intervalos de temperatura (por ejemplo, +2 °C a +8 °C, -20 °C y -70 °C) para el almacenamiento de los diferentes tipos de vacunas contra la COVID-19 en desarrollo. Cabe incluir todo el equipo de cadena de frío disponible fuera del programa de inmunización (por ejemplo, el sector farmacéutico, los laboratorios nacionales de referencia y los sectores privado y empresarial) en el inventario y el cálculo de la capacidad.</a:t>
            </a:r>
          </a:p>
          <a:p>
            <a:pPr algn="l" rtl="0"/>
            <a:r>
              <a:rPr lang="es" b="0" i="0" u="none" baseline="0"/>
              <a:t>•	Preparación de un plan de distribución: Preparar un plan de distribución de vacunas y suministros auxiliares (como jeringas, cajas de seguridad, portavacunas, paquetes para refrigeración, rotuladores, formularios de recopilación de datos, equipos de respuesta para eventos adversos posvacunales y equipos de prevención y control de infecciones/equipos de protección personal) sobre la base de la población destinataria y las cifras del personal que compondrá los equipos de vacunación y vigilancia (por ejemplo, vacunadores, registradores, movilizadores sociales y supervisores).</a:t>
            </a:r>
          </a:p>
          <a:p>
            <a:pPr algn="l" rtl="0"/>
            <a:r>
              <a:rPr lang="es" b="0" i="0" u="none" baseline="0"/>
              <a:t>•	Refuerzo de la gestión de la oferta y las existencias: Al principio, el suministro de las vacunas contra la COVID-19 será escaso, con una duración máxima breve, y es posible que no se disponga de indicadores de los viales de vacuna. Por lo tanto, la monitorización y el registro de la temperatura del equipo de la cadena de frío</a:t>
            </a:r>
          </a:p>
          <a:p>
            <a:pPr algn="l" rtl="0"/>
            <a:r>
              <a:rPr lang="es" b="0" i="0" u="none" baseline="0"/>
              <a:t>•	, la distribución de las vacunas, el inventario y la gestión de las existencias y las tasas de desperdicio deben hacerse de manera rigurosa y eficiente en toda la cadena de suministro.</a:t>
            </a:r>
          </a:p>
          <a:p>
            <a:pPr algn="l" rtl="0"/>
            <a:r>
              <a:rPr lang="es" b="0" i="0" u="none" baseline="0"/>
              <a:t>•	Establecimiento de un sistema de trazabilidad de las vacunas: Establecer un mecanismo sólido para garantizar la trazabilidad de las vacunas contra la COVID-19 a fin de evitar el riesgo de que sean desviadas o falsificadas.</a:t>
            </a:r>
          </a:p>
          <a:p>
            <a:pPr algn="l" rtl="0"/>
            <a:r>
              <a:rPr lang="es" b="0" i="0" u="none" baseline="0"/>
              <a:t>•	Planificación de la seguridad de las vacunas y del personal competente: En el contexto de una demanda elevada y con existencias limitadas, deben establecerse disposiciones de seguridad claras para garantizar la seguridad e integridad de las vacunas contra la COVID-19 y los productos auxiliares en toda la cadena de suministro. Elaborar un plan para proteger la seguridad de todo el personal competente y de todas las instalaciones de almacenamiento de vacunas, también durante el tránsito.</a:t>
            </a:r>
          </a:p>
          <a:p>
            <a:endParaRPr lang="es"/>
          </a:p>
          <a:p>
            <a:pPr algn="l" rtl="0"/>
            <a:r>
              <a:rPr lang="es" b="1" i="0" u="sng" baseline="0"/>
              <a:t>Preparación de la cadena de suministro y la gestión de los desechos de la atención sanitaria</a:t>
            </a:r>
          </a:p>
          <a:p>
            <a:endParaRPr lang="es"/>
          </a:p>
          <a:p>
            <a:pPr algn="l" rtl="0"/>
            <a:r>
              <a:rPr lang="es" b="0" i="0" u="none" baseline="0"/>
              <a:t>Se han actualizado los recursos para incluir elementos de interés en relación con la COVID-19. Se alienta a los gestores de la cadena de suministro</a:t>
            </a:r>
          </a:p>
          <a:p>
            <a:pPr algn="l" rtl="0"/>
            <a:r>
              <a:rPr lang="es" b="0" i="0" u="none" baseline="0"/>
              <a:t>a que se familiaricen con los recursos para el análisis de escenarios y microplanificación a fin de poder simular</a:t>
            </a:r>
          </a:p>
          <a:p>
            <a:pPr algn="l" rtl="0"/>
            <a:r>
              <a:rPr lang="es" b="0" i="0" u="none" baseline="0"/>
              <a:t>el efecto en los recursos humanos, la logística y los presupuestos. Si la capacidad es insuficiente, los países deberían considerar opciones prácticas para subsanar las lagunas de capacidad en los distintos niveles de la cadena de suministro. Se alienta a los países a que apliquen la máxima minuciosidad posible en la documentación de la información que recojan. Los países que reúnan los requisitos para recibir apoyo de los asociados deberán presentar esta información como parte de su solicitud para la asignación de vacunas y el apoyo al despliegue. Se alienta a los países a que comprueben periódicamente la información más reciente sobre la vacuna que se pondrá a su disposición, y a que revisen y ajusten su plan en consonancia con ella.</a:t>
            </a:r>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22</a:t>
            </a:fld>
            <a:endParaRPr lang="es"/>
          </a:p>
        </p:txBody>
      </p:sp>
    </p:spTree>
    <p:extLst>
      <p:ext uri="{BB962C8B-B14F-4D97-AF65-F5344CB8AC3E}">
        <p14:creationId xmlns:p14="http://schemas.microsoft.com/office/powerpoint/2010/main" val="1344795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Notas para los facilitadores:</a:t>
            </a:r>
            <a:endParaRPr lang="es" b="0"/>
          </a:p>
          <a:p>
            <a:pPr algn="l" rtl="0"/>
            <a:r>
              <a:rPr lang="es" b="0" i="0" u="none" baseline="0"/>
              <a:t>Para asegurar la aceptación y la adopción de la vacunación contra la COVID-19, los países deberán adoptar un enfoque integrado que:</a:t>
            </a:r>
          </a:p>
          <a:p>
            <a:pPr algn="l" rtl="0"/>
            <a:r>
              <a:rPr lang="es" b="0" i="0" u="none" baseline="0"/>
              <a:t>•	comience por escuchar y comprender a los grupos poblacionales destinatarios, para generar datos sociales y de comportamiento sobre los factores que impulsan la adopción y para diseñar estrategias específicas de respuesta;</a:t>
            </a:r>
          </a:p>
          <a:p>
            <a:pPr algn="l" rtl="0"/>
            <a:r>
              <a:rPr lang="es" b="0" i="0" u="none" baseline="0"/>
              <a:t>•	genere un entorno de información propicio y transparente, y haga frente a la información errónea mediante la escucha social y evaluaciones que fundamenten iniciativas de interacción digital;</a:t>
            </a:r>
          </a:p>
          <a:p>
            <a:pPr algn="l" rtl="0"/>
            <a:r>
              <a:rPr lang="es" b="0" i="0" u="none" baseline="0"/>
              <a:t>•	fomente la confianza y la aceptación de las vacunas mediante la participación de las comunidades en las organizaciones de la sociedad civil, en particular de las grupos poblacionales destinatarios vulnerables;</a:t>
            </a:r>
          </a:p>
          <a:p>
            <a:pPr algn="l" rtl="0"/>
            <a:r>
              <a:rPr lang="es" b="0" i="0" u="none" baseline="0"/>
              <a:t>•	proporcione a los trabajadores de la salud los conocimientos necesarios sobre las vacunas contra la COVID-19 en cuanto usuarios pioneros, personas influyentes de confianza y vacunadores, dotándolos de las aptitudes necesarias para comunicarse de manera eficaz y persuasiva con los grupos poblacionales y las comunidades destinatarias; y</a:t>
            </a:r>
          </a:p>
          <a:p>
            <a:pPr algn="l" rtl="0"/>
            <a:r>
              <a:rPr lang="es" b="0" i="0" u="none" baseline="0"/>
              <a:t>•	prepare a los países para responder a cualquier informe de eventos adversos posvacunales y cuente con planes para mitigar las crisis de confianza resultantes.</a:t>
            </a:r>
          </a:p>
          <a:p>
            <a:endParaRPr lang="es" b="0"/>
          </a:p>
          <a:p>
            <a:pPr algn="l" rtl="0"/>
            <a:r>
              <a:rPr lang="es" b="0" i="0" u="none" baseline="0"/>
              <a:t>Los esfuerzos por lograr la equidad en el acceso a las vacunas deberían ser un principio rector para que todos los países protejan adecuadamente a los grupos</a:t>
            </a:r>
          </a:p>
          <a:p>
            <a:pPr algn="l" rtl="0"/>
            <a:r>
              <a:rPr lang="es" b="0" i="0" u="none" baseline="0"/>
              <a:t>que sufren una mayor carga de la COVID-19.</a:t>
            </a:r>
          </a:p>
          <a:p>
            <a:endParaRPr lang="es" b="0"/>
          </a:p>
          <a:p>
            <a:pPr algn="l" rtl="0"/>
            <a:r>
              <a:rPr lang="es" b="0" i="0" u="none" baseline="0"/>
              <a:t>1.	Escucha social, interacción digital y gestión de la información errónea</a:t>
            </a:r>
          </a:p>
          <a:p>
            <a:pPr algn="l" rtl="0"/>
            <a:r>
              <a:rPr lang="es" b="0" i="0" u="none" baseline="0"/>
              <a:t>2.	Comunicación de riesgos e interacción con las comunidades</a:t>
            </a:r>
          </a:p>
          <a:p>
            <a:pPr algn="l" rtl="0"/>
            <a:r>
              <a:rPr lang="es" b="0" i="0" u="none" baseline="0"/>
              <a:t>3.	Empoderamiento de los trabajadores de salud de primera línea</a:t>
            </a:r>
          </a:p>
          <a:p>
            <a:pPr algn="l" rtl="0"/>
            <a:r>
              <a:rPr lang="es" b="0" i="0" u="none" baseline="0"/>
              <a:t>4.	Comunicaciones en situaciones de crisis</a:t>
            </a:r>
          </a:p>
          <a:p>
            <a:endParaRPr lang="es" b="0"/>
          </a:p>
          <a:p>
            <a:pPr algn="l" rtl="0"/>
            <a:r>
              <a:rPr lang="es" b="0" i="0" u="none" baseline="0"/>
              <a:t>Es necesario que un equipo esencial se encargue de coordinar y gestionar la comunicación en situaciones de crisis y de las</a:t>
            </a:r>
          </a:p>
          <a:p>
            <a:pPr algn="l" rtl="0"/>
            <a:r>
              <a:rPr lang="es" b="0" i="0" u="none" baseline="0"/>
              <a:t>siguientes funciones esenciales:</a:t>
            </a:r>
          </a:p>
          <a:p>
            <a:pPr algn="l" rtl="0"/>
            <a:r>
              <a:rPr lang="es" b="0" i="0" u="none" baseline="0"/>
              <a:t>•	procedimientos operativos normalizados para la gestión de la comunicación en situaciones de crisis;</a:t>
            </a:r>
          </a:p>
          <a:p>
            <a:pPr algn="l" rtl="0"/>
            <a:r>
              <a:rPr lang="es" b="0" i="0" u="none" baseline="0"/>
              <a:t>•	elaboración de contenidos y orientaciones para detectar rumores, información errónea y desinformación y reaccionar ante ellos mediante una respuesta rápida en tiempo real, especialmente por Internet;</a:t>
            </a:r>
          </a:p>
          <a:p>
            <a:pPr algn="l" rtl="0"/>
            <a:r>
              <a:rPr lang="es" b="0" i="0" u="none" baseline="0"/>
              <a:t>•	elaboración y difusión de mensajes clave; garantizar que los programas de inmunización y las partes interesadas tengan una sola voz;</a:t>
            </a:r>
          </a:p>
          <a:p>
            <a:pPr algn="l" rtl="0"/>
            <a:r>
              <a:rPr lang="es" b="0" i="0" u="none" baseline="0"/>
              <a:t>•	capacitación de los medios de comunicación y los portavoces;</a:t>
            </a:r>
          </a:p>
          <a:p>
            <a:pPr algn="l" rtl="0"/>
            <a:r>
              <a:rPr lang="es" b="0" i="0" u="none" baseline="0"/>
              <a:t>•	actividades de movilización social y de comunicación; y</a:t>
            </a:r>
          </a:p>
          <a:p>
            <a:pPr algn="l" rtl="0"/>
            <a:r>
              <a:rPr lang="es" b="0" i="0" u="none" baseline="0"/>
              <a:t>•	comunicación con la población afectada y otros destinatarios en el caso de eventos adversos posvacunales.</a:t>
            </a:r>
          </a:p>
          <a:p>
            <a:endParaRPr lang="es" b="1"/>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24</a:t>
            </a:fld>
            <a:endParaRPr lang="es"/>
          </a:p>
        </p:txBody>
      </p:sp>
    </p:spTree>
    <p:extLst>
      <p:ext uri="{BB962C8B-B14F-4D97-AF65-F5344CB8AC3E}">
        <p14:creationId xmlns:p14="http://schemas.microsoft.com/office/powerpoint/2010/main" val="3433754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AJUSTE LAS HORAS SEGÚN SUS PROPIAS NECESIDADES, PERO ASEGÚRESE DE DEJAR TIEMPO SUFICIENTE PARA LA SEGUNDA PARTE.   ES LA PARTE FUNDAMENTAL DEL EJERCICIO DE SIMULACIÓN.</a:t>
            </a:r>
          </a:p>
        </p:txBody>
      </p:sp>
      <p:sp>
        <p:nvSpPr>
          <p:cNvPr id="4" name="Slide Number Placeholder 3"/>
          <p:cNvSpPr>
            <a:spLocks noGrp="1"/>
          </p:cNvSpPr>
          <p:nvPr>
            <p:ph type="sldNum" sz="quarter" idx="5"/>
          </p:nvPr>
        </p:nvSpPr>
        <p:spPr/>
        <p:txBody>
          <a:bodyPr/>
          <a:lstStyle/>
          <a:p>
            <a:pPr algn="l" rtl="0"/>
            <a:fld id="{FAE61A72-6C7D-49E1-A69D-B1543F4FDA02}" type="slidenum">
              <a:rPr/>
              <a:t>27</a:t>
            </a:fld>
            <a:endParaRPr lang="es"/>
          </a:p>
        </p:txBody>
      </p:sp>
    </p:spTree>
    <p:extLst>
      <p:ext uri="{BB962C8B-B14F-4D97-AF65-F5344CB8AC3E}">
        <p14:creationId xmlns:p14="http://schemas.microsoft.com/office/powerpoint/2010/main" val="3661975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a:t>Nota para los facilitadores:</a:t>
            </a:r>
          </a:p>
          <a:p>
            <a:pPr algn="l" rtl="0"/>
            <a:r>
              <a:rPr lang="es" b="0" i="0" u="none" baseline="0"/>
              <a:t>Esta sesión tiene por objeto determinar las buenas prácticas y los retos del plan nacional de despliegue y vacunación y establecer un orden de prioridad de las esferas preferenciales a las que es necesario dedicar más esfuerzos o una mayor labor de planificación. </a:t>
            </a:r>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29</a:t>
            </a:fld>
            <a:endParaRPr lang="es"/>
          </a:p>
        </p:txBody>
      </p:sp>
    </p:spTree>
    <p:extLst>
      <p:ext uri="{BB962C8B-B14F-4D97-AF65-F5344CB8AC3E}">
        <p14:creationId xmlns:p14="http://schemas.microsoft.com/office/powerpoint/2010/main" val="3971492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lgn="l" rtl="0">
              <a:spcBef>
                <a:spcPct val="20000"/>
              </a:spcBef>
              <a:buFontTx/>
              <a:buChar char="•"/>
              <a:defRPr/>
            </a:pPr>
            <a:r>
              <a:rPr lang="es" sz="3500" b="0" i="0" u="none" baseline="0" dirty="0">
                <a:latin typeface="Calibri" pitchFamily="34" charset="0"/>
                <a:cs typeface="Courier New" pitchFamily="49" charset="0"/>
              </a:rPr>
              <a:t>Trabajo en grupos.</a:t>
            </a:r>
          </a:p>
          <a:p>
            <a:pPr marL="342900" lvl="1" indent="-342900" algn="l" rtl="0">
              <a:spcBef>
                <a:spcPct val="20000"/>
              </a:spcBef>
              <a:buFontTx/>
              <a:buChar char="•"/>
              <a:defRPr/>
            </a:pPr>
            <a:r>
              <a:rPr lang="es" sz="3500" b="0" i="0" u="none" baseline="0" dirty="0">
                <a:latin typeface="Calibri" pitchFamily="34" charset="0"/>
                <a:cs typeface="Courier New" pitchFamily="49" charset="0"/>
              </a:rPr>
              <a:t>Fijación de un orden de prioridad de las constataciones en las acciones</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Acción</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¿Por qué es una prioridad?</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¿Quién es el responsable de la acción?</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¿Qué recursos se necesitan?</a:t>
            </a:r>
          </a:p>
          <a:p>
            <a:pPr marL="800100" lvl="2" indent="-342900" algn="l" rtl="0">
              <a:spcBef>
                <a:spcPct val="20000"/>
              </a:spcBef>
              <a:buFont typeface="Calibri" pitchFamily="34" charset="0"/>
              <a:buChar char="–"/>
              <a:defRPr/>
            </a:pPr>
            <a:r>
              <a:rPr lang="es" sz="2400" b="0" i="0" u="none" baseline="0" dirty="0">
                <a:latin typeface="Calibri" pitchFamily="34" charset="0"/>
                <a:cs typeface="Courier New" pitchFamily="49" charset="0"/>
              </a:rPr>
              <a:t>¿Para cuándo?</a:t>
            </a:r>
          </a:p>
          <a:p>
            <a:pPr marL="342900" lvl="1" indent="-342900" algn="l" rtl="0">
              <a:spcBef>
                <a:spcPct val="20000"/>
              </a:spcBef>
              <a:buFontTx/>
              <a:buChar char="•"/>
              <a:defRPr/>
            </a:pPr>
            <a:r>
              <a:rPr lang="es" sz="3500" b="0" i="0" u="none" baseline="0" dirty="0">
                <a:latin typeface="Calibri" pitchFamily="34" charset="0"/>
                <a:cs typeface="Courier New" pitchFamily="49" charset="0"/>
              </a:rPr>
              <a:t>El relator de cada grupo debe proporcionar un resumen de 5 minutos de las constataciones del grupo.</a:t>
            </a:r>
          </a:p>
          <a:p>
            <a:endParaRPr lang="es" dirty="0"/>
          </a:p>
          <a:p>
            <a:endParaRPr lang="es" dirty="0"/>
          </a:p>
        </p:txBody>
      </p:sp>
      <p:sp>
        <p:nvSpPr>
          <p:cNvPr id="4" name="Slide Number Placeholder 3"/>
          <p:cNvSpPr>
            <a:spLocks noGrp="1"/>
          </p:cNvSpPr>
          <p:nvPr>
            <p:ph type="sldNum" sz="quarter" idx="5"/>
          </p:nvPr>
        </p:nvSpPr>
        <p:spPr/>
        <p:txBody>
          <a:bodyPr/>
          <a:lstStyle/>
          <a:p>
            <a:pPr algn="l" rtl="0"/>
            <a:fld id="{FAE61A72-6C7D-49E1-A69D-B1543F4FDA02}" type="slidenum">
              <a:rPr/>
              <a:t>31</a:t>
            </a:fld>
            <a:endParaRPr lang="es"/>
          </a:p>
        </p:txBody>
      </p:sp>
    </p:spTree>
    <p:extLst>
      <p:ext uri="{BB962C8B-B14F-4D97-AF65-F5344CB8AC3E}">
        <p14:creationId xmlns:p14="http://schemas.microsoft.com/office/powerpoint/2010/main" val="2633316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32</a:t>
            </a:fld>
            <a:endParaRPr lang="es"/>
          </a:p>
        </p:txBody>
      </p:sp>
    </p:spTree>
    <p:extLst>
      <p:ext uri="{BB962C8B-B14F-4D97-AF65-F5344CB8AC3E}">
        <p14:creationId xmlns:p14="http://schemas.microsoft.com/office/powerpoint/2010/main" val="835142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dirty="0"/>
              <a:t>Los equipos de la OMS trabajan con expertos de todo el mundo para elaborar estas orientaciones. Juntos, los expertos examinan informes, estudios y presentaciones de los países, analizan las tendencias, consultan a otros grupos de expertos y a continuación convienen el mejor enfoque. Las orientaciones están dirigidas a los responsables de la toma de decisiones en materia de salud que adaptan la información a su país y contexto. Los documentos se actualizan a medida que surgen nuevos conocimientos científicos.</a:t>
            </a:r>
          </a:p>
          <a:p>
            <a:endParaRPr lang="e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952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El formulario para las observaciones de los participantes está disponible en https://extranet.who.int/sph/docs/file/1757. </a:t>
            </a:r>
          </a:p>
        </p:txBody>
      </p:sp>
      <p:sp>
        <p:nvSpPr>
          <p:cNvPr id="4" name="Slide Number Placeholder 3"/>
          <p:cNvSpPr>
            <a:spLocks noGrp="1"/>
          </p:cNvSpPr>
          <p:nvPr>
            <p:ph type="sldNum" sz="quarter" idx="5"/>
          </p:nvPr>
        </p:nvSpPr>
        <p:spPr/>
        <p:txBody>
          <a:bodyPr/>
          <a:lstStyle/>
          <a:p>
            <a:pPr algn="l" rtl="0"/>
            <a:fld id="{FAE61A72-6C7D-49E1-A69D-B1543F4FDA02}" type="slidenum">
              <a:rPr/>
              <a:t>33</a:t>
            </a:fld>
            <a:endParaRPr lang="es"/>
          </a:p>
        </p:txBody>
      </p:sp>
    </p:spTree>
    <p:extLst>
      <p:ext uri="{BB962C8B-B14F-4D97-AF65-F5344CB8AC3E}">
        <p14:creationId xmlns:p14="http://schemas.microsoft.com/office/powerpoint/2010/main" val="2723994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a:t>Conclusiones y siguientes pasos</a:t>
            </a:r>
          </a:p>
        </p:txBody>
      </p:sp>
      <p:sp>
        <p:nvSpPr>
          <p:cNvPr id="4" name="Slide Number Placeholder 3"/>
          <p:cNvSpPr>
            <a:spLocks noGrp="1"/>
          </p:cNvSpPr>
          <p:nvPr>
            <p:ph type="sldNum" sz="quarter" idx="5"/>
          </p:nvPr>
        </p:nvSpPr>
        <p:spPr/>
        <p:txBody>
          <a:bodyPr/>
          <a:lstStyle/>
          <a:p>
            <a:pPr algn="l" rtl="0"/>
            <a:fld id="{FAE61A72-6C7D-49E1-A69D-B1543F4FDA02}" type="slidenum">
              <a:rPr/>
              <a:t>34</a:t>
            </a:fld>
            <a:endParaRPr lang="es"/>
          </a:p>
        </p:txBody>
      </p:sp>
    </p:spTree>
    <p:extLst>
      <p:ext uri="{BB962C8B-B14F-4D97-AF65-F5344CB8AC3E}">
        <p14:creationId xmlns:p14="http://schemas.microsoft.com/office/powerpoint/2010/main" val="240513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35</a:t>
            </a:fld>
            <a:endParaRPr lang="es"/>
          </a:p>
        </p:txBody>
      </p:sp>
    </p:spTree>
    <p:extLst>
      <p:ext uri="{BB962C8B-B14F-4D97-AF65-F5344CB8AC3E}">
        <p14:creationId xmlns:p14="http://schemas.microsoft.com/office/powerpoint/2010/main" val="717700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1" i="0" u="none" baseline="0" dirty="0"/>
              <a:t>La situación está cambiando rápidamente.</a:t>
            </a:r>
          </a:p>
          <a:p>
            <a:endParaRPr lang="es" b="1" u="none" dirty="0"/>
          </a:p>
          <a:p>
            <a:pPr algn="l" rtl="0"/>
            <a:r>
              <a:rPr lang="es" b="1" i="0" u="none" baseline="0" dirty="0"/>
              <a:t>Tome la información del último informe de situación de la OMS.</a:t>
            </a:r>
          </a:p>
          <a:p>
            <a:endParaRPr lang="es" b="1" u="none" dirty="0"/>
          </a:p>
          <a:p>
            <a:pPr algn="l" rtl="0"/>
            <a:r>
              <a:rPr lang="es" b="1" i="0" u="none" baseline="0" dirty="0"/>
              <a:t>Si pulsa en la imagen accederá a la página web en la que se publican los informes de situación de la OMS</a:t>
            </a:r>
          </a:p>
          <a:p>
            <a:endParaRPr lang="es" b="1" u="none" dirty="0"/>
          </a:p>
          <a:p>
            <a:pPr algn="l" rtl="0"/>
            <a:r>
              <a:rPr lang="es" b="1" i="0" u="none" baseline="0" dirty="0"/>
              <a:t>También puede facilitar copias impresas</a:t>
            </a:r>
          </a:p>
          <a:p>
            <a:endParaRPr lang="es" b="1" u="sng" dirty="0"/>
          </a:p>
          <a:p>
            <a:pPr algn="l" rtl="0"/>
            <a:r>
              <a:rPr lang="es" b="1" i="0" u="sng" baseline="0" dirty="0"/>
              <a:t>Recurso:</a:t>
            </a:r>
          </a:p>
          <a:p>
            <a:pPr marL="0" marR="0" lvl="0" indent="0" algn="l" defTabSz="914400" rtl="0" eaLnBrk="1" fontAlgn="auto" latinLnBrk="0" hangingPunct="1">
              <a:lnSpc>
                <a:spcPct val="100000"/>
              </a:lnSpc>
              <a:spcBef>
                <a:spcPts val="0"/>
              </a:spcBef>
              <a:spcAft>
                <a:spcPts val="0"/>
              </a:spcAft>
              <a:buClrTx/>
              <a:buSzTx/>
              <a:buFontTx/>
              <a:buNone/>
              <a:tabLst/>
              <a:defRPr/>
            </a:pPr>
            <a:r>
              <a:rPr lang="es" b="0" i="0" u="none" baseline="0" dirty="0"/>
              <a:t>https://www.paho.org/es/informes-situacion-covid-19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 dirty="0"/>
          </a:p>
          <a:p>
            <a:endParaRPr lang="es" dirty="0"/>
          </a:p>
        </p:txBody>
      </p:sp>
      <p:sp>
        <p:nvSpPr>
          <p:cNvPr id="4" name="Slide Number Placeholder 3"/>
          <p:cNvSpPr>
            <a:spLocks noGrp="1"/>
          </p:cNvSpPr>
          <p:nvPr>
            <p:ph type="sldNum" sz="quarter" idx="5"/>
          </p:nvPr>
        </p:nvSpPr>
        <p:spPr/>
        <p:txBody>
          <a:bodyPr/>
          <a:lstStyle/>
          <a:p>
            <a:pPr algn="l" rtl="0"/>
            <a:fld id="{FAE61A72-6C7D-49E1-A69D-B1543F4FDA02}" type="slidenum">
              <a:rPr/>
              <a:t>4</a:t>
            </a:fld>
            <a:endParaRPr lang="es"/>
          </a:p>
        </p:txBody>
      </p:sp>
    </p:spTree>
    <p:extLst>
      <p:ext uri="{BB962C8B-B14F-4D97-AF65-F5344CB8AC3E}">
        <p14:creationId xmlns:p14="http://schemas.microsoft.com/office/powerpoint/2010/main" val="2351565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5</a:t>
            </a:fld>
            <a:endParaRPr lang="es"/>
          </a:p>
        </p:txBody>
      </p:sp>
    </p:spTree>
    <p:extLst>
      <p:ext uri="{BB962C8B-B14F-4D97-AF65-F5344CB8AC3E}">
        <p14:creationId xmlns:p14="http://schemas.microsoft.com/office/powerpoint/2010/main" val="1713229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sz="1200" b="0" i="0" u="none" kern="1200" baseline="0">
                <a:solidFill>
                  <a:schemeClr val="tx1"/>
                </a:solidFill>
                <a:effectLst/>
                <a:latin typeface="+mn-lt"/>
                <a:ea typeface="+mn-ea"/>
                <a:cs typeface="+mn-cs"/>
              </a:rPr>
              <a:t>Un ejercicio de simulación teórico es un ejercicio en el que se utiliza un escenario simulado progresivo, junto con la adición guiada de datos, para hacer que los participantes consideren el impacto de una posible emergencia sanitaria en los planes, los procedimientos y las capacidades existentes. En un ejercicio de simulación teórico se simula una situación de emergencia en un entorno informal y libre de estrés. </a:t>
            </a:r>
          </a:p>
          <a:p>
            <a:endParaRPr lang="es" sz="1200" kern="1200">
              <a:solidFill>
                <a:schemeClr val="tx1"/>
              </a:solidFill>
              <a:effectLst/>
              <a:latin typeface="+mn-lt"/>
              <a:ea typeface="+mn-ea"/>
              <a:cs typeface="+mn-cs"/>
            </a:endParaRPr>
          </a:p>
          <a:p>
            <a:pPr algn="l" rtl="0"/>
            <a:r>
              <a:rPr lang="es" sz="1200" b="1" i="0" u="none" kern="1200" baseline="0">
                <a:solidFill>
                  <a:schemeClr val="tx1"/>
                </a:solidFill>
                <a:effectLst/>
                <a:latin typeface="+mn-lt"/>
                <a:ea typeface="+mn-ea"/>
                <a:cs typeface="+mn-cs"/>
              </a:rPr>
              <a:t>El objetivo de un ejercicio teórico de simulación es reforzar la preparación para gestionar una emergencia sanitaria, mediante debates de grupo guiados. </a:t>
            </a:r>
          </a:p>
          <a:p>
            <a:endParaRPr lang="es" sz="1200" b="1" u="sng" kern="1200">
              <a:solidFill>
                <a:schemeClr val="tx1"/>
              </a:solidFill>
              <a:effectLst/>
              <a:latin typeface="+mn-lt"/>
              <a:ea typeface="+mn-ea"/>
              <a:cs typeface="+mn-cs"/>
            </a:endParaRPr>
          </a:p>
          <a:p>
            <a:pPr algn="l" rtl="0"/>
            <a:r>
              <a:rPr lang="es" sz="1200" b="1" i="0" u="sng" kern="1200" baseline="0">
                <a:solidFill>
                  <a:schemeClr val="tx1"/>
                </a:solidFill>
                <a:effectLst/>
                <a:latin typeface="+mn-lt"/>
                <a:ea typeface="+mn-ea"/>
                <a:cs typeface="+mn-cs"/>
              </a:rPr>
              <a:t>Un ejercicio teórico de simulación puede utilizarse para: </a:t>
            </a:r>
          </a:p>
          <a:p>
            <a:pPr lvl="0" algn="l" rtl="0"/>
            <a:r>
              <a:rPr lang="es" sz="1200" b="0" i="0" u="none" kern="1200" baseline="0">
                <a:solidFill>
                  <a:schemeClr val="tx1"/>
                </a:solidFill>
                <a:effectLst/>
                <a:latin typeface="+mn-lt"/>
                <a:ea typeface="+mn-ea"/>
                <a:cs typeface="+mn-cs"/>
              </a:rPr>
              <a:t>elaborar o revisar un plan de respuesta </a:t>
            </a:r>
          </a:p>
          <a:p>
            <a:pPr lvl="0" algn="l" rtl="0"/>
            <a:r>
              <a:rPr lang="es" sz="1200" b="0" i="0" u="none" kern="1200" baseline="0">
                <a:solidFill>
                  <a:schemeClr val="tx1"/>
                </a:solidFill>
                <a:effectLst/>
                <a:latin typeface="+mn-lt"/>
                <a:ea typeface="+mn-ea"/>
                <a:cs typeface="+mn-cs"/>
              </a:rPr>
              <a:t>familiarizar a los participantes con sus funciones y responsabilidades; </a:t>
            </a:r>
          </a:p>
          <a:p>
            <a:pPr lvl="0" algn="l" rtl="0"/>
            <a:r>
              <a:rPr lang="es" sz="1200" b="0" i="0" u="none" kern="1200" baseline="0">
                <a:solidFill>
                  <a:schemeClr val="tx1"/>
                </a:solidFill>
                <a:effectLst/>
                <a:latin typeface="+mn-lt"/>
                <a:ea typeface="+mn-ea"/>
                <a:cs typeface="+mn-cs"/>
              </a:rPr>
              <a:t>detectar y resolver problemas mediante un debate guiado y abierto. </a:t>
            </a:r>
          </a:p>
          <a:p>
            <a:endParaRPr lang="es"/>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6</a:t>
            </a:fld>
            <a:endParaRPr lang="es"/>
          </a:p>
        </p:txBody>
      </p:sp>
    </p:spTree>
    <p:extLst>
      <p:ext uri="{BB962C8B-B14F-4D97-AF65-F5344CB8AC3E}">
        <p14:creationId xmlns:p14="http://schemas.microsoft.com/office/powerpoint/2010/main" val="3265126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sz="1200" b="0" i="0" u="none" strike="noStrike" kern="1200" cap="none" spc="0" normalizeH="0" baseline="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 sz="1200" b="1" i="0" u="none" baseline="0">
                <a:latin typeface="Helvetica Neue"/>
                <a:ea typeface="DengXian"/>
                <a:cs typeface="Calibri"/>
              </a:rPr>
              <a:t>El ejercicio teórico de simulación se centrará en </a:t>
            </a:r>
            <a:r>
              <a:rPr lang="es" sz="1200" b="1" i="0" u="none" baseline="0">
                <a:latin typeface="Helvetica Neue"/>
                <a:cs typeface="Arial"/>
              </a:rPr>
              <a:t>las estrategias para el despliegue </a:t>
            </a:r>
            <a:r>
              <a:rPr lang="es" sz="1200" b="1" i="0" u="none" baseline="0">
                <a:latin typeface="Helvetica Neue"/>
                <a:cs typeface="Calibri"/>
              </a:rPr>
              <a:t>y la administración de las vacunas contra la COVID-19 en el país. </a:t>
            </a:r>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8</a:t>
            </a:fld>
            <a:endParaRPr lang="es"/>
          </a:p>
        </p:txBody>
      </p:sp>
    </p:spTree>
    <p:extLst>
      <p:ext uri="{BB962C8B-B14F-4D97-AF65-F5344CB8AC3E}">
        <p14:creationId xmlns:p14="http://schemas.microsoft.com/office/powerpoint/2010/main" val="4281570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rtl="0">
              <a:lnSpc>
                <a:spcPct val="115000"/>
              </a:lnSpc>
              <a:spcBef>
                <a:spcPts val="0"/>
              </a:spcBef>
              <a:spcAft>
                <a:spcPts val="0"/>
              </a:spcAft>
              <a:buFont typeface="Symbol" panose="05050102010706020507" pitchFamily="18" charset="2"/>
              <a:buChar char=""/>
            </a:pPr>
            <a:r>
              <a:rPr lang="es" sz="1200" b="1" i="0" u="none" baseline="0">
                <a:effectLst/>
                <a:latin typeface="Calibri" panose="020F0502020204030204" pitchFamily="34" charset="0"/>
                <a:cs typeface="Calibri" panose="020F0502020204030204" pitchFamily="34" charset="0"/>
              </a:rPr>
              <a:t>Facilitador (facilitador del ejercicio)</a:t>
            </a:r>
            <a:r>
              <a:rPr lang="es" sz="1200" b="0" i="0" u="none" baseline="0">
                <a:effectLst/>
                <a:latin typeface="Calibri" panose="020F0502020204030204" pitchFamily="34" charset="0"/>
                <a:cs typeface="Calibri" panose="020F0502020204030204" pitchFamily="34" charset="0"/>
              </a:rPr>
              <a:t>: persona encargada de presentar los datos y de seguir la evolución de los progresos durante un ejercicio. El facilitador es el primer punto de contacto para cualquier pregunta, aclaración o solicitud.</a:t>
            </a:r>
          </a:p>
          <a:p>
            <a:pPr marL="342900" marR="0" lvl="0" indent="-342900" algn="l" rtl="0">
              <a:lnSpc>
                <a:spcPct val="115000"/>
              </a:lnSpc>
              <a:spcBef>
                <a:spcPts val="0"/>
              </a:spcBef>
              <a:spcAft>
                <a:spcPts val="0"/>
              </a:spcAft>
              <a:buFont typeface="Symbol" panose="05050102010706020507" pitchFamily="18" charset="2"/>
              <a:buChar char=""/>
            </a:pPr>
            <a:r>
              <a:rPr lang="es" sz="1200" b="1" i="0" u="none" baseline="0">
                <a:effectLst/>
                <a:latin typeface="Calibri" panose="020F0502020204030204" pitchFamily="34" charset="0"/>
                <a:cs typeface="Calibri" panose="020F0502020204030204" pitchFamily="34" charset="0"/>
              </a:rPr>
              <a:t>Evaluador:</a:t>
            </a:r>
            <a:r>
              <a:rPr lang="es" sz="1200" b="0" i="0" u="none" baseline="0">
                <a:effectLst/>
                <a:latin typeface="Calibri" panose="020F0502020204030204" pitchFamily="34" charset="0"/>
                <a:cs typeface="Calibri" panose="020F0502020204030204" pitchFamily="34" charset="0"/>
              </a:rPr>
              <a:t> una persona que reúne datos del ejercicio y analiza si se cumplieron sus objetivos y metas. Su evaluación incluirá el desempeño general, la eficacia operativa, el control de calidad, las capacidades, los puntos fuertes y débiles y las esferas que deben mejorarse. </a:t>
            </a:r>
          </a:p>
          <a:p>
            <a:pPr marL="342900" marR="0" lvl="0" indent="-342900" algn="l" rtl="0">
              <a:lnSpc>
                <a:spcPct val="115000"/>
              </a:lnSpc>
              <a:spcBef>
                <a:spcPts val="0"/>
              </a:spcBef>
              <a:spcAft>
                <a:spcPts val="0"/>
              </a:spcAft>
              <a:buFont typeface="Symbol" panose="05050102010706020507" pitchFamily="18" charset="2"/>
              <a:buChar char=""/>
            </a:pPr>
            <a:r>
              <a:rPr lang="es" sz="1200" b="1" i="0" u="none" baseline="0">
                <a:effectLst/>
                <a:latin typeface="Calibri" panose="020F0502020204030204" pitchFamily="34" charset="0"/>
                <a:ea typeface="SimSun" panose="02010600030101010101" pitchFamily="2" charset="-122"/>
                <a:cs typeface="Arial" panose="020B0604020202020204" pitchFamily="34" charset="0"/>
              </a:rPr>
              <a:t>Observador: </a:t>
            </a:r>
            <a:r>
              <a:rPr lang="es" sz="1200" b="0" i="0" u="none" baseline="0">
                <a:effectLst/>
                <a:latin typeface="Calibri" panose="020F0502020204030204" pitchFamily="34" charset="0"/>
                <a:ea typeface="SimSun" panose="02010600030101010101" pitchFamily="2" charset="-122"/>
                <a:cs typeface="Arial" panose="020B0604020202020204" pitchFamily="34" charset="0"/>
              </a:rPr>
              <a:t>Persona que observa el ejercicio. Los observadores pueden presentar sus observaciones como parte del proceso de evaluación, aunque no tienen un papel oficial en la realización del ejercicio.</a:t>
            </a:r>
          </a:p>
          <a:p>
            <a:pPr marL="342900" marR="0" lvl="0" indent="-342900" algn="l" rtl="0">
              <a:lnSpc>
                <a:spcPct val="115000"/>
              </a:lnSpc>
              <a:spcBef>
                <a:spcPts val="0"/>
              </a:spcBef>
              <a:spcAft>
                <a:spcPts val="0"/>
              </a:spcAft>
              <a:buFont typeface="Symbol" panose="05050102010706020507" pitchFamily="18" charset="2"/>
              <a:buChar char=""/>
            </a:pPr>
            <a:endParaRPr lang="es" sz="1200" b="0">
              <a:effectLst/>
              <a:latin typeface="Calibri" panose="020F0502020204030204" pitchFamily="34" charset="0"/>
              <a:cs typeface="Calibri" panose="020F0502020204030204" pitchFamily="34" charset="0"/>
            </a:endParaRPr>
          </a:p>
          <a:p>
            <a:pPr marL="342900" marR="0" lvl="0" indent="-342900" algn="l" rtl="0">
              <a:lnSpc>
                <a:spcPct val="115000"/>
              </a:lnSpc>
              <a:spcBef>
                <a:spcPts val="0"/>
              </a:spcBef>
              <a:spcAft>
                <a:spcPts val="0"/>
              </a:spcAft>
              <a:buFont typeface="Symbol" panose="05050102010706020507" pitchFamily="18" charset="2"/>
              <a:buChar char=""/>
            </a:pPr>
            <a:endParaRPr lang="es" sz="1200" b="0">
              <a:effectLst/>
              <a:latin typeface="Calibri" panose="020F0502020204030204" pitchFamily="34" charset="0"/>
              <a:cs typeface="Calibri" panose="020F0502020204030204" pitchFamily="34" charset="0"/>
            </a:endParaRPr>
          </a:p>
          <a:p>
            <a:pPr marL="342900" marR="0" lvl="0" indent="-342900" algn="l" rtl="0">
              <a:lnSpc>
                <a:spcPct val="115000"/>
              </a:lnSpc>
              <a:spcBef>
                <a:spcPts val="0"/>
              </a:spcBef>
              <a:spcAft>
                <a:spcPts val="0"/>
              </a:spcAft>
              <a:buFont typeface="Symbol" panose="05050102010706020507" pitchFamily="18" charset="2"/>
              <a:buChar char=""/>
            </a:pPr>
            <a:endParaRPr lang="es" sz="1200" b="0">
              <a:effectLst/>
              <a:latin typeface="Calibri" panose="020F0502020204030204" pitchFamily="34" charset="0"/>
              <a:cs typeface="Calibri" panose="020F0502020204030204" pitchFamily="34" charset="0"/>
            </a:endParaRPr>
          </a:p>
          <a:p>
            <a:pPr marL="342900" marR="0" lvl="0" indent="-342900" algn="l" rtl="0">
              <a:lnSpc>
                <a:spcPct val="115000"/>
              </a:lnSpc>
              <a:spcBef>
                <a:spcPts val="0"/>
              </a:spcBef>
              <a:spcAft>
                <a:spcPts val="0"/>
              </a:spcAft>
              <a:buFont typeface="Symbol" panose="05050102010706020507" pitchFamily="18" charset="2"/>
              <a:buChar char=""/>
            </a:pPr>
            <a:endParaRPr lang="es" sz="1200" b="0">
              <a:effectLst/>
              <a:latin typeface="Calibri" panose="020F0502020204030204" pitchFamily="34" charset="0"/>
              <a:cs typeface="Calibri" panose="020F0502020204030204" pitchFamily="34" charset="0"/>
            </a:endParaRPr>
          </a:p>
          <a:p>
            <a:endParaRPr lang="es"/>
          </a:p>
        </p:txBody>
      </p:sp>
      <p:sp>
        <p:nvSpPr>
          <p:cNvPr id="4" name="Slide Number Placeholder 3"/>
          <p:cNvSpPr>
            <a:spLocks noGrp="1"/>
          </p:cNvSpPr>
          <p:nvPr>
            <p:ph type="sldNum" sz="quarter" idx="5"/>
          </p:nvPr>
        </p:nvSpPr>
        <p:spPr/>
        <p:txBody>
          <a:bodyPr/>
          <a:lstStyle/>
          <a:p>
            <a:pPr algn="l" rtl="0"/>
            <a:fld id="{FAE61A72-6C7D-49E1-A69D-B1543F4FDA02}" type="slidenum">
              <a:rPr/>
              <a:t>10</a:t>
            </a:fld>
            <a:endParaRPr lang="es"/>
          </a:p>
        </p:txBody>
      </p:sp>
    </p:spTree>
    <p:extLst>
      <p:ext uri="{BB962C8B-B14F-4D97-AF65-F5344CB8AC3E}">
        <p14:creationId xmlns:p14="http://schemas.microsoft.com/office/powerpoint/2010/main" val="340060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 b="0" i="0" u="none" baseline="0" dirty="0"/>
              <a:t>Fase 1: Asignación proporcional a todos los países participantes:</a:t>
            </a:r>
          </a:p>
          <a:p>
            <a:pPr algn="l" rtl="0"/>
            <a:r>
              <a:rPr lang="es" b="0" i="0" u="none" baseline="0" dirty="0"/>
              <a:t>engloba inicialmente al 3% de la población nacional.   Al optar por establecer como referencia un 3%, la OMS quiere asegurarse de que los volúmenes satisfagan las necesidades de los sistemas de salud bien dotados de recursos, al tiempo que no se penaliza a los países con una proporción menor de trabajadores de la salud.</a:t>
            </a:r>
          </a:p>
          <a:p>
            <a:endParaRPr lang="es" dirty="0"/>
          </a:p>
          <a:p>
            <a:pPr algn="l" rtl="0"/>
            <a:r>
              <a:rPr lang="es" b="0" i="0" u="none" baseline="0" dirty="0"/>
              <a:t>Fase 2: Los países recibirán dosis para vacunar a grupos poblaciones más allá del 20% inicial incluido en la primera fase. </a:t>
            </a:r>
          </a:p>
          <a:p>
            <a:endParaRPr lang="es" dirty="0"/>
          </a:p>
          <a:p>
            <a:pPr algn="l" rtl="0"/>
            <a:r>
              <a:rPr lang="es" b="0" i="0" u="none" baseline="0" dirty="0"/>
              <a:t>Se puede tener en cuenta el riesgo de un país al establecer el ritmo al que recibiría un volumen adicional de vacunas.</a:t>
            </a:r>
          </a:p>
          <a:p>
            <a:endParaRPr lang="es" dirty="0"/>
          </a:p>
          <a:p>
            <a:pPr algn="l" rtl="0"/>
            <a:r>
              <a:rPr lang="es" b="0" i="0" u="none" baseline="0" dirty="0"/>
              <a:t>Se prevé que la fase dos comience después de que termine la fase uno, y se espera que haya finalizado por completo a mediados de 2021.</a:t>
            </a:r>
          </a:p>
          <a:p>
            <a:endParaRPr lang="es" dirty="0"/>
          </a:p>
          <a:p>
            <a:pPr algn="l" rtl="0"/>
            <a:r>
              <a:rPr lang="es" b="0" i="0" u="none" baseline="0" dirty="0"/>
              <a:t>En este momento no se sabe qué vacuna se ha asignado en el marco del Mecanismo COVAX.</a:t>
            </a:r>
          </a:p>
          <a:p>
            <a:endParaRPr lang="es" dirty="0"/>
          </a:p>
          <a:p>
            <a:endParaRPr lang="es" dirty="0"/>
          </a:p>
        </p:txBody>
      </p:sp>
      <p:sp>
        <p:nvSpPr>
          <p:cNvPr id="4" name="Slide Number Placeholder 3"/>
          <p:cNvSpPr>
            <a:spLocks noGrp="1"/>
          </p:cNvSpPr>
          <p:nvPr>
            <p:ph type="sldNum" sz="quarter" idx="5"/>
          </p:nvPr>
        </p:nvSpPr>
        <p:spPr/>
        <p:txBody>
          <a:bodyPr/>
          <a:lstStyle/>
          <a:p>
            <a:pPr algn="l" rtl="0"/>
            <a:fld id="{FAE61A72-6C7D-49E1-A69D-B1543F4FDA02}" type="slidenum">
              <a:rPr/>
              <a:t>15</a:t>
            </a:fld>
            <a:endParaRPr lang="es"/>
          </a:p>
        </p:txBody>
      </p:sp>
    </p:spTree>
    <p:extLst>
      <p:ext uri="{BB962C8B-B14F-4D97-AF65-F5344CB8AC3E}">
        <p14:creationId xmlns:p14="http://schemas.microsoft.com/office/powerpoint/2010/main" val="3523327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21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21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21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21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21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21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21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21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21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21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21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21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who.int/publications/m/item/fair-allocation-mechanism-for-covid-19-vaccines-through-the-covax-facility" TargetMode="External"/><Relationship Id="rId5" Type="http://schemas.openxmlformats.org/officeDocument/2006/relationships/hyperlink" Target="https://www.who.int/groups/strategic-advisory-group-of-experts-on-immunization/covid-19-materials" TargetMode="External"/><Relationship Id="rId4" Type="http://schemas.openxmlformats.org/officeDocument/2006/relationships/hyperlink" Target="https://www.who.int/publications/i/item/who-sage-values-framework-for-the-allocation-and-prioritization-of-covid-19-vaccinatio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interpol.int/News-and-Events/News/2020/INTERPOL-warns-of-organized-crime-threat-to-COVID-19-vaccine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pps.who.int/iris/bitstream/handle/10665/336603/WHO-2019-nCoV-Vaccine_deployment-2020.1-eng.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extranet.who.int/sph/docs/file/1757"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2.xml"/><Relationship Id="rId16"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0.png"/><Relationship Id="rId9" Type="http://schemas.openxmlformats.org/officeDocument/2006/relationships/hyperlink" Target="mailto:andragro@paho.org" TargetMode="External"/><Relationship Id="rId1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rtl="0"/>
            <a:r>
              <a:rPr lang="es" sz="4400" b="1" i="0" u="none" baseline="0">
                <a:solidFill>
                  <a:schemeClr val="bg1"/>
                </a:solidFill>
                <a:latin typeface="Arial"/>
                <a:cs typeface="+mn-cs"/>
                <a:sym typeface="Arial"/>
              </a:rPr>
              <a:t>ENFERMEDAD POR EL NUEVO </a:t>
            </a:r>
            <a:br>
              <a:rPr lang="es" sz="4400" b="1">
                <a:solidFill>
                  <a:schemeClr val="bg1"/>
                </a:solidFill>
                <a:latin typeface="Arial"/>
                <a:cs typeface="+mn-cs"/>
                <a:sym typeface="Arial"/>
              </a:rPr>
            </a:br>
            <a:r>
              <a:rPr lang="es" sz="4400" b="1" i="0" u="none" baseline="0">
                <a:solidFill>
                  <a:schemeClr val="bg1"/>
                </a:solidFill>
                <a:latin typeface="Arial"/>
                <a:cs typeface="+mn-cs"/>
                <a:sym typeface="Arial"/>
              </a:rPr>
              <a:t>CORONAVIRUS </a:t>
            </a:r>
            <a:br>
              <a:rPr lang="es" sz="4400" b="1">
                <a:solidFill>
                  <a:schemeClr val="bg1"/>
                </a:solidFill>
                <a:latin typeface="Arial"/>
                <a:cs typeface="+mn-cs"/>
                <a:sym typeface="Arial"/>
              </a:rPr>
            </a:br>
            <a:r>
              <a:rPr lang="es" sz="4400" b="1" i="0" u="none" baseline="0">
                <a:solidFill>
                  <a:schemeClr val="bg1"/>
                </a:solidFill>
                <a:latin typeface="Arial"/>
                <a:cs typeface="+mn-cs"/>
                <a:sym typeface="Arial"/>
              </a:rPr>
              <a:t>(COVID-19)</a:t>
            </a:r>
            <a:endParaRPr lang="es" sz="4400">
              <a:solidFill>
                <a:schemeClr val="bg1"/>
              </a:solidFill>
              <a:latin typeface="Arial"/>
              <a:cs typeface="+mn-cs"/>
              <a:sym typeface="Arial"/>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normAutofit fontScale="92500"/>
          </a:bodyPr>
          <a:lstStyle/>
          <a:p>
            <a:pPr algn="r" rtl="0"/>
            <a:r>
              <a:rPr lang="es" sz="3600" b="1" i="0" u="none" kern="0" baseline="0">
                <a:solidFill>
                  <a:srgbClr val="0092CB">
                    <a:lumMod val="100000"/>
                  </a:srgbClr>
                </a:solidFill>
                <a:latin typeface="Arial"/>
                <a:cs typeface="+mn-cs"/>
                <a:sym typeface="Arial"/>
              </a:rPr>
              <a:t>NOMBRE DEL PAÍS</a:t>
            </a:r>
          </a:p>
          <a:p>
            <a:pPr algn="r" rtl="0"/>
            <a:r>
              <a:rPr lang="es" sz="2000" b="1" i="0" u="none" baseline="0">
                <a:solidFill>
                  <a:srgbClr val="0092CB"/>
                </a:solidFill>
                <a:latin typeface="Arial"/>
                <a:cs typeface="+mn-cs"/>
                <a:sym typeface="Arial"/>
              </a:rPr>
              <a:t>Fecha y lugar</a:t>
            </a:r>
            <a:endParaRPr lang="es" sz="2000" dirty="0">
              <a:solidFill>
                <a:srgbClr val="0092CB"/>
              </a:solidFill>
              <a:latin typeface="Arial"/>
              <a:cs typeface="+mn-cs"/>
              <a:sym typeface="Aria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446550"/>
          </a:xfrm>
          <a:prstGeom prst="rect">
            <a:avLst/>
          </a:prstGeom>
        </p:spPr>
        <p:txBody>
          <a:bodyPr wrap="square" lIns="91440" tIns="45720" rIns="91440" bIns="45720" anchor="t">
            <a:spAutoFit/>
          </a:bodyPr>
          <a:lstStyle/>
          <a:p>
            <a:pPr algn="ctr" rtl="0"/>
            <a:r>
              <a:rPr lang="es" sz="2000" b="1" i="0" u="none" kern="0" baseline="0" dirty="0">
                <a:solidFill>
                  <a:schemeClr val="accent2">
                    <a:lumMod val="100000"/>
                  </a:schemeClr>
                </a:solidFill>
                <a:latin typeface="Arial"/>
                <a:sym typeface="Arial"/>
              </a:rPr>
              <a:t>PLAN NACIONAL DE DESPLIEGUE Y VACUNACIÓN:</a:t>
            </a:r>
          </a:p>
          <a:p>
            <a:pPr algn="ctr" rtl="0"/>
            <a:r>
              <a:rPr lang="es" sz="2400" b="1" i="0" u="none" baseline="0" dirty="0">
                <a:solidFill>
                  <a:schemeClr val="accent2">
                    <a:lumMod val="100000"/>
                  </a:schemeClr>
                </a:solidFill>
                <a:latin typeface="Arial"/>
                <a:sym typeface="Arial"/>
              </a:rPr>
              <a:t>ESTRATEGIA, CADENA DE SUMINISTRO Y COMUNICACIÓN</a:t>
            </a:r>
          </a:p>
          <a:p>
            <a:pPr lvl="0" algn="ctr" rtl="0"/>
            <a:r>
              <a:rPr lang="es" sz="2000" b="1" i="0" u="none" baseline="0" dirty="0">
                <a:solidFill>
                  <a:schemeClr val="accent2">
                    <a:lumMod val="100000"/>
                  </a:schemeClr>
                </a:solidFill>
                <a:latin typeface="Arial"/>
                <a:sym typeface="Arial"/>
              </a:rPr>
              <a:t>EJERCICIO DE SIMULACIÓN</a:t>
            </a:r>
          </a:p>
          <a:p>
            <a:pPr lvl="0" algn="ctr" rtl="0"/>
            <a:endParaRPr lang="es" sz="2400" b="1" dirty="0">
              <a:solidFill>
                <a:srgbClr val="D86422"/>
              </a:solidFill>
              <a:cs typeface="Arial"/>
            </a:endParaRPr>
          </a:p>
        </p:txBody>
      </p:sp>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pic>
        <p:nvPicPr>
          <p:cNvPr id="10" name="Picture 9" descr="https://extranet.who.int/datacol/uploaded_files/475/22030/49075/WHO-SP-C-H_th.jpg">
            <a:extLst>
              <a:ext uri="{FF2B5EF4-FFF2-40B4-BE49-F238E27FC236}">
                <a16:creationId xmlns:a16="http://schemas.microsoft.com/office/drawing/2014/main" id="{740DEC02-28B4-4B2E-A74F-706F338F990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85822" y="6178287"/>
            <a:ext cx="1439948" cy="402817"/>
          </a:xfrm>
          <a:prstGeom prst="rect">
            <a:avLst/>
          </a:prstGeom>
          <a:noFill/>
          <a:ln>
            <a:noFill/>
          </a:ln>
        </p:spPr>
      </p:pic>
      <p:pic>
        <p:nvPicPr>
          <p:cNvPr id="12" name="Picture 11">
            <a:extLst>
              <a:ext uri="{FF2B5EF4-FFF2-40B4-BE49-F238E27FC236}">
                <a16:creationId xmlns:a16="http://schemas.microsoft.com/office/drawing/2014/main" id="{9F4A27DA-8488-47E6-8A4B-2BF83CD381B7}"/>
              </a:ext>
            </a:extLst>
          </p:cNvPr>
          <p:cNvPicPr/>
          <p:nvPr/>
        </p:nvPicPr>
        <p:blipFill>
          <a:blip r:embed="rId5"/>
          <a:stretch>
            <a:fillRect/>
          </a:stretch>
        </p:blipFill>
        <p:spPr>
          <a:xfrm>
            <a:off x="10754707" y="6093499"/>
            <a:ext cx="1344408" cy="623129"/>
          </a:xfrm>
          <a:prstGeom prst="rect">
            <a:avLst/>
          </a:prstGeom>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latin typeface="Arial"/>
                <a:cs typeface="+mn-cs"/>
                <a:sym typeface="Arial"/>
              </a:rPr>
              <a:t>Equipo de gestión del ejercicio</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gn="l" rtl="0">
              <a:lnSpc>
                <a:spcPct val="100000"/>
              </a:lnSpc>
              <a:spcBef>
                <a:spcPts val="700"/>
              </a:spcBef>
              <a:buClr>
                <a:schemeClr val="tx1"/>
              </a:buClr>
              <a:buSzPct val="100000"/>
              <a:buNone/>
            </a:pPr>
            <a:endParaRPr lang="es" sz="2600">
              <a:latin typeface="Arial"/>
              <a:cs typeface="+mn-cs"/>
              <a:sym typeface="Arial"/>
            </a:endParaRPr>
          </a:p>
          <a:p>
            <a:pPr marL="0" lvl="0" indent="0" algn="l" rtl="0">
              <a:lnSpc>
                <a:spcPct val="100000"/>
              </a:lnSpc>
              <a:spcBef>
                <a:spcPts val="700"/>
              </a:spcBef>
              <a:buClr>
                <a:schemeClr val="tx1"/>
              </a:buClr>
              <a:buSzPct val="100000"/>
              <a:buNone/>
            </a:pPr>
            <a:r>
              <a:rPr lang="es" sz="2600" b="1" i="0" u="none" baseline="0">
                <a:solidFill>
                  <a:schemeClr val="accent3"/>
                </a:solidFill>
                <a:latin typeface="Arial"/>
                <a:cs typeface="+mn-cs"/>
                <a:sym typeface="Arial"/>
              </a:rPr>
              <a:t>Funciones</a:t>
            </a:r>
          </a:p>
          <a:p>
            <a:pPr marL="0" lvl="0" indent="0" algn="l" rtl="0">
              <a:lnSpc>
                <a:spcPct val="100000"/>
              </a:lnSpc>
              <a:spcBef>
                <a:spcPts val="700"/>
              </a:spcBef>
              <a:buClr>
                <a:schemeClr val="tx1"/>
              </a:buClr>
              <a:buSzPct val="100000"/>
              <a:buNone/>
            </a:pPr>
            <a:r>
              <a:rPr lang="es" sz="2600" b="0" i="0" u="none" baseline="0">
                <a:latin typeface="Arial"/>
                <a:cs typeface="+mn-cs"/>
                <a:sym typeface="Arial"/>
              </a:rPr>
              <a:t>Facilitación: (indique los nombres)</a:t>
            </a:r>
          </a:p>
          <a:p>
            <a:pPr marL="0" lvl="0" indent="0" algn="l" rtl="0">
              <a:lnSpc>
                <a:spcPct val="100000"/>
              </a:lnSpc>
              <a:spcBef>
                <a:spcPts val="700"/>
              </a:spcBef>
              <a:buClr>
                <a:schemeClr val="tx1"/>
              </a:buClr>
              <a:buSzPct val="100000"/>
              <a:buNone/>
            </a:pPr>
            <a:r>
              <a:rPr lang="es" sz="2600" b="0" i="0" u="none" baseline="0">
                <a:latin typeface="Arial"/>
                <a:cs typeface="+mn-cs"/>
                <a:sym typeface="Arial"/>
              </a:rPr>
              <a:t>Evaluador/relator: (indique los nombres) </a:t>
            </a:r>
          </a:p>
          <a:p>
            <a:pPr marL="0" lvl="0" indent="0" algn="l" rtl="0">
              <a:lnSpc>
                <a:spcPct val="100000"/>
              </a:lnSpc>
              <a:spcBef>
                <a:spcPts val="700"/>
              </a:spcBef>
              <a:buClr>
                <a:schemeClr val="tx1"/>
              </a:buClr>
              <a:buSzPct val="100000"/>
              <a:buNone/>
            </a:pPr>
            <a:r>
              <a:rPr lang="es" sz="2600" b="0" i="0" u="none" baseline="0">
                <a:latin typeface="Arial"/>
                <a:cs typeface="+mn-cs"/>
                <a:sym typeface="Arial"/>
              </a:rPr>
              <a:t>Observadores: (cuando proceda)</a:t>
            </a:r>
          </a:p>
          <a:p>
            <a:pPr marL="0" lvl="0" indent="0" algn="l" rtl="0">
              <a:lnSpc>
                <a:spcPct val="100000"/>
              </a:lnSpc>
              <a:spcBef>
                <a:spcPts val="700"/>
              </a:spcBef>
              <a:buClr>
                <a:schemeClr val="tx1"/>
              </a:buClr>
              <a:buSzPct val="100000"/>
              <a:buNone/>
            </a:pPr>
            <a:endParaRPr lang="es" sz="2600">
              <a:latin typeface="Arial"/>
              <a:cs typeface="+mn-cs"/>
              <a:sym typeface="Arial"/>
            </a:endParaRPr>
          </a:p>
          <a:p>
            <a:pPr marL="0" lvl="0" indent="0" algn="l" rtl="0">
              <a:lnSpc>
                <a:spcPct val="100000"/>
              </a:lnSpc>
              <a:spcBef>
                <a:spcPts val="700"/>
              </a:spcBef>
              <a:buClr>
                <a:schemeClr val="tx1"/>
              </a:buClr>
              <a:buSzPct val="100000"/>
              <a:buNone/>
            </a:pPr>
            <a:endParaRPr lang="es" sz="260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latin typeface="Arial"/>
                <a:cs typeface="+mn-cs"/>
                <a:sym typeface="Arial"/>
              </a:rPr>
              <a:t>Normas del ejercicio teórico de simulación</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2927245"/>
          </a:xfrm>
        </p:spPr>
        <p:txBody>
          <a:bodyPr>
            <a:noAutofit/>
          </a:bodyPr>
          <a:lstStyle/>
          <a:p>
            <a:pPr marL="447675" indent="-355600" algn="l" rtl="0">
              <a:lnSpc>
                <a:spcPct val="100000"/>
              </a:lnSpc>
              <a:spcBef>
                <a:spcPts val="700"/>
              </a:spcBef>
              <a:buClr>
                <a:schemeClr val="accent1"/>
              </a:buClr>
              <a:buSzPct val="150000"/>
              <a:tabLst>
                <a:tab pos="447675" algn="l"/>
              </a:tabLst>
            </a:pPr>
            <a:r>
              <a:rPr lang="es" sz="1800" b="0" i="0" u="none" baseline="0" dirty="0">
                <a:latin typeface="Arial"/>
                <a:cs typeface="+mn-cs"/>
                <a:sym typeface="Arial"/>
              </a:rPr>
              <a:t>El ejercicio no es un examen individual</a:t>
            </a:r>
          </a:p>
          <a:p>
            <a:pPr marL="447675" indent="-355600" algn="l" rtl="0">
              <a:lnSpc>
                <a:spcPct val="100000"/>
              </a:lnSpc>
              <a:spcBef>
                <a:spcPts val="700"/>
              </a:spcBef>
              <a:buClr>
                <a:schemeClr val="accent1"/>
              </a:buClr>
              <a:buSzPct val="150000"/>
              <a:tabLst>
                <a:tab pos="447675" algn="l"/>
              </a:tabLst>
            </a:pPr>
            <a:endParaRPr lang="es" sz="1800" dirty="0">
              <a:latin typeface="Arial"/>
              <a:cs typeface="+mn-cs"/>
              <a:sym typeface="Arial"/>
            </a:endParaRPr>
          </a:p>
          <a:p>
            <a:pPr marL="447675" indent="-355600" algn="l" rtl="0">
              <a:lnSpc>
                <a:spcPct val="100000"/>
              </a:lnSpc>
              <a:spcBef>
                <a:spcPts val="700"/>
              </a:spcBef>
              <a:buClr>
                <a:schemeClr val="accent1"/>
              </a:buClr>
              <a:buSzPct val="150000"/>
              <a:tabLst>
                <a:tab pos="447675" algn="l"/>
              </a:tabLst>
            </a:pPr>
            <a:r>
              <a:rPr lang="es" sz="1800" b="0" i="0" u="none" baseline="0" dirty="0">
                <a:latin typeface="Arial"/>
                <a:cs typeface="+mn-cs"/>
                <a:sym typeface="Arial"/>
              </a:rPr>
              <a:t>Respete los puntos de vista de los demás participantes</a:t>
            </a:r>
          </a:p>
          <a:p>
            <a:pPr marL="447675" indent="-355600" algn="l" rtl="0">
              <a:lnSpc>
                <a:spcPct val="100000"/>
              </a:lnSpc>
              <a:spcBef>
                <a:spcPts val="700"/>
              </a:spcBef>
              <a:buClr>
                <a:schemeClr val="accent1"/>
              </a:buClr>
              <a:buSzPct val="150000"/>
              <a:tabLst>
                <a:tab pos="447675" algn="l"/>
              </a:tabLst>
            </a:pPr>
            <a:endParaRPr lang="es" sz="1800" dirty="0">
              <a:latin typeface="Arial"/>
              <a:cs typeface="+mn-cs"/>
              <a:sym typeface="Arial"/>
            </a:endParaRPr>
          </a:p>
          <a:p>
            <a:pPr marL="447675" lvl="0" indent="-355600" algn="l" rtl="0">
              <a:lnSpc>
                <a:spcPct val="100000"/>
              </a:lnSpc>
              <a:spcBef>
                <a:spcPts val="700"/>
              </a:spcBef>
              <a:buClr>
                <a:srgbClr val="A24B19"/>
              </a:buClr>
              <a:buSzPct val="150000"/>
              <a:tabLst>
                <a:tab pos="895350" algn="l"/>
              </a:tabLst>
            </a:pPr>
            <a:r>
              <a:rPr lang="es" sz="1800" b="0" i="0" u="none" baseline="0" dirty="0">
                <a:solidFill>
                  <a:schemeClr val="tx1">
                    <a:lumMod val="100000"/>
                  </a:schemeClr>
                </a:solidFill>
                <a:latin typeface="Arial"/>
                <a:cs typeface="+mn-cs"/>
                <a:sym typeface="Arial"/>
              </a:rPr>
              <a:t>Responda como lo haría en la vida real y permita que los demás hagan lo mismo</a:t>
            </a:r>
          </a:p>
          <a:p>
            <a:pPr marL="447675" lvl="0" indent="-355600" algn="l" rtl="0">
              <a:lnSpc>
                <a:spcPct val="100000"/>
              </a:lnSpc>
              <a:spcBef>
                <a:spcPts val="700"/>
              </a:spcBef>
              <a:buClr>
                <a:srgbClr val="A24B19"/>
              </a:buClr>
              <a:buSzPct val="150000"/>
              <a:tabLst>
                <a:tab pos="895350" algn="l"/>
              </a:tabLst>
            </a:pPr>
            <a:endParaRPr lang="es" sz="1800" dirty="0">
              <a:solidFill>
                <a:schemeClr val="tx1">
                  <a:lumMod val="100000"/>
                </a:schemeClr>
              </a:solidFill>
              <a:latin typeface="Arial"/>
              <a:cs typeface="+mn-cs"/>
              <a:sym typeface="Arial"/>
            </a:endParaRPr>
          </a:p>
          <a:p>
            <a:pPr marL="447675" lvl="0" indent="-355600" algn="l" rtl="0">
              <a:lnSpc>
                <a:spcPct val="100000"/>
              </a:lnSpc>
              <a:spcBef>
                <a:spcPts val="700"/>
              </a:spcBef>
              <a:buClr>
                <a:srgbClr val="A24B19"/>
              </a:buClr>
              <a:buSzPct val="150000"/>
              <a:tabLst>
                <a:tab pos="895350" algn="l"/>
              </a:tabLst>
            </a:pPr>
            <a:r>
              <a:rPr lang="es" sz="1800" b="0" i="0" u="none" baseline="0" dirty="0">
                <a:solidFill>
                  <a:schemeClr val="tx1">
                    <a:lumMod val="100000"/>
                  </a:schemeClr>
                </a:solidFill>
                <a:latin typeface="Arial"/>
                <a:cs typeface="+mn-cs"/>
                <a:sym typeface="Arial"/>
              </a:rPr>
              <a:t>Este es un ejercicio seguro y a puerta cerrada, lo que significa que todo lo que se diga no saldrá de esta sala</a:t>
            </a: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379865"/>
          </a:xfrm>
          <a:prstGeom prst="rect">
            <a:avLst/>
          </a:prstGeom>
        </p:spPr>
        <p:txBody>
          <a:bodyPr wrap="square" lIns="91440" tIns="45720" rIns="91440" bIns="45720" anchor="t">
            <a:spAutoFit/>
          </a:bodyPr>
          <a:lstStyle/>
          <a:p>
            <a:pPr marL="447675" indent="-355600" algn="l" rtl="0">
              <a:spcBef>
                <a:spcPts val="700"/>
              </a:spcBef>
              <a:buClr>
                <a:schemeClr val="accent1"/>
              </a:buClr>
              <a:buSzPct val="150000"/>
              <a:buFont typeface="Arial" panose="020B0604020202020204" pitchFamily="34" charset="0"/>
              <a:buChar char="•"/>
              <a:tabLst>
                <a:tab pos="447675" algn="l"/>
              </a:tabLst>
            </a:pPr>
            <a:r>
              <a:rPr lang="es" b="0" i="0" u="none" baseline="0" dirty="0">
                <a:latin typeface="Arial"/>
                <a:sym typeface="Arial"/>
              </a:rPr>
              <a:t>Utilice los recursos existentes (como planes, directrices y reglamentos) para fundamentar sus respuestas</a:t>
            </a:r>
          </a:p>
          <a:p>
            <a:pPr marL="447675" indent="-355600" algn="l" rtl="0">
              <a:spcBef>
                <a:spcPts val="700"/>
              </a:spcBef>
              <a:buClr>
                <a:schemeClr val="accent1"/>
              </a:buClr>
              <a:buSzPct val="150000"/>
              <a:buFont typeface="Arial" panose="020B0604020202020204" pitchFamily="34" charset="0"/>
              <a:buChar char="•"/>
              <a:tabLst>
                <a:tab pos="447675" algn="l"/>
              </a:tabLst>
            </a:pPr>
            <a:endParaRPr lang="es" dirty="0">
              <a:latin typeface="Arial"/>
              <a:sym typeface="Arial"/>
            </a:endParaRPr>
          </a:p>
          <a:p>
            <a:pPr marL="447675" indent="-355600" algn="l" rtl="0">
              <a:lnSpc>
                <a:spcPct val="100000"/>
              </a:lnSpc>
              <a:spcBef>
                <a:spcPts val="700"/>
              </a:spcBef>
              <a:buClr>
                <a:schemeClr val="accent1"/>
              </a:buClr>
              <a:buSzPct val="150000"/>
              <a:buFont typeface="Arial" panose="020B0604020202020204" pitchFamily="34" charset="0"/>
              <a:buChar char="•"/>
              <a:tabLst>
                <a:tab pos="447675" algn="l"/>
              </a:tabLst>
            </a:pPr>
            <a:r>
              <a:rPr lang="es" b="0" i="0" u="none" baseline="0" dirty="0">
                <a:latin typeface="Arial"/>
                <a:sym typeface="Arial"/>
              </a:rPr>
              <a:t>Céntrese en las soluciones</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rtl="0">
              <a:lnSpc>
                <a:spcPct val="90000"/>
              </a:lnSpc>
              <a:spcBef>
                <a:spcPct val="0"/>
              </a:spcBef>
              <a:spcAft>
                <a:spcPct val="35000"/>
              </a:spcAft>
              <a:buNone/>
            </a:pPr>
            <a:r>
              <a:rPr lang="es" b="1" i="0" u="none" kern="1200" baseline="0" dirty="0"/>
              <a:t>Puesta en común</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a:xfrm>
            <a:off x="152779" y="-8247"/>
            <a:ext cx="11214875" cy="581340"/>
          </a:xfrm>
        </p:spPr>
        <p:txBody>
          <a:bodyPr>
            <a:noAutofit/>
          </a:bodyPr>
          <a:lstStyle/>
          <a:p>
            <a:pPr algn="l" rtl="0"/>
            <a:r>
              <a:rPr lang="es" sz="3200" b="1" i="0" u="none" baseline="0" dirty="0">
                <a:latin typeface="Arial"/>
                <a:cs typeface="+mn-cs"/>
                <a:sym typeface="Arial"/>
              </a:rPr>
              <a:t>Ejercicio teórico de simulación: Desarrollo del ejercicio</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rtl="0"/>
            <a:endParaRPr lang="es" sz="2400" dirty="0">
              <a:solidFill>
                <a:schemeClr val="bg1"/>
              </a:solidFill>
              <a:latin typeface="Arial"/>
              <a:sym typeface="Arial"/>
            </a:endParaRPr>
          </a:p>
          <a:p>
            <a:pPr lvl="0" algn="ctr" rtl="0">
              <a:buClr>
                <a:srgbClr val="FFFFFF"/>
              </a:buClr>
              <a:buSzPts val="2400"/>
            </a:pPr>
            <a:r>
              <a:rPr lang="es" b="0" i="0" u="none" baseline="0" dirty="0">
                <a:solidFill>
                  <a:schemeClr val="bg1">
                    <a:lumMod val="100000"/>
                  </a:schemeClr>
                </a:solidFill>
                <a:latin typeface="Arial"/>
                <a:ea typeface="Arial"/>
                <a:sym typeface="Arial"/>
              </a:rPr>
              <a:t>Este es un ejercicio cerrado, diseñado </a:t>
            </a:r>
            <a:r>
              <a:rPr lang="es-ES" b="0" i="0" u="none" baseline="0" dirty="0">
                <a:solidFill>
                  <a:schemeClr val="bg1">
                    <a:lumMod val="100000"/>
                  </a:schemeClr>
                </a:solidFill>
                <a:latin typeface="Arial"/>
                <a:ea typeface="Arial"/>
                <a:sym typeface="Arial"/>
              </a:rPr>
              <a:t>con un propósito específico</a:t>
            </a:r>
            <a:r>
              <a:rPr lang="es" b="0" i="0" u="none" baseline="0" dirty="0">
                <a:solidFill>
                  <a:schemeClr val="bg1">
                    <a:lumMod val="100000"/>
                  </a:schemeClr>
                </a:solidFill>
                <a:latin typeface="Arial"/>
                <a:ea typeface="Arial"/>
                <a:sym typeface="Arial"/>
              </a:rPr>
              <a:t>.</a:t>
            </a:r>
          </a:p>
          <a:p>
            <a:pPr lvl="0" algn="ctr" rtl="0">
              <a:buClr>
                <a:srgbClr val="FFFFFF"/>
              </a:buClr>
              <a:buSzPts val="2400"/>
            </a:pPr>
            <a:endParaRPr lang="es" dirty="0">
              <a:solidFill>
                <a:schemeClr val="bg1">
                  <a:lumMod val="100000"/>
                </a:schemeClr>
              </a:solidFill>
              <a:latin typeface="Arial"/>
              <a:sym typeface="Arial"/>
            </a:endParaRPr>
          </a:p>
          <a:p>
            <a:pPr lvl="0" algn="ctr" rtl="0">
              <a:buClr>
                <a:srgbClr val="FFFFFF"/>
              </a:buClr>
              <a:buSzPts val="2400"/>
            </a:pPr>
            <a:r>
              <a:rPr lang="es" b="0" i="0" u="none" kern="0" baseline="0" dirty="0">
                <a:solidFill>
                  <a:schemeClr val="bg1">
                    <a:lumMod val="100000"/>
                  </a:schemeClr>
                </a:solidFill>
                <a:latin typeface="Arial"/>
                <a:ea typeface="Arial"/>
                <a:sym typeface="Arial"/>
              </a:rPr>
              <a:t>Puede optar por omitir o añadir una diapositiva.</a:t>
            </a:r>
          </a:p>
          <a:p>
            <a:pPr lvl="0" algn="ctr" rtl="0">
              <a:buClr>
                <a:srgbClr val="000000"/>
              </a:buClr>
              <a:buSzPts val="2400"/>
            </a:pPr>
            <a:endParaRPr lang="es" dirty="0">
              <a:solidFill>
                <a:schemeClr val="bg1">
                  <a:lumMod val="100000"/>
                </a:schemeClr>
              </a:solidFill>
              <a:latin typeface="Arial"/>
              <a:ea typeface="Arial"/>
              <a:sym typeface="Arial"/>
            </a:endParaRPr>
          </a:p>
          <a:p>
            <a:pPr algn="ctr" rtl="0">
              <a:buClr>
                <a:srgbClr val="FFFFFF"/>
              </a:buClr>
              <a:buSzPts val="2400"/>
            </a:pPr>
            <a:r>
              <a:rPr lang="es" b="0" i="0" u="none" kern="0" baseline="0" dirty="0">
                <a:solidFill>
                  <a:schemeClr val="bg1">
                    <a:lumMod val="100000"/>
                  </a:schemeClr>
                </a:solidFill>
                <a:latin typeface="Arial"/>
                <a:ea typeface="Arial"/>
                <a:sym typeface="Arial"/>
              </a:rPr>
              <a:t>Este diagrama le ayudará a orientarse a lo largo de una serie de análisis centrados en diferentes</a:t>
            </a:r>
            <a:r>
              <a:rPr lang="es" b="0" i="0" u="none" kern="0" baseline="0" dirty="0">
                <a:solidFill>
                  <a:schemeClr val="bg1">
                    <a:lumMod val="100000"/>
                  </a:schemeClr>
                </a:solidFill>
                <a:latin typeface="Arial"/>
                <a:sym typeface="Arial"/>
              </a:rPr>
              <a:t>escenarios de vacunas</a:t>
            </a:r>
          </a:p>
          <a:p>
            <a:pPr lvl="0" algn="ctr" rtl="0">
              <a:buClr>
                <a:srgbClr val="FFFFFF"/>
              </a:buClr>
              <a:buSzPts val="2400"/>
            </a:pPr>
            <a:r>
              <a:rPr lang="es" b="0" i="0" u="none" kern="0" baseline="0" dirty="0">
                <a:solidFill>
                  <a:schemeClr val="bg1">
                    <a:lumMod val="100000"/>
                  </a:schemeClr>
                </a:solidFill>
                <a:latin typeface="Arial"/>
                <a:ea typeface="Arial"/>
                <a:sym typeface="Arial"/>
              </a:rPr>
              <a:t>contra la COVID-19. </a:t>
            </a:r>
          </a:p>
          <a:p>
            <a:pPr lvl="0" algn="ctr" rtl="0">
              <a:buClr>
                <a:srgbClr val="FFFFFF"/>
              </a:buClr>
              <a:buSzPts val="3600"/>
            </a:pPr>
            <a:endParaRPr lang="es" sz="3600" b="1" dirty="0">
              <a:solidFill>
                <a:schemeClr val="bg1">
                  <a:lumMod val="100000"/>
                </a:schemeClr>
              </a:solidFill>
              <a:latin typeface="Arial"/>
              <a:ea typeface="Arial"/>
              <a:sym typeface="Arial"/>
            </a:endParaRPr>
          </a:p>
          <a:p>
            <a:pPr lvl="0" algn="ctr" rtl="0">
              <a:buClr>
                <a:srgbClr val="FFFFFF"/>
              </a:buClr>
              <a:buSzPts val="3600"/>
            </a:pPr>
            <a:r>
              <a:rPr lang="es" sz="3000" b="1" i="0" u="none" kern="0" baseline="0" dirty="0">
                <a:solidFill>
                  <a:schemeClr val="bg1">
                    <a:lumMod val="100000"/>
                  </a:schemeClr>
                </a:solidFill>
                <a:latin typeface="Arial"/>
                <a:ea typeface="Arial"/>
                <a:sym typeface="Arial"/>
              </a:rPr>
              <a:t>Todos estamos aquí</a:t>
            </a:r>
          </a:p>
          <a:p>
            <a:pPr lvl="0" algn="ctr" rtl="0">
              <a:buClr>
                <a:srgbClr val="FFFFFF"/>
              </a:buClr>
              <a:buSzPts val="3600"/>
            </a:pPr>
            <a:r>
              <a:rPr lang="es" sz="3000" b="1" i="0" u="none" baseline="0" dirty="0">
                <a:solidFill>
                  <a:schemeClr val="bg1">
                    <a:lumMod val="100000"/>
                  </a:schemeClr>
                </a:solidFill>
                <a:latin typeface="Arial"/>
                <a:ea typeface="Arial"/>
                <a:sym typeface="Arial"/>
              </a:rPr>
              <a:t>para aprender</a:t>
            </a:r>
            <a:endParaRPr lang="es" sz="3000" dirty="0">
              <a:solidFill>
                <a:schemeClr val="bg1">
                  <a:lumMod val="100000"/>
                </a:schemeClr>
              </a:solidFill>
              <a:latin typeface="Arial"/>
              <a:sym typeface="Arial"/>
            </a:endParaRPr>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rtl="0">
              <a:lnSpc>
                <a:spcPct val="90000"/>
              </a:lnSpc>
              <a:spcBef>
                <a:spcPct val="0"/>
              </a:spcBef>
              <a:spcAft>
                <a:spcPct val="35000"/>
              </a:spcAft>
              <a:buNone/>
            </a:pPr>
            <a:r>
              <a:rPr lang="es" sz="1400" b="1" i="0" u="none" kern="1200" baseline="0" dirty="0"/>
              <a:t>Actividades </a:t>
            </a:r>
            <a:r>
              <a:rPr lang="es" sz="1200" b="1" i="0" u="none" kern="1200" baseline="0" dirty="0"/>
              <a:t>facilitadas de análisis posteriores</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rtl="0">
              <a:lnSpc>
                <a:spcPct val="90000"/>
              </a:lnSpc>
              <a:spcBef>
                <a:spcPct val="0"/>
              </a:spcBef>
              <a:spcAft>
                <a:spcPct val="35000"/>
              </a:spcAft>
              <a:buNone/>
            </a:pPr>
            <a:r>
              <a:rPr lang="es" sz="1600" b="1" i="0" u="none" kern="1200" baseline="0" dirty="0"/>
              <a:t>Planificación de la acción</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rtl="0">
                <a:lnSpc>
                  <a:spcPct val="90000"/>
                </a:lnSpc>
                <a:spcBef>
                  <a:spcPct val="0"/>
                </a:spcBef>
                <a:spcAft>
                  <a:spcPct val="35000"/>
                </a:spcAft>
                <a:buNone/>
              </a:pPr>
              <a:r>
                <a:rPr lang="es" sz="1600" b="1" i="0" u="none" kern="1200" baseline="0" dirty="0"/>
                <a:t>Actualización 4 del escenario</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rtl="0">
                <a:lnSpc>
                  <a:spcPct val="90000"/>
                </a:lnSpc>
                <a:spcBef>
                  <a:spcPct val="0"/>
                </a:spcBef>
                <a:spcAft>
                  <a:spcPct val="35000"/>
                </a:spcAft>
                <a:buNone/>
              </a:pPr>
              <a:r>
                <a:rPr lang="es" sz="1600" b="1" i="0" u="none" kern="1200" baseline="0" dirty="0"/>
                <a:t>Actualización 3 del escenario</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1600" b="1" i="0" u="none" kern="1200" baseline="0" dirty="0"/>
                <a:t>Actualización 2 del escenario</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rtl="0">
                <a:lnSpc>
                  <a:spcPct val="90000"/>
                </a:lnSpc>
                <a:spcBef>
                  <a:spcPct val="0"/>
                </a:spcBef>
                <a:spcAft>
                  <a:spcPct val="35000"/>
                </a:spcAft>
                <a:buNone/>
              </a:pPr>
              <a:r>
                <a:rPr lang="es" sz="2000" b="0" i="0" u="none" kern="1200" baseline="0"/>
                <a:t>Preguntas y debate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rtl="0">
                <a:lnSpc>
                  <a:spcPct val="90000"/>
                </a:lnSpc>
                <a:spcBef>
                  <a:spcPct val="0"/>
                </a:spcBef>
                <a:spcAft>
                  <a:spcPct val="35000"/>
                </a:spcAft>
                <a:buNone/>
              </a:pPr>
              <a:r>
                <a:rPr lang="es" sz="2000" b="1" i="0" u="none" kern="1200" baseline="0"/>
                <a:t>Escenario 1</a:t>
              </a:r>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pPr algn="l" rtl="0"/>
            <a:r>
              <a:rPr lang="es" b="1" i="0" u="none" baseline="0">
                <a:latin typeface="Arial"/>
                <a:cs typeface="+mn-cs"/>
                <a:sym typeface="Arial"/>
              </a:rPr>
              <a:t>Preguntas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5" y="2084832"/>
            <a:ext cx="2861682" cy="2554545"/>
          </a:xfrm>
          <a:prstGeom prst="rect">
            <a:avLst/>
          </a:prstGeom>
          <a:noFill/>
        </p:spPr>
        <p:txBody>
          <a:bodyPr wrap="none" rtlCol="0">
            <a:spAutoFit/>
          </a:bodyPr>
          <a:lstStyle/>
          <a:p>
            <a:pPr algn="r" rtl="0">
              <a:buClr>
                <a:srgbClr val="DD8047"/>
              </a:buClr>
              <a:buSzPct val="60000"/>
            </a:pPr>
            <a:r>
              <a:rPr lang="es" sz="4000" b="1" i="0" u="none" baseline="0">
                <a:solidFill>
                  <a:srgbClr val="0070C0"/>
                </a:solidFill>
                <a:latin typeface="Arial"/>
                <a:sym typeface="Arial"/>
              </a:rPr>
              <a:t>¿ALGUNA</a:t>
            </a:r>
          </a:p>
          <a:p>
            <a:pPr algn="r" rtl="0">
              <a:buClr>
                <a:srgbClr val="DD8047"/>
              </a:buClr>
              <a:buSzPct val="60000"/>
            </a:pPr>
            <a:r>
              <a:rPr lang="es" sz="4000" b="1" i="0" u="none" baseline="0">
                <a:solidFill>
                  <a:srgbClr val="0070C0"/>
                </a:solidFill>
                <a:latin typeface="Arial"/>
                <a:sym typeface="Arial"/>
              </a:rPr>
              <a:t>PREGUNTA</a:t>
            </a:r>
          </a:p>
          <a:p>
            <a:pPr algn="r" rtl="0">
              <a:buClr>
                <a:srgbClr val="DD8047"/>
              </a:buClr>
              <a:buSzPct val="60000"/>
            </a:pPr>
            <a:r>
              <a:rPr lang="es" sz="4000" b="1" i="0" u="none" baseline="0">
                <a:solidFill>
                  <a:srgbClr val="0070C0"/>
                </a:solidFill>
                <a:latin typeface="Arial"/>
                <a:sym typeface="Arial"/>
              </a:rPr>
              <a:t>ANTES</a:t>
            </a:r>
          </a:p>
          <a:p>
            <a:pPr algn="r" rtl="0">
              <a:buClr>
                <a:srgbClr val="DD8047"/>
              </a:buClr>
              <a:buSzPct val="60000"/>
            </a:pPr>
            <a:r>
              <a:rPr lang="es" sz="4000" b="1" i="0" u="none" baseline="0">
                <a:solidFill>
                  <a:srgbClr val="0070C0"/>
                </a:solidFill>
                <a:latin typeface="Arial"/>
                <a:sym typeface="Arial"/>
              </a:rPr>
              <a:t>DE COMENZAR?</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680597"/>
            <a:ext cx="6096000" cy="2186798"/>
          </a:xfrm>
        </p:spPr>
        <p:txBody>
          <a:bodyPr>
            <a:noAutofit/>
          </a:bodyPr>
          <a:lstStyle/>
          <a:p>
            <a:pPr algn="l" rtl="0"/>
            <a:r>
              <a:rPr lang="es" sz="4400" b="1" i="0" u="none" baseline="0">
                <a:solidFill>
                  <a:schemeClr val="bg1"/>
                </a:solidFill>
                <a:latin typeface="Arial"/>
                <a:cs typeface="+mn-cs"/>
                <a:sym typeface="Arial"/>
              </a:rPr>
              <a:t>ENFERMEDAD POR EL NUEVO </a:t>
            </a:r>
            <a:br>
              <a:rPr lang="es" sz="4400" b="1">
                <a:solidFill>
                  <a:schemeClr val="bg1"/>
                </a:solidFill>
                <a:latin typeface="Arial"/>
                <a:cs typeface="+mn-cs"/>
                <a:sym typeface="Arial"/>
              </a:rPr>
            </a:br>
            <a:r>
              <a:rPr lang="es" sz="4400" b="1" i="0" u="none" baseline="0">
                <a:solidFill>
                  <a:schemeClr val="bg1"/>
                </a:solidFill>
                <a:latin typeface="Arial"/>
                <a:cs typeface="+mn-cs"/>
                <a:sym typeface="Arial"/>
              </a:rPr>
              <a:t>CORONAVIRUS </a:t>
            </a:r>
            <a:br>
              <a:rPr lang="es" sz="4400" b="1">
                <a:solidFill>
                  <a:schemeClr val="bg1"/>
                </a:solidFill>
                <a:latin typeface="Arial"/>
                <a:cs typeface="+mn-cs"/>
                <a:sym typeface="Arial"/>
              </a:rPr>
            </a:br>
            <a:r>
              <a:rPr lang="es" sz="4400" b="1" i="0" u="none" baseline="0">
                <a:solidFill>
                  <a:schemeClr val="bg1"/>
                </a:solidFill>
                <a:latin typeface="Arial"/>
                <a:cs typeface="+mn-cs"/>
                <a:sym typeface="Arial"/>
              </a:rPr>
              <a:t>(COVID-19) </a:t>
            </a:r>
            <a:br>
              <a:rPr lang="es" sz="4400" b="1">
                <a:solidFill>
                  <a:schemeClr val="bg1"/>
                </a:solidFill>
                <a:latin typeface="Arial"/>
                <a:cs typeface="+mn-cs"/>
                <a:sym typeface="Arial"/>
              </a:rPr>
            </a:br>
            <a:br>
              <a:rPr lang="es" sz="4400" b="1">
                <a:solidFill>
                  <a:schemeClr val="bg1"/>
                </a:solidFill>
                <a:latin typeface="Arial"/>
                <a:cs typeface="+mn-cs"/>
                <a:sym typeface="Arial"/>
              </a:rPr>
            </a:br>
            <a:endParaRPr lang="es" sz="2000">
              <a:solidFill>
                <a:schemeClr val="bg1"/>
              </a:solidFill>
              <a:latin typeface="Arial"/>
              <a:cs typeface="+mn-cs"/>
              <a:sym typeface="Arial"/>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normAutofit fontScale="92500"/>
          </a:bodyPr>
          <a:lstStyle/>
          <a:p>
            <a:pPr rtl="0"/>
            <a:r>
              <a:rPr lang="es" sz="3600" b="1" i="0" u="none" kern="0" baseline="0">
                <a:solidFill>
                  <a:srgbClr val="0092CB">
                    <a:lumMod val="100000"/>
                  </a:srgbClr>
                </a:solidFill>
                <a:latin typeface="Arial"/>
                <a:cs typeface="+mn-cs"/>
                <a:sym typeface="Arial"/>
              </a:rPr>
              <a:t>NOMBRE DEL PAÍS</a:t>
            </a:r>
          </a:p>
          <a:p>
            <a:pPr rtl="0"/>
            <a:r>
              <a:rPr lang="es" sz="2000" b="1" i="0" u="none" baseline="0">
                <a:solidFill>
                  <a:srgbClr val="0092CB"/>
                </a:solidFill>
                <a:latin typeface="Arial"/>
                <a:cs typeface="+mn-cs"/>
                <a:sym typeface="Arial"/>
              </a:rPr>
              <a:t>Fecha y lugar</a:t>
            </a:r>
            <a:endParaRPr lang="es" sz="2000">
              <a:solidFill>
                <a:srgbClr val="0092CB"/>
              </a:solidFill>
              <a:latin typeface="Arial"/>
              <a:cs typeface="+mn-cs"/>
              <a:sym typeface="Arial"/>
            </a:endParaRPr>
          </a:p>
        </p:txBody>
      </p:sp>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200329"/>
          </a:xfrm>
          <a:prstGeom prst="rect">
            <a:avLst/>
          </a:prstGeom>
        </p:spPr>
        <p:txBody>
          <a:bodyPr>
            <a:spAutoFit/>
          </a:bodyPr>
          <a:lstStyle/>
          <a:p>
            <a:pPr lvl="0" algn="r" rtl="0"/>
            <a:r>
              <a:rPr lang="es" sz="2400" b="1" i="0" u="none" baseline="0">
                <a:solidFill>
                  <a:srgbClr val="D86422"/>
                </a:solidFill>
                <a:latin typeface="Arial"/>
                <a:sym typeface="Arial"/>
              </a:rPr>
              <a:t>PLAN NACIONAL </a:t>
            </a:r>
          </a:p>
          <a:p>
            <a:pPr lvl="0" algn="r" rtl="0"/>
            <a:r>
              <a:rPr lang="es" sz="2400" b="1" i="0" u="none" baseline="0">
                <a:solidFill>
                  <a:srgbClr val="D86422"/>
                </a:solidFill>
                <a:latin typeface="Arial"/>
                <a:sym typeface="Arial"/>
              </a:rPr>
              <a:t>DE DESPLIEGUE Y VACUNACIÓN</a:t>
            </a:r>
            <a:br>
              <a:rPr lang="es" sz="2400" b="1">
                <a:solidFill>
                  <a:srgbClr val="D86422"/>
                </a:solidFill>
                <a:latin typeface="Arial"/>
                <a:sym typeface="Arial"/>
              </a:rPr>
            </a:br>
            <a:r>
              <a:rPr lang="es" sz="2400" b="1" i="0" u="none" baseline="0">
                <a:solidFill>
                  <a:srgbClr val="D86422"/>
                </a:solidFill>
                <a:latin typeface="Arial"/>
                <a:sym typeface="Arial"/>
              </a:rPr>
              <a:t>EJERCICIO DE SIMULACIÓN</a:t>
            </a:r>
            <a:endParaRPr lang="es" sz="2400">
              <a:solidFill>
                <a:srgbClr val="D86422"/>
              </a:solidFill>
              <a:latin typeface="Arial"/>
              <a:sym typeface="Arial"/>
            </a:endParaRPr>
          </a:p>
        </p:txBody>
      </p:sp>
      <p:pic>
        <p:nvPicPr>
          <p:cNvPr id="10" name="Picture 9" descr="https://extranet.who.int/datacol/uploaded_files/475/22030/49075/WHO-SP-C-H_th.jpg">
            <a:extLst>
              <a:ext uri="{FF2B5EF4-FFF2-40B4-BE49-F238E27FC236}">
                <a16:creationId xmlns:a16="http://schemas.microsoft.com/office/drawing/2014/main" id="{615BCDD3-47AC-4186-B83A-74B63644103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29284" y="6011988"/>
            <a:ext cx="1814672" cy="530479"/>
          </a:xfrm>
          <a:prstGeom prst="rect">
            <a:avLst/>
          </a:prstGeom>
          <a:noFill/>
          <a:ln>
            <a:noFill/>
          </a:ln>
        </p:spPr>
      </p:pic>
      <p:pic>
        <p:nvPicPr>
          <p:cNvPr id="12" name="Picture 11">
            <a:extLst>
              <a:ext uri="{FF2B5EF4-FFF2-40B4-BE49-F238E27FC236}">
                <a16:creationId xmlns:a16="http://schemas.microsoft.com/office/drawing/2014/main" id="{9F4A27DA-8488-47E6-8A4B-2BF83CD381B7}"/>
              </a:ext>
            </a:extLst>
          </p:cNvPr>
          <p:cNvPicPr/>
          <p:nvPr/>
        </p:nvPicPr>
        <p:blipFill>
          <a:blip r:embed="rId5"/>
          <a:stretch>
            <a:fillRect/>
          </a:stretch>
        </p:blipFill>
        <p:spPr>
          <a:xfrm>
            <a:off x="10412987" y="6002234"/>
            <a:ext cx="1606231" cy="694361"/>
          </a:xfrm>
          <a:prstGeom prst="rect">
            <a:avLst/>
          </a:prstGeom>
        </p:spPr>
      </p:pic>
    </p:spTree>
    <p:extLst>
      <p:ext uri="{BB962C8B-B14F-4D97-AF65-F5344CB8AC3E}">
        <p14:creationId xmlns:p14="http://schemas.microsoft.com/office/powerpoint/2010/main" val="2647748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Escenario - Sesión 1a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3216" y="768984"/>
            <a:ext cx="6384991" cy="5715000"/>
          </a:xfrm>
          <a:solidFill>
            <a:schemeClr val="tx2">
              <a:lumMod val="20000"/>
              <a:lumOff val="80000"/>
            </a:schemeClr>
          </a:solidFill>
        </p:spPr>
        <p:txBody>
          <a:bodyPr anchor="ctr">
            <a:noAutofit/>
          </a:bodyPr>
          <a:lstStyle/>
          <a:p>
            <a:pPr marL="0" indent="0" algn="l" rtl="0">
              <a:buNone/>
            </a:pPr>
            <a:r>
              <a:rPr lang="es" sz="1800" b="1" i="0" u="none" baseline="0" dirty="0">
                <a:latin typeface="Arial"/>
                <a:cs typeface="+mn-cs"/>
                <a:sym typeface="Arial"/>
              </a:rPr>
              <a:t>Vacunas desarrolladas y disponibles</a:t>
            </a:r>
          </a:p>
          <a:p>
            <a:pPr algn="l" rtl="0"/>
            <a:r>
              <a:rPr lang="es" sz="1800" b="0" i="0" u="none" baseline="0" dirty="0">
                <a:latin typeface="Arial"/>
                <a:cs typeface="+mn-cs"/>
                <a:sym typeface="Arial"/>
              </a:rPr>
              <a:t>Han concluido los ensayos clínicos de tres vacunas </a:t>
            </a:r>
            <a:r>
              <a:rPr lang="es-ES" sz="1800" b="0" i="0" u="none" baseline="0" dirty="0">
                <a:latin typeface="Arial"/>
                <a:cs typeface="+mn-cs"/>
                <a:sym typeface="Arial"/>
              </a:rPr>
              <a:t>candidatas</a:t>
            </a:r>
            <a:r>
              <a:rPr lang="es" sz="1800" b="0" i="0" u="none" baseline="0" dirty="0">
                <a:latin typeface="Arial"/>
                <a:cs typeface="+mn-cs"/>
                <a:sym typeface="Arial"/>
              </a:rPr>
              <a:t> (vacuna A, B y C), que están listas para ser utilizadas.</a:t>
            </a:r>
          </a:p>
          <a:p>
            <a:pPr algn="l" rtl="0"/>
            <a:r>
              <a:rPr lang="es" sz="1800" b="0" i="0" u="none" baseline="0" dirty="0">
                <a:latin typeface="Arial"/>
                <a:cs typeface="+mn-cs"/>
                <a:sym typeface="Arial"/>
              </a:rPr>
              <a:t>Todas las vacunas tienen una eficacia similar que oscila entre el 70% y el 90%. </a:t>
            </a:r>
          </a:p>
          <a:p>
            <a:pPr algn="l" rtl="0"/>
            <a:r>
              <a:rPr lang="es" sz="1800" b="0" i="0" u="none" kern="0" baseline="0" dirty="0">
                <a:solidFill>
                  <a:schemeClr val="tx1">
                    <a:lumMod val="100000"/>
                  </a:schemeClr>
                </a:solidFill>
                <a:latin typeface="Arial"/>
                <a:cs typeface="+mn-cs"/>
                <a:sym typeface="Arial"/>
              </a:rPr>
              <a:t>Dos vacunas son del tipo ARNm y necesitarán una temperatura de almacenamiento de entre -70 °C y -80 °C, mientras que la vacuna C puede almacenarse a temperaturas de refrigeración estándar (de 2 °C a 8 °C) hasta seis meses.</a:t>
            </a:r>
            <a:endParaRPr lang="es" sz="1800" kern="0" dirty="0">
              <a:solidFill>
                <a:schemeClr val="tx1">
                  <a:lumMod val="100000"/>
                </a:schemeClr>
              </a:solidFill>
              <a:latin typeface="Arial"/>
              <a:cs typeface="+mn-cs"/>
              <a:sym typeface="Arial"/>
            </a:endParaRPr>
          </a:p>
          <a:p>
            <a:pPr algn="l" rtl="0"/>
            <a:r>
              <a:rPr lang="es" sz="1800" b="0" i="0" u="none" kern="0" baseline="0" dirty="0">
                <a:solidFill>
                  <a:schemeClr val="tx1">
                    <a:lumMod val="100000"/>
                  </a:schemeClr>
                </a:solidFill>
                <a:latin typeface="Arial"/>
                <a:cs typeface="+mn-cs"/>
                <a:sym typeface="Arial"/>
              </a:rPr>
              <a:t>COVAX está coordinando el suministro de vacunas y las asignará en varias etapas. </a:t>
            </a:r>
            <a:endParaRPr lang="es" sz="1800" kern="0" dirty="0">
              <a:solidFill>
                <a:schemeClr val="tx1">
                  <a:lumMod val="100000"/>
                </a:schemeClr>
              </a:solidFill>
              <a:latin typeface="Arial"/>
              <a:cs typeface="+mn-cs"/>
              <a:sym typeface="Arial"/>
            </a:endParaRPr>
          </a:p>
          <a:p>
            <a:pPr marL="0" indent="0" algn="l" rtl="0">
              <a:buNone/>
            </a:pPr>
            <a:r>
              <a:rPr lang="es" sz="1800" b="1" i="0" u="none" kern="0" baseline="0" dirty="0">
                <a:solidFill>
                  <a:schemeClr val="tx1">
                    <a:lumMod val="100000"/>
                  </a:schemeClr>
                </a:solidFill>
                <a:latin typeface="Arial"/>
                <a:cs typeface="+mn-cs"/>
                <a:sym typeface="Arial"/>
              </a:rPr>
              <a:t>Fase 1a:</a:t>
            </a:r>
            <a:r>
              <a:rPr lang="es" sz="1800" b="0" i="0" u="none" kern="0" baseline="0" dirty="0">
                <a:solidFill>
                  <a:schemeClr val="tx1">
                    <a:lumMod val="100000"/>
                  </a:schemeClr>
                </a:solidFill>
                <a:latin typeface="Arial"/>
                <a:cs typeface="+mn-cs"/>
                <a:sym typeface="Arial"/>
              </a:rPr>
              <a:t> Asignación proporcional a todos los países participantes hasta el 3% de la población nacional.</a:t>
            </a:r>
          </a:p>
          <a:p>
            <a:pPr marL="0" indent="0" algn="l" rtl="0">
              <a:buNone/>
            </a:pPr>
            <a:r>
              <a:rPr lang="es" sz="1800" b="1" i="0" u="none" kern="0" baseline="0" dirty="0">
                <a:solidFill>
                  <a:schemeClr val="tx1">
                    <a:lumMod val="100000"/>
                  </a:schemeClr>
                </a:solidFill>
                <a:latin typeface="Arial"/>
                <a:cs typeface="+mn-cs"/>
                <a:sym typeface="Arial"/>
              </a:rPr>
              <a:t>Fase 1b:</a:t>
            </a:r>
            <a:r>
              <a:rPr lang="es" sz="1800" b="0" i="0" u="none" kern="0" baseline="0" dirty="0">
                <a:solidFill>
                  <a:schemeClr val="tx1">
                    <a:lumMod val="100000"/>
                  </a:schemeClr>
                </a:solidFill>
                <a:latin typeface="Arial"/>
                <a:cs typeface="+mn-cs"/>
                <a:sym typeface="Arial"/>
              </a:rPr>
              <a:t> Los países recibirán dosis adicionales para vacunar al 20% de su población (en tramos).</a:t>
            </a:r>
          </a:p>
          <a:p>
            <a:pPr marL="0" indent="0" algn="l" rtl="0">
              <a:buNone/>
            </a:pPr>
            <a:r>
              <a:rPr lang="es" sz="1800" b="1" i="0" u="none" kern="0" baseline="0" dirty="0">
                <a:solidFill>
                  <a:schemeClr val="tx1">
                    <a:lumMod val="100000"/>
                  </a:schemeClr>
                </a:solidFill>
                <a:latin typeface="Arial"/>
                <a:cs typeface="+mn-cs"/>
                <a:sym typeface="Arial"/>
              </a:rPr>
              <a:t>Fase 2: </a:t>
            </a:r>
            <a:r>
              <a:rPr lang="es" sz="1800" b="0" i="0" u="none" kern="0" baseline="0" dirty="0">
                <a:solidFill>
                  <a:schemeClr val="tx1">
                    <a:lumMod val="100000"/>
                  </a:schemeClr>
                </a:solidFill>
                <a:latin typeface="Arial"/>
                <a:cs typeface="+mn-cs"/>
                <a:sym typeface="Arial"/>
              </a:rPr>
              <a:t>Los países recibirán dosis para vacunar a más del 20% inicial de su población.</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8155172" y="104238"/>
            <a:ext cx="4306840" cy="338554"/>
          </a:xfrm>
          <a:prstGeom prst="rect">
            <a:avLst/>
          </a:prstGeom>
          <a:noFill/>
        </p:spPr>
        <p:txBody>
          <a:bodyPr wrap="square" rtlCol="0">
            <a:spAutoFit/>
          </a:bodyPr>
          <a:lstStyle/>
          <a:p>
            <a:pPr algn="l" rtl="0">
              <a:spcBef>
                <a:spcPts val="700"/>
              </a:spcBef>
              <a:buClr>
                <a:srgbClr val="DD8047"/>
              </a:buClr>
              <a:buSzPct val="60000"/>
            </a:pPr>
            <a:r>
              <a:rPr lang="es" sz="1600" b="1" i="0" u="none" baseline="0" dirty="0">
                <a:solidFill>
                  <a:schemeClr val="bg1"/>
                </a:solidFill>
                <a:latin typeface="Arial Black"/>
                <a:sym typeface="Arial Black"/>
              </a:rPr>
              <a:t>SOLO CON FINES DE SIMULACIÓN</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49562" y="1470745"/>
            <a:ext cx="4625907" cy="3085489"/>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Debate - Sesión 1a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normalizeH="0" baseline="0">
                <a:ln>
                  <a:noFill/>
                </a:ln>
                <a:solidFill>
                  <a:schemeClr val="bg1">
                    <a:lumMod val="100000"/>
                  </a:schemeClr>
                </a:solidFill>
                <a:effectLst/>
                <a:uLnTx/>
                <a:uFillTx/>
                <a:latin typeface="Arial"/>
                <a:cs typeface="+mn-cs"/>
                <a:sym typeface="Arial"/>
              </a:rPr>
              <a:pPr marL="0" marR="0" lvl="0" indent="0" algn="l" defTabSz="914400" rtl="0" eaLnBrk="1" fontAlgn="auto" latinLnBrk="0" hangingPunct="1">
                <a:lnSpc>
                  <a:spcPct val="100000"/>
                </a:lnSpc>
                <a:spcBef>
                  <a:spcPts val="0"/>
                </a:spcBef>
                <a:spcAft>
                  <a:spcPts val="0"/>
                </a:spcAft>
                <a:buClrTx/>
                <a:buSzTx/>
                <a:buFontTx/>
                <a:buNone/>
                <a:tabLst/>
                <a:defRPr/>
              </a:pPr>
              <a:t>21.12.20</a:t>
            </a:fld>
            <a:endParaRPr kumimoji="0" lang="es" sz="1200" b="1" i="0" u="none" strike="noStrike" kern="1200" cap="none" normalizeH="0" baseline="0" noProof="0">
              <a:ln>
                <a:noFill/>
              </a:ln>
              <a:solidFill>
                <a:schemeClr val="bg1">
                  <a:lumMod val="100000"/>
                </a:schemeClr>
              </a:solidFill>
              <a:effectLst/>
              <a:uLnTx/>
              <a:uFillTx/>
              <a:latin typeface="Arial"/>
              <a:cs typeface="+mn-cs"/>
              <a:sym typeface="Arial"/>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230888" y="633550"/>
            <a:ext cx="10083151" cy="581340"/>
          </a:xfrm>
        </p:spPr>
        <p:txBody>
          <a:bodyPr>
            <a:normAutofit fontScale="70000" lnSpcReduction="20000"/>
          </a:bodyPr>
          <a:lstStyle/>
          <a:p>
            <a:pPr marL="0" indent="0" algn="l" rtl="0">
              <a:buNone/>
            </a:pPr>
            <a:r>
              <a:rPr lang="es" sz="2600" b="1" i="0" u="none" kern="0" baseline="0" dirty="0">
                <a:solidFill>
                  <a:schemeClr val="accent3">
                    <a:lumMod val="100000"/>
                  </a:schemeClr>
                </a:solidFill>
                <a:latin typeface="Arial"/>
                <a:cs typeface="+mn-cs"/>
                <a:sym typeface="Arial"/>
              </a:rPr>
              <a:t>Elabore una estrategia para el establecimiento de prioridades y la distribución equitativa a partir de la información proporcionada y las preguntas que figuran a continuación:</a:t>
            </a:r>
            <a:endParaRPr lang="es" sz="2600" b="1" kern="0" dirty="0">
              <a:solidFill>
                <a:schemeClr val="accent3">
                  <a:lumMod val="100000"/>
                </a:schemeClr>
              </a:solidFill>
              <a:latin typeface="Arial"/>
              <a:cs typeface="+mn-cs"/>
              <a:sym typeface="Arial"/>
            </a:endParaRPr>
          </a:p>
          <a:p>
            <a:pPr marL="0" indent="0" algn="l" rtl="0">
              <a:buNone/>
            </a:pPr>
            <a:endParaRPr lang="es" sz="2000"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337558" y="607881"/>
            <a:ext cx="2030076" cy="749356"/>
            <a:chOff x="9650086" y="5316885"/>
            <a:chExt cx="2030076"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50086" y="5316885"/>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434184" y="5448558"/>
              <a:ext cx="124597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b="1" i="0" u="none" strike="noStrike" kern="1200" cap="none" normalizeH="0" baseline="0" dirty="0">
                  <a:ln>
                    <a:noFill/>
                  </a:ln>
                  <a:solidFill>
                    <a:srgbClr val="0070C0"/>
                  </a:solidFill>
                  <a:effectLst/>
                  <a:uLnTx/>
                  <a:uFillTx/>
                  <a:latin typeface="Arial"/>
                  <a:sym typeface="Arial"/>
                </a:rPr>
                <a:t>60 min</a:t>
              </a:r>
              <a:r>
                <a:rPr kumimoji="0" lang="es-ES" b="1" i="0" u="none" strike="noStrike" kern="1200" cap="none" normalizeH="0" baseline="0" dirty="0">
                  <a:ln>
                    <a:noFill/>
                  </a:ln>
                  <a:solidFill>
                    <a:srgbClr val="0070C0"/>
                  </a:solidFill>
                  <a:effectLst/>
                  <a:uLnTx/>
                  <a:uFillTx/>
                  <a:latin typeface="Arial"/>
                  <a:sym typeface="Arial"/>
                </a:rPr>
                <a:t>s.</a:t>
              </a:r>
              <a:endParaRPr kumimoji="0" lang="es" b="1" i="0" u="none" strike="noStrike" kern="1200" cap="none" normalizeH="0" baseline="0" dirty="0">
                <a:ln>
                  <a:noFill/>
                </a:ln>
                <a:solidFill>
                  <a:srgbClr val="0070C0"/>
                </a:solidFill>
                <a:effectLst/>
                <a:uLnTx/>
                <a:uFillTx/>
                <a:latin typeface="Arial"/>
                <a:sym typeface="Arial"/>
              </a:endParaRPr>
            </a:p>
          </p:txBody>
        </p:sp>
      </p:grpSp>
      <p:sp>
        <p:nvSpPr>
          <p:cNvPr id="7" name="Rectangle 6">
            <a:extLst>
              <a:ext uri="{FF2B5EF4-FFF2-40B4-BE49-F238E27FC236}">
                <a16:creationId xmlns:a16="http://schemas.microsoft.com/office/drawing/2014/main" id="{38088F63-5C85-4C73-A832-A07EFD34C3C5}"/>
              </a:ext>
            </a:extLst>
          </p:cNvPr>
          <p:cNvSpPr/>
          <p:nvPr/>
        </p:nvSpPr>
        <p:spPr>
          <a:xfrm>
            <a:off x="0" y="1214890"/>
            <a:ext cx="11943880" cy="4401205"/>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 sz="1400" b="1" i="0" u="none" strike="noStrike" kern="0" cap="none" normalizeH="0" baseline="0" dirty="0">
                <a:ln>
                  <a:noFill/>
                </a:ln>
                <a:solidFill>
                  <a:schemeClr val="tx1">
                    <a:lumMod val="100000"/>
                  </a:schemeClr>
                </a:solidFill>
                <a:effectLst/>
                <a:uLnTx/>
                <a:uFillTx/>
                <a:latin typeface="Arial"/>
                <a:sym typeface="Arial"/>
              </a:rPr>
              <a:t>1. </a:t>
            </a:r>
            <a:r>
              <a:rPr kumimoji="0" lang="es" sz="1400" b="0" i="0" u="none" strike="noStrike" kern="0" cap="none" normalizeH="0" baseline="0" dirty="0">
                <a:ln>
                  <a:noFill/>
                </a:ln>
                <a:solidFill>
                  <a:schemeClr val="tx1">
                    <a:lumMod val="100000"/>
                  </a:schemeClr>
                </a:solidFill>
                <a:effectLst/>
                <a:uLnTx/>
                <a:uFillTx/>
                <a:latin typeface="Arial" panose="020B0604020202020204"/>
                <a:sym typeface="Arial"/>
              </a:rPr>
              <a:t>¿Cuáles son los grupos poblacionales destinatarios de las diferentes fases y cómo se asegura la equidad nacional?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 sz="1400" b="0" i="0" u="none" strike="noStrike" kern="1200" cap="none" normalizeH="0" baseline="0" dirty="0">
                <a:ln>
                  <a:noFill/>
                </a:ln>
                <a:solidFill>
                  <a:schemeClr val="tx1">
                    <a:lumMod val="100000"/>
                  </a:schemeClr>
                </a:solidFill>
                <a:effectLst/>
                <a:uLnTx/>
                <a:uFillTx/>
                <a:latin typeface="Arial"/>
                <a:sym typeface="Arial"/>
              </a:rPr>
              <a:t>Se aconseja a los países que basen sus decisiones en la identificación de los grupos poblacionales destinatarios (por ejemplo, los trabajadores de la salud, las personas mayores y las personas con enfermedades preexistentes) en los siguientes recursos: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s" sz="1400" b="0" i="0" u="none" strike="noStrike" kern="0" cap="none" normalizeH="0" baseline="0" dirty="0">
                <a:ln>
                  <a:noFill/>
                </a:ln>
                <a:solidFill>
                  <a:schemeClr val="tx1">
                    <a:lumMod val="100000"/>
                  </a:schemeClr>
                </a:solidFill>
                <a:effectLst/>
                <a:uLnTx/>
                <a:uFillTx/>
                <a:latin typeface="Arial"/>
                <a:sym typeface="Arial"/>
              </a:rPr>
              <a:t>–	</a:t>
            </a:r>
            <a:r>
              <a:rPr kumimoji="0" lang="es" sz="1400" b="0" i="0" u="none" strike="noStrike" kern="0" cap="none" normalizeH="0" baseline="0" dirty="0">
                <a:ln>
                  <a:noFill/>
                </a:ln>
                <a:solidFill>
                  <a:schemeClr val="tx1">
                    <a:lumMod val="100000"/>
                  </a:schemeClr>
                </a:solidFill>
                <a:effectLst/>
                <a:uLnTx/>
                <a:uFillTx/>
                <a:latin typeface="Arial"/>
                <a:sym typeface="Arial"/>
                <a:hlinkClick r:id="rId4"/>
              </a:rPr>
              <a:t>Marco de valores del Grupo de Expertos en Asesoramiento Estratégico sobre Inmunización (SAGE) de la OMS</a:t>
            </a:r>
            <a:r>
              <a:rPr kumimoji="0" lang="es" sz="1400" b="0" i="0" u="none" strike="noStrike" kern="0" cap="none" normalizeH="0" baseline="0" dirty="0">
                <a:ln>
                  <a:noFill/>
                </a:ln>
                <a:solidFill>
                  <a:schemeClr val="tx1">
                    <a:lumMod val="100000"/>
                  </a:schemeClr>
                </a:solidFill>
                <a:effectLst/>
                <a:uLnTx/>
                <a:uFillTx/>
                <a:latin typeface="Arial" panose="020B0604020202020204"/>
                <a:sym typeface="Arial"/>
              </a:rPr>
              <a:t>;</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s" sz="1400" b="0" i="0" u="none" strike="noStrike" kern="0" cap="none" normalizeH="0" baseline="0" dirty="0">
                <a:ln>
                  <a:noFill/>
                </a:ln>
                <a:solidFill>
                  <a:schemeClr val="tx1">
                    <a:lumMod val="100000"/>
                  </a:schemeClr>
                </a:solidFill>
                <a:effectLst/>
                <a:uLnTx/>
                <a:uFillTx/>
                <a:latin typeface="Arial" panose="020B0604020202020204"/>
                <a:sym typeface="Arial"/>
              </a:rPr>
              <a:t>–	</a:t>
            </a:r>
            <a:r>
              <a:rPr kumimoji="0" lang="es" sz="1400" b="0" i="0" u="none" strike="noStrike" kern="0" cap="none" normalizeH="0" baseline="0" dirty="0">
                <a:ln>
                  <a:noFill/>
                </a:ln>
                <a:solidFill>
                  <a:schemeClr val="tx1">
                    <a:lumMod val="100000"/>
                  </a:schemeClr>
                </a:solidFill>
                <a:effectLst/>
                <a:uLnTx/>
                <a:uFillTx/>
                <a:latin typeface="Arial"/>
                <a:sym typeface="Arial"/>
                <a:hlinkClick r:id="rId5"/>
              </a:rPr>
              <a:t>hoja de ruta para establecer prioridades del SAGE de la OMS:</a:t>
            </a:r>
            <a:endParaRPr kumimoji="0" lang="es" sz="1400" b="0" i="0" u="none" strike="noStrike" kern="0" cap="none" normalizeH="0" baseline="0" noProof="0" dirty="0">
              <a:ln>
                <a:noFill/>
              </a:ln>
              <a:solidFill>
                <a:schemeClr val="tx1">
                  <a:lumMod val="100000"/>
                </a:schemeClr>
              </a:solidFill>
              <a:effectLst/>
              <a:uLnTx/>
              <a:uFillTx/>
              <a:latin typeface="Arial"/>
              <a:sym typeface="Arial"/>
            </a:endParaRPr>
          </a:p>
          <a:p>
            <a:pPr marL="1371600" marR="0" lvl="3" indent="0" algn="l" defTabSz="914400" rtl="0" eaLnBrk="1" fontAlgn="auto" latinLnBrk="0" hangingPunct="1">
              <a:lnSpc>
                <a:spcPct val="100000"/>
              </a:lnSpc>
              <a:spcBef>
                <a:spcPts val="0"/>
              </a:spcBef>
              <a:spcAft>
                <a:spcPts val="0"/>
              </a:spcAft>
              <a:buClrTx/>
              <a:buSzTx/>
              <a:buFontTx/>
              <a:buNone/>
              <a:tabLst/>
              <a:defRPr/>
            </a:pPr>
            <a:r>
              <a:rPr kumimoji="0" lang="es" sz="1400" b="0" i="0" u="none" strike="noStrike" kern="1200" cap="none" normalizeH="0" baseline="0" dirty="0">
                <a:ln>
                  <a:noFill/>
                </a:ln>
                <a:solidFill>
                  <a:schemeClr val="tx1">
                    <a:lumMod val="100000"/>
                  </a:schemeClr>
                </a:solidFill>
                <a:effectLst/>
                <a:uLnTx/>
                <a:uFillTx/>
                <a:latin typeface="Arial" panose="020B0604020202020204"/>
                <a:sym typeface="Arial"/>
              </a:rPr>
              <a:t>•	suministro y disponibilidad de vacunas;</a:t>
            </a:r>
          </a:p>
          <a:p>
            <a:pPr marL="1371600" marR="0" lvl="3" indent="0" algn="l" defTabSz="914400" rtl="0" eaLnBrk="1" fontAlgn="auto" latinLnBrk="0" hangingPunct="1">
              <a:lnSpc>
                <a:spcPct val="100000"/>
              </a:lnSpc>
              <a:spcBef>
                <a:spcPts val="0"/>
              </a:spcBef>
              <a:spcAft>
                <a:spcPts val="0"/>
              </a:spcAft>
              <a:buClrTx/>
              <a:buSzTx/>
              <a:buFontTx/>
              <a:buNone/>
              <a:tabLst/>
              <a:defRPr/>
            </a:pPr>
            <a:r>
              <a:rPr kumimoji="0" lang="es" sz="1400" b="0" i="0" u="none" strike="noStrike" kern="1200" cap="none" normalizeH="0" baseline="0" dirty="0">
                <a:ln>
                  <a:noFill/>
                </a:ln>
                <a:solidFill>
                  <a:schemeClr val="tx1">
                    <a:lumMod val="100000"/>
                  </a:schemeClr>
                </a:solidFill>
                <a:effectLst/>
                <a:uLnTx/>
                <a:uFillTx/>
                <a:latin typeface="Arial" panose="020B0604020202020204"/>
                <a:sym typeface="Arial"/>
              </a:rPr>
              <a:t>•	contexto nacional y situación epidemiológica.</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s" sz="1400" b="0" i="0" u="none" strike="noStrike" kern="0" cap="none" normalizeH="0" baseline="0" dirty="0">
                <a:ln>
                  <a:noFill/>
                </a:ln>
                <a:solidFill>
                  <a:schemeClr val="tx1">
                    <a:lumMod val="100000"/>
                  </a:schemeClr>
                </a:solidFill>
                <a:effectLst/>
                <a:uLnTx/>
                <a:uFillTx/>
                <a:latin typeface="Arial" panose="020B0604020202020204"/>
                <a:sym typeface="Arial"/>
              </a:rPr>
              <a:t>–	</a:t>
            </a:r>
            <a:r>
              <a:rPr kumimoji="0" lang="es" sz="1400" b="0" i="0" u="none" strike="noStrike" kern="0" cap="none" normalizeH="0" baseline="0" dirty="0">
                <a:ln>
                  <a:noFill/>
                </a:ln>
                <a:solidFill>
                  <a:schemeClr val="tx1">
                    <a:lumMod val="100000"/>
                  </a:schemeClr>
                </a:solidFill>
                <a:effectLst/>
                <a:uLnTx/>
                <a:uFillTx/>
                <a:latin typeface="Arial"/>
                <a:sym typeface="Arial"/>
                <a:hlinkClick r:id="rId6"/>
              </a:rPr>
              <a:t>sistema para la asignación equitativa de vacunas contra la COVID-19 mediante el Mecanismo COVAX</a:t>
            </a:r>
            <a:r>
              <a:rPr kumimoji="0" lang="es" sz="1400" b="0" i="0" u="none" strike="noStrike" kern="0" cap="none" normalizeH="0" baseline="0" dirty="0">
                <a:ln>
                  <a:noFill/>
                </a:ln>
                <a:solidFill>
                  <a:schemeClr val="tx1">
                    <a:lumMod val="100000"/>
                  </a:schemeClr>
                </a:solidFill>
                <a:effectLst/>
                <a:uLnTx/>
                <a:uFillTx/>
                <a:latin typeface="Arial" panose="020B0604020202020204"/>
                <a:sym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 sz="1400" b="0" i="0" u="none" strike="noStrike" kern="1200" cap="none" normalizeH="0" baseline="0" noProof="0" dirty="0">
              <a:ln>
                <a:noFill/>
              </a:ln>
              <a:solidFill>
                <a:schemeClr val="tx1">
                  <a:lumMod val="100000"/>
                </a:schemeClr>
              </a:solidFill>
              <a:effectLst/>
              <a:uLnTx/>
              <a:uFillTx/>
              <a:latin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 sz="1400" b="1" i="0" u="none" strike="noStrike" kern="0" cap="none" normalizeH="0" baseline="0" dirty="0">
                <a:ln>
                  <a:noFill/>
                </a:ln>
                <a:solidFill>
                  <a:schemeClr val="tx1">
                    <a:lumMod val="100000"/>
                  </a:schemeClr>
                </a:solidFill>
                <a:effectLst/>
                <a:uLnTx/>
                <a:uFillTx/>
                <a:latin typeface="Arial"/>
                <a:sym typeface="Arial"/>
              </a:rPr>
              <a:t>2.</a:t>
            </a:r>
            <a:r>
              <a:rPr kumimoji="0" lang="es" sz="1400" b="0" i="0" u="none" strike="noStrike" kern="0" cap="none" normalizeH="0" baseline="0" dirty="0">
                <a:ln>
                  <a:noFill/>
                </a:ln>
                <a:solidFill>
                  <a:schemeClr val="tx1">
                    <a:lumMod val="100000"/>
                  </a:schemeClr>
                </a:solidFill>
                <a:effectLst/>
                <a:uLnTx/>
                <a:uFillTx/>
                <a:latin typeface="Arial"/>
                <a:sym typeface="Arial"/>
              </a:rPr>
              <a:t>¿Quién dirige el proceso de adopción de decisiones para identificar a los grupos poblacionales destinatarios? ¿Quién comunica esas decisiones a la población? </a:t>
            </a:r>
            <a:r>
              <a:rPr lang="es" sz="1400" b="0" i="0" u="none" kern="0" baseline="0" dirty="0">
                <a:solidFill>
                  <a:schemeClr val="tx1">
                    <a:lumMod val="100000"/>
                  </a:schemeClr>
                </a:solidFill>
                <a:latin typeface="Arial"/>
                <a:sym typeface="Arial"/>
              </a:rPr>
              <a:t>¿Cómo se elaboran y se ponen a prueban previamente los mensajes?  ¿Cómo se determinan los canales de comunicación para llegar a los grupos poblacionales?  ¿Se llevan a cabo actividades de formación en medios de comunicación para los periodistas?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 sz="1400" b="0" i="0" u="none" strike="noStrike" kern="1200" cap="none" normalizeH="0" baseline="0" noProof="0" dirty="0">
              <a:ln>
                <a:noFill/>
              </a:ln>
              <a:solidFill>
                <a:schemeClr val="tx1">
                  <a:lumMod val="100000"/>
                </a:schemeClr>
              </a:solidFill>
              <a:effectLst/>
              <a:uLnTx/>
              <a:uFillTx/>
              <a:latin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 sz="1400" b="1" i="0" u="none" strike="noStrike" kern="0" cap="none" normalizeH="0" baseline="0" dirty="0">
                <a:ln>
                  <a:noFill/>
                </a:ln>
                <a:solidFill>
                  <a:schemeClr val="tx1">
                    <a:lumMod val="100000"/>
                  </a:schemeClr>
                </a:solidFill>
                <a:effectLst/>
                <a:uLnTx/>
                <a:uFillTx/>
                <a:latin typeface="Arial"/>
                <a:sym typeface="Arial"/>
              </a:rPr>
              <a:t>3.</a:t>
            </a:r>
            <a:r>
              <a:rPr kumimoji="0" lang="es" sz="1400" b="0" i="0" u="none" strike="noStrike" kern="0" cap="none" normalizeH="0" baseline="0" dirty="0">
                <a:ln>
                  <a:noFill/>
                </a:ln>
                <a:solidFill>
                  <a:schemeClr val="tx1">
                    <a:lumMod val="100000"/>
                  </a:schemeClr>
                </a:solidFill>
                <a:effectLst/>
                <a:uLnTx/>
                <a:uFillTx/>
                <a:latin typeface="Arial"/>
                <a:sym typeface="Arial"/>
              </a:rPr>
              <a:t>¿A quién se consulta en este proceso (por ejemplo, al público en general, a interesados concretos y a grupos de interés), para qué y cómo?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 sz="1400" b="0" i="0" u="none" strike="noStrike" kern="1200" cap="none" normalizeH="0" baseline="0" noProof="0" dirty="0">
              <a:ln>
                <a:noFill/>
              </a:ln>
              <a:solidFill>
                <a:schemeClr val="tx1">
                  <a:lumMod val="100000"/>
                </a:schemeClr>
              </a:solidFill>
              <a:effectLst/>
              <a:uLnTx/>
              <a:uFillTx/>
              <a:latin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 sz="1400" b="1" i="0" u="none" strike="noStrike" kern="0" cap="none" normalizeH="0" baseline="0" dirty="0">
                <a:ln>
                  <a:noFill/>
                </a:ln>
                <a:solidFill>
                  <a:schemeClr val="tx1">
                    <a:lumMod val="100000"/>
                  </a:schemeClr>
                </a:solidFill>
                <a:effectLst/>
                <a:uLnTx/>
                <a:uFillTx/>
                <a:latin typeface="Arial"/>
                <a:sym typeface="Arial"/>
              </a:rPr>
              <a:t>4.</a:t>
            </a:r>
            <a:r>
              <a:rPr kumimoji="0" lang="es" sz="1400" b="0" i="0" u="none" strike="noStrike" kern="0" cap="none" normalizeH="0" baseline="0" dirty="0">
                <a:ln>
                  <a:noFill/>
                </a:ln>
                <a:solidFill>
                  <a:schemeClr val="tx1">
                    <a:lumMod val="100000"/>
                  </a:schemeClr>
                </a:solidFill>
                <a:effectLst/>
                <a:uLnTx/>
                <a:uFillTx/>
                <a:latin typeface="Arial"/>
                <a:sym typeface="Arial"/>
              </a:rPr>
              <a:t>¿Cómo obtiene las estimaciones de los grupos poblacionales destinatarios pertinentes a fin de facilitar la asignación de recursos, la adquisición de vacunas, la planificación del despliegue y la medición de los logros de la cobertura de vacunación?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 sz="1400" b="0" i="0" u="none" strike="noStrike" kern="1200" cap="none" normalizeH="0" baseline="0" noProof="0" dirty="0">
              <a:ln>
                <a:noFill/>
              </a:ln>
              <a:solidFill>
                <a:schemeClr val="tx1">
                  <a:lumMod val="100000"/>
                </a:schemeClr>
              </a:solidFill>
              <a:effectLst/>
              <a:uLnTx/>
              <a:uFillTx/>
              <a:latin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 sz="1400" b="1" i="0" u="none" strike="noStrike" kern="0" cap="none" normalizeH="0" baseline="0" dirty="0">
                <a:ln>
                  <a:noFill/>
                </a:ln>
                <a:solidFill>
                  <a:schemeClr val="tx1">
                    <a:lumMod val="100000"/>
                  </a:schemeClr>
                </a:solidFill>
                <a:effectLst/>
                <a:uLnTx/>
                <a:uFillTx/>
                <a:latin typeface="Arial"/>
                <a:sym typeface="Arial"/>
              </a:rPr>
              <a:t>5. </a:t>
            </a:r>
            <a:r>
              <a:rPr kumimoji="0" lang="es" sz="1400" b="0" i="0" u="none" strike="noStrike" kern="0" cap="none" normalizeH="0" baseline="0" dirty="0">
                <a:ln>
                  <a:noFill/>
                </a:ln>
                <a:solidFill>
                  <a:schemeClr val="tx1">
                    <a:lumMod val="100000"/>
                  </a:schemeClr>
                </a:solidFill>
                <a:effectLst/>
                <a:uLnTx/>
                <a:uFillTx/>
                <a:latin typeface="Arial"/>
                <a:sym typeface="Arial"/>
              </a:rPr>
              <a:t>¿Necesita o tiene un «colchón humanitario» para atender y gestionar situaciones humanitarias, despliegues y otras situaciones de emergencia? </a:t>
            </a:r>
            <a:r>
              <a:rPr lang="es-ES" sz="1400" kern="0" dirty="0">
                <a:solidFill>
                  <a:schemeClr val="tx1">
                    <a:lumMod val="100000"/>
                  </a:schemeClr>
                </a:solidFill>
                <a:latin typeface="Arial"/>
                <a:sym typeface="Arial"/>
              </a:rPr>
              <a:t>Con ello se pretende servir a las poblaciones, por ejemplo los refugiados y los solicitantes de asilo y los dedicados a aliviar su sufrimiento.  </a:t>
            </a:r>
            <a:endParaRPr kumimoji="0" lang="es" sz="1400" b="0" i="0" u="none" strike="noStrike" kern="0" cap="none" normalizeH="0" baseline="0" dirty="0">
              <a:ln>
                <a:noFill/>
              </a:ln>
              <a:solidFill>
                <a:schemeClr val="tx1">
                  <a:lumMod val="100000"/>
                </a:schemeClr>
              </a:solidFill>
              <a:effectLst/>
              <a:uLnTx/>
              <a:uFillTx/>
              <a:latin typeface="Arial"/>
              <a:sym typeface="Arial"/>
            </a:endParaRPr>
          </a:p>
        </p:txBody>
      </p:sp>
    </p:spTree>
    <p:extLst>
      <p:ext uri="{BB962C8B-B14F-4D97-AF65-F5344CB8AC3E}">
        <p14:creationId xmlns:p14="http://schemas.microsoft.com/office/powerpoint/2010/main" val="2066928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Escenario y debate - Sesión 1b</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s-ES" sz="1200" b="1" i="0" u="none" strike="noStrike" kern="1200" cap="none" normalizeH="0" baseline="0">
                <a:ln>
                  <a:noFill/>
                </a:ln>
                <a:solidFill>
                  <a:schemeClr val="bg1">
                    <a:lumMod val="100000"/>
                  </a:schemeClr>
                </a:solidFill>
                <a:effectLst/>
                <a:uLnTx/>
                <a:uFillTx/>
                <a:latin typeface="Arial"/>
                <a:cs typeface="+mn-cs"/>
                <a:sym typeface="Arial"/>
              </a:rPr>
              <a:pPr marL="0" marR="0" lvl="0" indent="0" algn="l" defTabSz="914400" rtl="0" eaLnBrk="1" fontAlgn="auto" latinLnBrk="0" hangingPunct="1">
                <a:lnSpc>
                  <a:spcPct val="100000"/>
                </a:lnSpc>
                <a:spcBef>
                  <a:spcPts val="0"/>
                </a:spcBef>
                <a:spcAft>
                  <a:spcPts val="0"/>
                </a:spcAft>
                <a:buClrTx/>
                <a:buSzTx/>
                <a:buFontTx/>
                <a:buNone/>
                <a:tabLst/>
                <a:defRPr/>
              </a:pPr>
              <a:t>21.12.20</a:t>
            </a:fld>
            <a:endParaRPr kumimoji="0" lang="es" sz="1200" b="1" i="0" u="none" strike="noStrike" kern="1200" cap="none" normalizeH="0" baseline="0" noProof="0">
              <a:ln>
                <a:noFill/>
              </a:ln>
              <a:solidFill>
                <a:schemeClr val="bg1">
                  <a:lumMod val="100000"/>
                </a:schemeClr>
              </a:solidFill>
              <a:effectLst/>
              <a:uLnTx/>
              <a:uFillTx/>
              <a:latin typeface="Arial"/>
              <a:cs typeface="+mn-cs"/>
              <a:sym typeface="Arial"/>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64285" y="747414"/>
            <a:ext cx="6384991" cy="2517813"/>
          </a:xfrm>
          <a:solidFill>
            <a:schemeClr val="tx2">
              <a:lumMod val="20000"/>
              <a:lumOff val="80000"/>
            </a:schemeClr>
          </a:solidFill>
        </p:spPr>
        <p:txBody>
          <a:bodyPr anchor="ctr">
            <a:noAutofit/>
          </a:bodyPr>
          <a:lstStyle/>
          <a:p>
            <a:pPr marL="0" indent="0" algn="l" rtl="0">
              <a:buNone/>
            </a:pPr>
            <a:r>
              <a:rPr lang="es" sz="1800" b="1" i="0" u="none" baseline="0">
                <a:latin typeface="Arial"/>
                <a:cs typeface="+mn-cs"/>
                <a:sym typeface="Arial"/>
              </a:rPr>
              <a:t>Vacunas desarrolladas y disponibles</a:t>
            </a:r>
          </a:p>
          <a:p>
            <a:pPr algn="l" rtl="0">
              <a:lnSpc>
                <a:spcPct val="100000"/>
              </a:lnSpc>
              <a:spcBef>
                <a:spcPts val="0"/>
              </a:spcBef>
            </a:pPr>
            <a:r>
              <a:rPr lang="es" sz="1800" b="0" i="0" u="none" kern="0" baseline="0">
                <a:solidFill>
                  <a:schemeClr val="tx1">
                    <a:lumMod val="100000"/>
                  </a:schemeClr>
                </a:solidFill>
                <a:latin typeface="Arial"/>
                <a:cs typeface="+mn-cs"/>
                <a:sym typeface="Arial"/>
              </a:rPr>
              <a:t>A través del Mecanismo COVAX, su país ha recibido un primer envío dirigido a la Autoridad Nacional de Salud de su país.</a:t>
            </a:r>
          </a:p>
          <a:p>
            <a:pPr algn="l" rtl="0"/>
            <a:r>
              <a:rPr lang="es" sz="1800" b="0" i="0" u="none" kern="0" baseline="0">
                <a:solidFill>
                  <a:schemeClr val="tx1">
                    <a:lumMod val="100000"/>
                  </a:schemeClr>
                </a:solidFill>
                <a:latin typeface="Arial"/>
                <a:cs typeface="+mn-cs"/>
                <a:sym typeface="Arial"/>
              </a:rPr>
              <a:t>Este envío inicial es suficiente para cubrir solo al 1,4% de la población nacional en lugar del 3% previsto.</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8310637" y="104238"/>
            <a:ext cx="415137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s" sz="1600" b="1" i="0" u="none" strike="noStrike" kern="1200" cap="none" normalizeH="0" baseline="0" dirty="0">
                <a:ln>
                  <a:noFill/>
                </a:ln>
                <a:solidFill>
                  <a:schemeClr val="bg1">
                    <a:lumMod val="100000"/>
                  </a:schemeClr>
                </a:solidFill>
                <a:effectLst/>
                <a:uLnTx/>
                <a:uFillTx/>
                <a:latin typeface="Arial Black"/>
                <a:sym typeface="Arial Black"/>
              </a:rPr>
              <a:t>SOLO CON FINES DE SIMULACIÓN</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49562" y="1470745"/>
            <a:ext cx="4625907" cy="3085489"/>
          </a:xfrm>
          <a:prstGeom prst="rect">
            <a:avLst/>
          </a:prstGeom>
        </p:spPr>
      </p:pic>
      <p:sp>
        <p:nvSpPr>
          <p:cNvPr id="3" name="Rectangle 2">
            <a:extLst>
              <a:ext uri="{FF2B5EF4-FFF2-40B4-BE49-F238E27FC236}">
                <a16:creationId xmlns:a16="http://schemas.microsoft.com/office/drawing/2014/main" id="{DB458444-A318-465B-BEC8-4BAF8743BAC9}"/>
              </a:ext>
            </a:extLst>
          </p:cNvPr>
          <p:cNvSpPr/>
          <p:nvPr/>
        </p:nvSpPr>
        <p:spPr>
          <a:xfrm>
            <a:off x="271835" y="3693270"/>
            <a:ext cx="6877110" cy="2893100"/>
          </a:xfrm>
          <a:prstGeom prst="rect">
            <a:avLst/>
          </a:prstGeom>
        </p:spPr>
        <p:txBody>
          <a:bodyPr wrap="square">
            <a:spAutoFit/>
          </a:bodyPr>
          <a:lstStyle/>
          <a:p>
            <a:pPr marL="342900" indent="-342900" algn="l" rtl="0">
              <a:buFont typeface="+mj-lt"/>
              <a:buAutoNum type="arabicPeriod"/>
            </a:pPr>
            <a:r>
              <a:rPr lang="es" b="0" i="0" u="none" baseline="0" dirty="0">
                <a:latin typeface="Arial"/>
                <a:sym typeface="Arial"/>
              </a:rPr>
              <a:t>¿Cómo afectará este hecho a su grupo poblacional destinatario y a su estrategia de priorización?</a:t>
            </a:r>
          </a:p>
          <a:p>
            <a:pPr marL="342900" indent="-342900" algn="l" rtl="0">
              <a:buFont typeface="+mj-lt"/>
              <a:buAutoNum type="arabicPeriod"/>
            </a:pPr>
            <a:r>
              <a:rPr lang="es" b="0" i="0" u="none" baseline="0" dirty="0">
                <a:latin typeface="Arial"/>
                <a:sym typeface="Arial"/>
              </a:rPr>
              <a:t>¿Qué consideraciones y cambios son necesarios?</a:t>
            </a:r>
          </a:p>
          <a:p>
            <a:pPr marL="342900" indent="-342900" algn="l" rtl="0">
              <a:buFont typeface="+mj-lt"/>
              <a:buAutoNum type="arabicPeriod"/>
            </a:pPr>
            <a:r>
              <a:rPr lang="es" b="0" i="0" u="none" baseline="0" dirty="0">
                <a:latin typeface="Arial"/>
                <a:sym typeface="Arial"/>
              </a:rPr>
              <a:t>¿Cómo, cuándo y a quién se comunicará esta situación?</a:t>
            </a:r>
          </a:p>
          <a:p>
            <a:pPr marL="800100" lvl="1" indent="-342900" algn="l" rtl="0">
              <a:buFont typeface="Arial" panose="020B0604020202020204" pitchFamily="34" charset="0"/>
              <a:buChar char="•"/>
            </a:pPr>
            <a:r>
              <a:rPr lang="es" b="0" i="0" u="none" kern="0" baseline="0" dirty="0">
                <a:solidFill>
                  <a:schemeClr val="tx1">
                    <a:lumMod val="100000"/>
                  </a:schemeClr>
                </a:solidFill>
                <a:latin typeface="Arial"/>
                <a:sym typeface="Arial"/>
              </a:rPr>
              <a:t>¿Cómo comunicará el proceso de toma de decisiones respecto a quién recibe la vacuna y quién la recibirá más adelante?</a:t>
            </a:r>
          </a:p>
          <a:p>
            <a:pPr marL="800100" lvl="1" indent="-342900" algn="l" rtl="0">
              <a:buFont typeface="Arial" panose="020B0604020202020204" pitchFamily="34" charset="0"/>
              <a:buChar char="•"/>
            </a:pPr>
            <a:r>
              <a:rPr lang="es" b="0" i="0" u="none" baseline="0" dirty="0">
                <a:latin typeface="Arial"/>
                <a:sym typeface="Arial"/>
              </a:rPr>
              <a:t>¿Cómo responderá a las posibles críticas, por ejemplo, la falta de equidad en el acceso?</a:t>
            </a:r>
          </a:p>
          <a:p>
            <a:pPr marL="800100" lvl="1" indent="-342900" algn="l" rtl="0">
              <a:buFont typeface="Arial" panose="020B0604020202020204" pitchFamily="34" charset="0"/>
              <a:buChar char="•"/>
            </a:pPr>
            <a:endParaRPr lang="es" sz="2000" dirty="0"/>
          </a:p>
        </p:txBody>
      </p:sp>
      <p:grpSp>
        <p:nvGrpSpPr>
          <p:cNvPr id="13" name="Group 12">
            <a:extLst>
              <a:ext uri="{FF2B5EF4-FFF2-40B4-BE49-F238E27FC236}">
                <a16:creationId xmlns:a16="http://schemas.microsoft.com/office/drawing/2014/main" id="{2246B830-17C9-413F-8C98-B80555A1E483}"/>
              </a:ext>
            </a:extLst>
          </p:cNvPr>
          <p:cNvGrpSpPr/>
          <p:nvPr/>
        </p:nvGrpSpPr>
        <p:grpSpPr>
          <a:xfrm>
            <a:off x="9924308" y="646182"/>
            <a:ext cx="2105761" cy="749356"/>
            <a:chOff x="9978391" y="5342554"/>
            <a:chExt cx="2105761" cy="749356"/>
          </a:xfrm>
        </p:grpSpPr>
        <p:pic>
          <p:nvPicPr>
            <p:cNvPr id="14" name="Picture 13">
              <a:extLst>
                <a:ext uri="{FF2B5EF4-FFF2-40B4-BE49-F238E27FC236}">
                  <a16:creationId xmlns:a16="http://schemas.microsoft.com/office/drawing/2014/main" id="{A32BA0B6-DBEA-45F7-9ED7-6BD5E16D198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5" name="TextBox 14">
              <a:extLst>
                <a:ext uri="{FF2B5EF4-FFF2-40B4-BE49-F238E27FC236}">
                  <a16:creationId xmlns:a16="http://schemas.microsoft.com/office/drawing/2014/main" id="{3658CAD2-A3A0-46C1-A67F-DB608B767D63}"/>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20 mins.</a:t>
              </a:r>
            </a:p>
          </p:txBody>
        </p:sp>
      </p:grpSp>
    </p:spTree>
    <p:extLst>
      <p:ext uri="{BB962C8B-B14F-4D97-AF65-F5344CB8AC3E}">
        <p14:creationId xmlns:p14="http://schemas.microsoft.com/office/powerpoint/2010/main" val="143029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Escenario - Sesión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lgn="l" rtl="0">
              <a:spcBef>
                <a:spcPts val="700"/>
              </a:spcBef>
              <a:buClr>
                <a:srgbClr val="DD8047"/>
              </a:buClr>
              <a:buSzPct val="60000"/>
            </a:pPr>
            <a:r>
              <a:rPr lang="es" sz="2000" b="1" i="0" u="none" baseline="0">
                <a:solidFill>
                  <a:schemeClr val="bg1"/>
                </a:solidFill>
                <a:latin typeface="Arial Black"/>
                <a:sym typeface="Arial Black"/>
              </a:rPr>
              <a:t>SOLO CON FINES DE SIMULACIÓN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843676" cy="5553387"/>
          </a:xfrm>
          <a:solidFill>
            <a:schemeClr val="tx2">
              <a:lumMod val="20000"/>
              <a:lumOff val="80000"/>
            </a:schemeClr>
          </a:solidFill>
        </p:spPr>
        <p:txBody>
          <a:bodyPr anchor="ctr">
            <a:noAutofit/>
          </a:bodyPr>
          <a:lstStyle/>
          <a:p>
            <a:pPr lvl="0" algn="l" rtl="0">
              <a:lnSpc>
                <a:spcPct val="100000"/>
              </a:lnSpc>
              <a:spcBef>
                <a:spcPts val="0"/>
              </a:spcBef>
            </a:pPr>
            <a:r>
              <a:rPr lang="es" sz="1600" b="0" i="0" u="none" kern="0" baseline="0" dirty="0">
                <a:solidFill>
                  <a:schemeClr val="tx1">
                    <a:lumMod val="100000"/>
                  </a:schemeClr>
                </a:solidFill>
                <a:latin typeface="Arial"/>
                <a:cs typeface="+mn-cs"/>
                <a:sym typeface="Arial"/>
              </a:rPr>
              <a:t>Por conducto del Mecanismo COVAX, se ofrecen a su país </a:t>
            </a:r>
            <a:r>
              <a:rPr lang="es" sz="1600" b="0" i="0" u="none" kern="0" baseline="0" dirty="0">
                <a:solidFill>
                  <a:schemeClr val="tx1">
                    <a:lumMod val="100000"/>
                  </a:schemeClr>
                </a:solidFill>
                <a:highlight>
                  <a:srgbClr val="FFFF00"/>
                </a:highlight>
                <a:latin typeface="Arial"/>
                <a:cs typeface="+mn-cs"/>
                <a:sym typeface="Arial"/>
              </a:rPr>
              <a:t>XXXX dosis </a:t>
            </a:r>
            <a:r>
              <a:rPr lang="es" sz="1600" b="0" i="0" u="none" kern="0" baseline="0" dirty="0">
                <a:solidFill>
                  <a:schemeClr val="tx1">
                    <a:lumMod val="100000"/>
                  </a:schemeClr>
                </a:solidFill>
                <a:latin typeface="Arial"/>
                <a:cs typeface="+mn-cs"/>
                <a:sym typeface="Arial"/>
              </a:rPr>
              <a:t>de la vacuna A y </a:t>
            </a:r>
            <a:r>
              <a:rPr lang="es" sz="1600" b="0" i="0" u="none" kern="0" baseline="0" dirty="0">
                <a:solidFill>
                  <a:schemeClr val="tx1">
                    <a:lumMod val="100000"/>
                  </a:schemeClr>
                </a:solidFill>
                <a:highlight>
                  <a:srgbClr val="FFFF00"/>
                </a:highlight>
                <a:latin typeface="Arial"/>
                <a:cs typeface="+mn-cs"/>
                <a:sym typeface="Arial"/>
              </a:rPr>
              <a:t>XXXX</a:t>
            </a:r>
            <a:r>
              <a:rPr lang="es" sz="1600" b="0" i="0" u="none" kern="0" baseline="0" dirty="0">
                <a:solidFill>
                  <a:schemeClr val="tx1">
                    <a:lumMod val="100000"/>
                  </a:schemeClr>
                </a:solidFill>
                <a:latin typeface="Arial"/>
                <a:cs typeface="+mn-cs"/>
                <a:sym typeface="Arial"/>
              </a:rPr>
              <a:t> dosis de la vacuna C. </a:t>
            </a:r>
            <a:endParaRPr lang="es" sz="1600" kern="0" dirty="0">
              <a:solidFill>
                <a:schemeClr val="tx1">
                  <a:lumMod val="100000"/>
                </a:schemeClr>
              </a:solidFill>
              <a:latin typeface="Arial"/>
              <a:cs typeface="+mn-cs"/>
              <a:sym typeface="Arial"/>
            </a:endParaRPr>
          </a:p>
          <a:p>
            <a:pPr lvl="0" algn="l" rtl="0"/>
            <a:r>
              <a:rPr lang="es" sz="1600" b="0" i="0" u="none" kern="0" baseline="0" dirty="0">
                <a:solidFill>
                  <a:schemeClr val="tx1">
                    <a:lumMod val="100000"/>
                  </a:schemeClr>
                </a:solidFill>
                <a:latin typeface="Arial"/>
                <a:cs typeface="+mn-cs"/>
                <a:sym typeface="Arial"/>
              </a:rPr>
              <a:t>Las vacunas tienen una eficacia similar y en ambos casos son necesarias dos dosis para asegurar su eficacia.   La primera inyección (intramuscular) va seguida de una segunda inyección después de 21 a 28 días.</a:t>
            </a:r>
          </a:p>
          <a:p>
            <a:pPr algn="l" rtl="0"/>
            <a:r>
              <a:rPr lang="es" sz="1600" b="0" i="0" u="none" baseline="0" dirty="0">
                <a:latin typeface="Arial"/>
                <a:cs typeface="+mn-cs"/>
                <a:sym typeface="Arial"/>
              </a:rPr>
              <a:t>El principal representante de los médicos ha manifestado su preocupación por la administración de las vacunas a las personas que reúnen los requisitos necesarios. Les preocupa que no se haya hecho lo suficiente para preparar a los consultorios y a los médicos a fin de aplicar la vacunación.</a:t>
            </a:r>
          </a:p>
          <a:p>
            <a:pPr algn="l" rtl="0"/>
            <a:r>
              <a:rPr lang="es" sz="1600" b="0" i="0" u="none" kern="0" baseline="0" dirty="0">
                <a:solidFill>
                  <a:schemeClr val="tx1">
                    <a:lumMod val="100000"/>
                  </a:schemeClr>
                </a:solidFill>
                <a:latin typeface="Arial"/>
                <a:cs typeface="+mn-cs"/>
                <a:sym typeface="Arial"/>
              </a:rPr>
              <a:t>Las encuestas indican que el 20% de los trabajadores de la salud de primera línea no tienen intención de vacunarse debido a las preocupaciones sobre la nueva tecnología o a la rapidez del proceso de desarrollo de las vacunas.</a:t>
            </a:r>
            <a:endParaRPr lang="es" sz="1600" kern="0" dirty="0">
              <a:solidFill>
                <a:schemeClr val="tx1">
                  <a:lumMod val="100000"/>
                </a:schemeClr>
              </a:solidFill>
              <a:latin typeface="Arial"/>
              <a:cs typeface="+mn-cs"/>
              <a:sym typeface="Arial"/>
            </a:endParaRPr>
          </a:p>
          <a:p>
            <a:pPr algn="l" rtl="0"/>
            <a:r>
              <a:rPr lang="es" sz="1600" b="0" i="0" u="none" baseline="0" dirty="0">
                <a:latin typeface="Arial"/>
                <a:cs typeface="+mn-cs"/>
                <a:sym typeface="Arial"/>
              </a:rPr>
              <a:t>Asimismo, algunos miembros del personal que administra la vacuna están preocupados por la falta de equipo de protección. </a:t>
            </a:r>
          </a:p>
          <a:p>
            <a:pPr algn="l" rtl="0"/>
            <a:r>
              <a:rPr lang="es" sz="1600" b="0" i="0" u="none" baseline="0" dirty="0">
                <a:latin typeface="Arial"/>
                <a:cs typeface="+mn-cs"/>
                <a:sym typeface="Arial"/>
              </a:rPr>
              <a:t>Los expertos en salud han señalado que el otro programa de vacunación tardó aproximadamente cuatro meses en llevarse a término. Es probable que este programa dure mucho más tiempo debido al número de personas que necesitan ser vacunadas.</a:t>
            </a:r>
          </a:p>
        </p:txBody>
      </p:sp>
      <p:pic>
        <p:nvPicPr>
          <p:cNvPr id="5" name="Image 4">
            <a:extLst>
              <a:ext uri="{FF2B5EF4-FFF2-40B4-BE49-F238E27FC236}">
                <a16:creationId xmlns:a16="http://schemas.microsoft.com/office/drawing/2014/main" id="{3CF1CE69-88A6-4760-B7B0-281B83E711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39212" y="1184290"/>
            <a:ext cx="3398885" cy="2265923"/>
          </a:xfrm>
          <a:prstGeom prst="rect">
            <a:avLst/>
          </a:prstGeom>
        </p:spPr>
      </p:pic>
      <p:pic>
        <p:nvPicPr>
          <p:cNvPr id="6" name="Picture 5">
            <a:extLst>
              <a:ext uri="{FF2B5EF4-FFF2-40B4-BE49-F238E27FC236}">
                <a16:creationId xmlns:a16="http://schemas.microsoft.com/office/drawing/2014/main" id="{B6ACA762-BFEA-4C4B-B4DA-386898059B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39212" y="3875965"/>
            <a:ext cx="3566763" cy="2379330"/>
          </a:xfrm>
          <a:prstGeom prst="rect">
            <a:avLst/>
          </a:prstGeom>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Debate - Sesión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80330" y="853480"/>
            <a:ext cx="11697634" cy="5427026"/>
          </a:xfrm>
        </p:spPr>
        <p:txBody>
          <a:bodyPr vert="horz" lIns="91440" tIns="45720" rIns="91440" bIns="45720" rtlCol="0" anchor="t">
            <a:normAutofit fontScale="92500" lnSpcReduction="20000"/>
          </a:bodyPr>
          <a:lstStyle/>
          <a:p>
            <a:pPr marL="0" indent="0" algn="l" rtl="0">
              <a:buNone/>
            </a:pPr>
            <a:r>
              <a:rPr lang="es" sz="2400" b="1" i="0" u="none" kern="0" baseline="0" dirty="0">
                <a:solidFill>
                  <a:schemeClr val="accent3">
                    <a:lumMod val="100000"/>
                  </a:schemeClr>
                </a:solidFill>
                <a:latin typeface="Arial"/>
                <a:cs typeface="+mn-cs"/>
                <a:sym typeface="Arial"/>
              </a:rPr>
              <a:t>Esboce su estrategia de vacunación a partir de la información proporcionada y las preguntas que figuran a continuación:</a:t>
            </a:r>
          </a:p>
          <a:p>
            <a:pPr marL="0" indent="0" algn="l" rtl="0">
              <a:buNone/>
            </a:pPr>
            <a:endParaRPr lang="es" sz="1900" b="1" dirty="0">
              <a:solidFill>
                <a:schemeClr val="accent3"/>
              </a:solidFill>
              <a:latin typeface="Arial"/>
              <a:cs typeface="+mn-cs"/>
              <a:sym typeface="Arial"/>
            </a:endParaRPr>
          </a:p>
          <a:p>
            <a:pPr marL="514350" indent="-514350" algn="l" rtl="0">
              <a:buFont typeface="+mj-lt"/>
              <a:buAutoNum type="arabicPeriod"/>
            </a:pPr>
            <a:r>
              <a:rPr lang="es" sz="2100" b="0" i="0" u="none" baseline="0" dirty="0">
                <a:latin typeface="Arial"/>
                <a:cs typeface="+mn-cs"/>
                <a:sym typeface="Arial"/>
              </a:rPr>
              <a:t>¿Qué estrategias nacionales de inmunización a lo largo del curso de la vida existen actualmente en su país? ¿Cómo se adaptan esas estrategias al contexto actual de la administración de las vacunas contra la COVID-19? </a:t>
            </a:r>
          </a:p>
          <a:p>
            <a:pPr marL="514350" indent="-514350" algn="l" rtl="0">
              <a:buFont typeface="+mj-lt"/>
              <a:buAutoNum type="arabicPeriod"/>
            </a:pPr>
            <a:r>
              <a:rPr lang="es" sz="2100" b="0" i="0" u="none" baseline="0" dirty="0">
                <a:latin typeface="Arial"/>
                <a:cs typeface="+mn-cs"/>
                <a:sym typeface="Arial"/>
              </a:rPr>
              <a:t>¿Qué iniciativas se despliegan para la colaboración entre programas (es decir, atención primaria de la salud, enfermedades no transmisibles) y entre los diferentes sectores (por ejemplo, finanzas, bienestar social, servicio de pensiones, educación, transporte, energía) con el fin de aprovechar las estrategias de vacunación en el país?</a:t>
            </a:r>
          </a:p>
          <a:p>
            <a:pPr marL="514350" indent="-514350" algn="l" rtl="0">
              <a:buFont typeface="+mj-lt"/>
              <a:buAutoNum type="arabicPeriod"/>
            </a:pPr>
            <a:r>
              <a:rPr lang="es" sz="2100" b="0" i="0" u="none" baseline="0" dirty="0">
                <a:latin typeface="Arial"/>
                <a:cs typeface="+mn-cs"/>
                <a:sym typeface="Arial"/>
              </a:rPr>
              <a:t>¿Qué gestiones se están llevando a cabo a nivel nacional para integrar la vacunación contra la COVID-19 con otras intervenciones de salud a lo largo del curso de la vida? </a:t>
            </a:r>
          </a:p>
          <a:p>
            <a:pPr marL="514350" indent="-514350" algn="l" rtl="0">
              <a:buFont typeface="+mj-lt"/>
              <a:buAutoNum type="arabicPeriod"/>
            </a:pPr>
            <a:r>
              <a:rPr lang="es" sz="2100" b="0" i="0" u="none" baseline="0" dirty="0">
                <a:latin typeface="Arial"/>
                <a:cs typeface="+mn-cs"/>
                <a:sym typeface="Arial"/>
              </a:rPr>
              <a:t>¿Qué información adaptada a los trabajadores de la salud en cuanto usuarios pioneros de la vacuna deberá proporcionárseles? Si un trabajador de la salud se niega a ser vacunado, ¿cuál debería ser la respuesta? ¿</a:t>
            </a:r>
            <a:r>
              <a:rPr lang="es-ES" sz="2100" b="0" i="0" u="none" baseline="0" dirty="0">
                <a:latin typeface="Arial"/>
                <a:cs typeface="+mn-cs"/>
                <a:sym typeface="Arial"/>
              </a:rPr>
              <a:t>Hay implicaciones éticas?</a:t>
            </a:r>
            <a:endParaRPr lang="es" sz="2100" b="0" i="0" u="none" baseline="0" dirty="0">
              <a:latin typeface="Arial"/>
              <a:cs typeface="+mn-cs"/>
              <a:sym typeface="Arial"/>
            </a:endParaRPr>
          </a:p>
          <a:p>
            <a:pPr marL="514350" indent="-514350" algn="l" rtl="0">
              <a:buFont typeface="+mj-lt"/>
              <a:buAutoNum type="arabicPeriod"/>
            </a:pPr>
            <a:r>
              <a:rPr lang="es" sz="2100" b="0" i="0" u="none" baseline="0" dirty="0">
                <a:latin typeface="Arial"/>
                <a:cs typeface="+mn-cs"/>
                <a:sym typeface="Arial"/>
              </a:rPr>
              <a:t>¿Qué medidas ambientales y de prevención y control de infecciones deberán adoptarse para garantizar que la vacunación sea segura para los trabajadores de la salud y los receptores, incluido el uso de equipo de protección personal por los trabajadores de la salud?</a:t>
            </a:r>
          </a:p>
          <a:p>
            <a:pPr marL="514350" indent="-514350" algn="l" rtl="0">
              <a:buFont typeface="+mj-lt"/>
              <a:buAutoNum type="arabicPeriod"/>
            </a:pPr>
            <a:r>
              <a:rPr lang="es" sz="2100" b="0" i="0" u="none" baseline="0" dirty="0">
                <a:latin typeface="Arial"/>
                <a:cs typeface="+mn-cs"/>
                <a:sym typeface="Arial"/>
              </a:rPr>
              <a:t>¿Cómo garantizará la seguridad </a:t>
            </a:r>
            <a:r>
              <a:rPr lang="es-ES" sz="2100" b="0" i="0" u="none" baseline="0" dirty="0">
                <a:latin typeface="Arial"/>
                <a:cs typeface="+mn-cs"/>
                <a:sym typeface="Arial"/>
              </a:rPr>
              <a:t>y protección </a:t>
            </a:r>
            <a:r>
              <a:rPr lang="es" sz="2100" b="0" i="0" u="none" baseline="0" dirty="0">
                <a:latin typeface="Arial"/>
                <a:cs typeface="+mn-cs"/>
                <a:sym typeface="Arial"/>
              </a:rPr>
              <a:t>de las personas que asistan a las estrategias de vacunación? ¿Hay suficiente capacidad de recursos humanos? ¿El personal está adecuadamente capacitado para administrar las vacunas (</a:t>
            </a:r>
            <a:r>
              <a:rPr lang="es-ES" sz="2100" b="0" i="0" u="none" baseline="0" dirty="0">
                <a:latin typeface="Arial"/>
                <a:cs typeface="+mn-cs"/>
                <a:sym typeface="Arial"/>
              </a:rPr>
              <a:t>inyecciones) </a:t>
            </a:r>
            <a:r>
              <a:rPr lang="es" sz="2100" b="0" i="0" u="none" baseline="0" dirty="0">
                <a:latin typeface="Arial"/>
                <a:cs typeface="+mn-cs"/>
                <a:sym typeface="Arial"/>
              </a:rPr>
              <a:t>a los grupos poblacionales destinatarios?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033397" y="6046022"/>
            <a:ext cx="2063231" cy="749356"/>
            <a:chOff x="10020921" y="5468676"/>
            <a:chExt cx="206323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020921" y="5468676"/>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60 mins.</a:t>
              </a: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l" rtl="0"/>
            <a:r>
              <a:rPr lang="es" b="1" i="0" u="none" baseline="0" dirty="0">
                <a:latin typeface="Arial"/>
                <a:cs typeface="+mn-cs"/>
                <a:sym typeface="Arial"/>
              </a:rPr>
              <a:t>Modelo de programa</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gn="l" rtl="0">
              <a:lnSpc>
                <a:spcPct val="100000"/>
              </a:lnSpc>
              <a:spcBef>
                <a:spcPts val="700"/>
              </a:spcBef>
              <a:buClr>
                <a:srgbClr val="DD8047"/>
              </a:buClr>
              <a:buSzPct val="60000"/>
              <a:buNone/>
              <a:defRPr/>
            </a:pPr>
            <a:r>
              <a:rPr lang="es" sz="2000" b="1" i="0" u="none" baseline="0">
                <a:solidFill>
                  <a:srgbClr val="0070C0"/>
                </a:solidFill>
                <a:latin typeface="Arial"/>
                <a:cs typeface="+mn-cs"/>
                <a:sym typeface="Arial"/>
              </a:rPr>
              <a:t>Parte 1 Mañana:</a:t>
            </a:r>
          </a:p>
          <a:p>
            <a:pPr algn="l" defTabSz="1252538" rtl="0"/>
            <a:r>
              <a:rPr lang="es" sz="2000" b="0" i="1" u="none" baseline="0">
                <a:latin typeface="Arial"/>
                <a:cs typeface="+mn-cs"/>
                <a:sym typeface="Arial"/>
              </a:rPr>
              <a:t>8.45</a:t>
            </a:r>
            <a:r>
              <a:rPr lang="es" sz="2000" b="0" i="0" u="none" baseline="0">
                <a:latin typeface="Arial"/>
                <a:cs typeface="+mn-cs"/>
                <a:sym typeface="Arial"/>
              </a:rPr>
              <a:t>	</a:t>
            </a:r>
            <a:r>
              <a:rPr lang="es" sz="2000" b="0" i="1" u="none" baseline="0">
                <a:latin typeface="Arial"/>
                <a:cs typeface="+mn-cs"/>
                <a:sym typeface="Arial"/>
              </a:rPr>
              <a:t>Registro</a:t>
            </a:r>
          </a:p>
          <a:p>
            <a:pPr algn="l" defTabSz="1252538" rtl="0"/>
            <a:r>
              <a:rPr lang="es" sz="2000" b="0" i="1" u="none" kern="0" baseline="0">
                <a:solidFill>
                  <a:schemeClr val="tx1">
                    <a:lumMod val="100000"/>
                  </a:schemeClr>
                </a:solidFill>
                <a:latin typeface="Arial"/>
                <a:cs typeface="+mn-cs"/>
                <a:sym typeface="Arial"/>
              </a:rPr>
              <a:t>9.00   </a:t>
            </a:r>
            <a:r>
              <a:rPr lang="es" sz="2000" b="0" i="0" u="none" kern="0" baseline="0">
                <a:solidFill>
                  <a:schemeClr val="tx1">
                    <a:lumMod val="100000"/>
                  </a:schemeClr>
                </a:solidFill>
                <a:latin typeface="Arial"/>
                <a:cs typeface="+mn-cs"/>
                <a:sym typeface="Arial"/>
              </a:rPr>
              <a:t>	</a:t>
            </a:r>
            <a:r>
              <a:rPr lang="es" sz="2000" b="0" i="1" u="none" kern="0" baseline="0">
                <a:solidFill>
                  <a:schemeClr val="tx1">
                    <a:lumMod val="100000"/>
                  </a:schemeClr>
                </a:solidFill>
                <a:latin typeface="Arial"/>
                <a:cs typeface="+mn-cs"/>
                <a:sym typeface="Arial"/>
              </a:rPr>
              <a:t>Introducción</a:t>
            </a:r>
            <a:endParaRPr lang="es" sz="2000" i="1" kern="0" dirty="0">
              <a:solidFill>
                <a:schemeClr val="tx1">
                  <a:lumMod val="100000"/>
                </a:schemeClr>
              </a:solidFill>
              <a:latin typeface="Arial"/>
              <a:cs typeface="+mn-cs"/>
              <a:sym typeface="Arial"/>
            </a:endParaRPr>
          </a:p>
          <a:p>
            <a:pPr algn="l" defTabSz="1252538" rtl="0"/>
            <a:r>
              <a:rPr lang="es" sz="2000" b="0" i="1" u="none" kern="0" baseline="0">
                <a:solidFill>
                  <a:schemeClr val="tx1">
                    <a:lumMod val="100000"/>
                  </a:schemeClr>
                </a:solidFill>
                <a:latin typeface="Arial"/>
                <a:cs typeface="+mn-cs"/>
                <a:sym typeface="Arial"/>
              </a:rPr>
              <a:t>9.10 </a:t>
            </a:r>
            <a:r>
              <a:rPr lang="es" sz="2000" b="0" i="0" u="none" kern="0" baseline="0">
                <a:solidFill>
                  <a:schemeClr val="tx1">
                    <a:lumMod val="100000"/>
                  </a:schemeClr>
                </a:solidFill>
                <a:latin typeface="Arial"/>
                <a:cs typeface="+mn-cs"/>
                <a:sym typeface="Arial"/>
              </a:rPr>
              <a:t>	</a:t>
            </a:r>
            <a:r>
              <a:rPr lang="es" sz="2000" b="0" i="1" u="none" kern="0" baseline="0">
                <a:solidFill>
                  <a:schemeClr val="tx1">
                    <a:lumMod val="100000"/>
                  </a:schemeClr>
                </a:solidFill>
                <a:latin typeface="Arial"/>
                <a:cs typeface="+mn-cs"/>
                <a:sym typeface="Arial"/>
              </a:rPr>
              <a:t>Objetivos y desarrollo del ejercicio</a:t>
            </a:r>
            <a:endParaRPr lang="es" sz="2000" i="1" kern="0" dirty="0">
              <a:solidFill>
                <a:schemeClr val="tx1">
                  <a:lumMod val="100000"/>
                </a:schemeClr>
              </a:solidFill>
              <a:latin typeface="Arial"/>
              <a:cs typeface="+mn-cs"/>
              <a:sym typeface="Arial"/>
            </a:endParaRPr>
          </a:p>
          <a:p>
            <a:pPr algn="l" defTabSz="1252538" rtl="0"/>
            <a:r>
              <a:rPr lang="es" sz="2000" b="0" i="1" u="none" baseline="0">
                <a:latin typeface="Arial"/>
                <a:cs typeface="+mn-cs"/>
                <a:sym typeface="Arial"/>
              </a:rPr>
              <a:t>9.15   </a:t>
            </a:r>
            <a:r>
              <a:rPr lang="es" sz="2000" b="0" i="0" u="none" baseline="0">
                <a:latin typeface="Arial"/>
                <a:cs typeface="+mn-cs"/>
                <a:sym typeface="Arial"/>
              </a:rPr>
              <a:t>	</a:t>
            </a:r>
            <a:r>
              <a:rPr lang="es" sz="2000" b="0" i="1" u="none" baseline="0">
                <a:latin typeface="Arial"/>
                <a:cs typeface="+mn-cs"/>
                <a:sym typeface="Arial"/>
              </a:rPr>
              <a:t>Ejercicio teórico de simulación </a:t>
            </a:r>
          </a:p>
          <a:p>
            <a:pPr algn="l" defTabSz="1252538" rtl="0"/>
            <a:r>
              <a:rPr lang="es" sz="2000" b="0" i="1" u="none" kern="0" baseline="0">
                <a:solidFill>
                  <a:schemeClr val="tx1">
                    <a:lumMod val="100000"/>
                  </a:schemeClr>
                </a:solidFill>
                <a:latin typeface="Arial"/>
                <a:cs typeface="+mn-cs"/>
                <a:sym typeface="Arial"/>
              </a:rPr>
              <a:t>10.45</a:t>
            </a:r>
            <a:r>
              <a:rPr lang="es" sz="2000" b="0" i="0" u="none" kern="0" baseline="0">
                <a:solidFill>
                  <a:schemeClr val="tx1">
                    <a:lumMod val="100000"/>
                  </a:schemeClr>
                </a:solidFill>
                <a:latin typeface="Arial"/>
                <a:cs typeface="+mn-cs"/>
                <a:sym typeface="Arial"/>
              </a:rPr>
              <a:t>	</a:t>
            </a:r>
            <a:r>
              <a:rPr lang="es" sz="2000" b="0" i="1" u="none" kern="0" baseline="0">
                <a:solidFill>
                  <a:schemeClr val="tx1">
                    <a:lumMod val="100000"/>
                  </a:schemeClr>
                </a:solidFill>
                <a:latin typeface="Arial"/>
                <a:cs typeface="+mn-cs"/>
                <a:sym typeface="Arial"/>
              </a:rPr>
              <a:t>Pausa para el café (15 min)</a:t>
            </a:r>
            <a:endParaRPr lang="es" sz="2000" i="1" kern="0" dirty="0">
              <a:solidFill>
                <a:schemeClr val="tx1">
                  <a:lumMod val="100000"/>
                </a:schemeClr>
              </a:solidFill>
              <a:latin typeface="Arial"/>
              <a:cs typeface="+mn-cs"/>
              <a:sym typeface="Arial"/>
            </a:endParaRPr>
          </a:p>
          <a:p>
            <a:pPr algn="l" defTabSz="1252538" rtl="0"/>
            <a:r>
              <a:rPr lang="es" sz="2000" b="0" i="1" u="none" baseline="0">
                <a:latin typeface="Arial"/>
                <a:cs typeface="+mn-cs"/>
                <a:sym typeface="Arial"/>
              </a:rPr>
              <a:t>11.00</a:t>
            </a:r>
            <a:r>
              <a:rPr lang="es" sz="2000" b="0" i="0" u="none" baseline="0">
                <a:latin typeface="Arial"/>
                <a:cs typeface="+mn-cs"/>
                <a:sym typeface="Arial"/>
              </a:rPr>
              <a:t>	</a:t>
            </a:r>
            <a:r>
              <a:rPr lang="es" sz="2000" b="0" i="1" u="none" baseline="0">
                <a:latin typeface="Arial"/>
                <a:cs typeface="+mn-cs"/>
                <a:sym typeface="Arial"/>
              </a:rPr>
              <a:t>Ejercicio teórico de simulación </a:t>
            </a:r>
          </a:p>
          <a:p>
            <a:pPr algn="l" defTabSz="1252538" rtl="0"/>
            <a:r>
              <a:rPr lang="es" sz="2000" b="0" i="1" u="none" kern="0" baseline="0">
                <a:solidFill>
                  <a:schemeClr val="tx1">
                    <a:lumMod val="100000"/>
                  </a:schemeClr>
                </a:solidFill>
                <a:latin typeface="Arial"/>
                <a:cs typeface="+mn-cs"/>
                <a:sym typeface="Arial"/>
              </a:rPr>
              <a:t>12.30</a:t>
            </a:r>
            <a:r>
              <a:rPr lang="es" sz="2000" b="0" i="0" u="none" kern="0" baseline="0">
                <a:solidFill>
                  <a:schemeClr val="tx1">
                    <a:lumMod val="100000"/>
                  </a:schemeClr>
                </a:solidFill>
                <a:latin typeface="Arial"/>
                <a:cs typeface="+mn-cs"/>
                <a:sym typeface="Arial"/>
              </a:rPr>
              <a:t>	</a:t>
            </a:r>
            <a:r>
              <a:rPr lang="es" sz="2000" b="0" i="1" u="none" kern="0" baseline="0">
                <a:solidFill>
                  <a:schemeClr val="tx1">
                    <a:lumMod val="100000"/>
                  </a:schemeClr>
                </a:solidFill>
                <a:latin typeface="Arial"/>
                <a:cs typeface="+mn-cs"/>
                <a:sym typeface="Arial"/>
              </a:rPr>
              <a:t>Puesta en común</a:t>
            </a:r>
            <a:endParaRPr lang="es" sz="2000" i="1" kern="0" dirty="0">
              <a:solidFill>
                <a:schemeClr val="tx1">
                  <a:lumMod val="100000"/>
                </a:schemeClr>
              </a:solidFill>
              <a:latin typeface="Arial"/>
              <a:cs typeface="+mn-cs"/>
              <a:sym typeface="Arial"/>
            </a:endParaRPr>
          </a:p>
          <a:p>
            <a:pPr algn="l" defTabSz="1252538" rtl="0"/>
            <a:r>
              <a:rPr lang="es" sz="2000" b="0" i="1" u="none" baseline="0">
                <a:latin typeface="Arial"/>
                <a:cs typeface="+mn-cs"/>
                <a:sym typeface="Arial"/>
              </a:rPr>
              <a:t>13.00 </a:t>
            </a:r>
            <a:r>
              <a:rPr lang="es" sz="2000" b="0" i="0" u="none" baseline="0">
                <a:latin typeface="Arial"/>
                <a:cs typeface="+mn-cs"/>
                <a:sym typeface="Arial"/>
              </a:rPr>
              <a:t>	</a:t>
            </a:r>
            <a:r>
              <a:rPr lang="es" sz="2000" b="0" i="1" u="none" baseline="0">
                <a:latin typeface="Arial"/>
                <a:cs typeface="+mn-cs"/>
                <a:sym typeface="Arial"/>
              </a:rPr>
              <a:t>Fin del ejercicio </a:t>
            </a:r>
          </a:p>
          <a:p>
            <a:pPr algn="l" defTabSz="1252538" rtl="0"/>
            <a:r>
              <a:rPr lang="es" sz="2000" b="0" i="1" u="none" baseline="0">
                <a:latin typeface="Arial"/>
                <a:cs typeface="+mn-cs"/>
                <a:sym typeface="Arial"/>
              </a:rPr>
              <a:t>13.00</a:t>
            </a:r>
            <a:r>
              <a:rPr lang="es" sz="2000" b="0" i="0" u="none" baseline="0">
                <a:latin typeface="Arial"/>
                <a:cs typeface="+mn-cs"/>
                <a:sym typeface="Arial"/>
              </a:rPr>
              <a:t>	</a:t>
            </a:r>
            <a:r>
              <a:rPr lang="es" sz="2000" b="0" i="1" u="none" baseline="0">
                <a:latin typeface="Arial"/>
                <a:cs typeface="+mn-cs"/>
                <a:sym typeface="Arial"/>
              </a:rPr>
              <a:t>Almuerzo</a:t>
            </a:r>
            <a:endParaRPr lang="es" sz="2000" dirty="0">
              <a:latin typeface="Arial"/>
              <a:cs typeface="+mn-cs"/>
              <a:sym typeface="Arial"/>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6266459" cy="3490699"/>
          </a:xfrm>
          <a:prstGeom prst="rect">
            <a:avLst/>
          </a:prstGeom>
          <a:noFill/>
        </p:spPr>
        <p:txBody>
          <a:bodyPr wrap="none" rtlCol="0">
            <a:spAutoFit/>
          </a:bodyPr>
          <a:lstStyle/>
          <a:p>
            <a:pPr lvl="0" algn="l" rtl="0">
              <a:spcBef>
                <a:spcPts val="700"/>
              </a:spcBef>
              <a:buClr>
                <a:srgbClr val="DD8047"/>
              </a:buClr>
              <a:buSzPct val="60000"/>
              <a:defRPr/>
            </a:pPr>
            <a:r>
              <a:rPr lang="es" sz="2000" b="1" i="0" u="none" baseline="0">
                <a:solidFill>
                  <a:srgbClr val="0070C0"/>
                </a:solidFill>
                <a:latin typeface="Arial"/>
                <a:sym typeface="Arial"/>
              </a:rPr>
              <a:t>Parte 2 Tarde: </a:t>
            </a:r>
          </a:p>
          <a:p>
            <a:pPr lvl="0" algn="l" rtl="0">
              <a:spcBef>
                <a:spcPts val="700"/>
              </a:spcBef>
              <a:buClr>
                <a:srgbClr val="DD8047"/>
              </a:buClr>
              <a:buSzPct val="60000"/>
              <a:defRPr/>
            </a:pPr>
            <a:r>
              <a:rPr lang="es" sz="2000" b="0" i="1" u="none" baseline="0">
                <a:latin typeface="Arial"/>
                <a:sym typeface="Arial"/>
              </a:rPr>
              <a:t>14.00   Recapitulación </a:t>
            </a:r>
          </a:p>
          <a:p>
            <a:pPr lvl="0" algn="l" rtl="0">
              <a:spcBef>
                <a:spcPts val="700"/>
              </a:spcBef>
              <a:buClr>
                <a:srgbClr val="DD8047"/>
              </a:buClr>
              <a:buSzPct val="60000"/>
              <a:defRPr/>
            </a:pPr>
            <a:r>
              <a:rPr lang="es" sz="2000" b="0" i="1" u="none" baseline="0">
                <a:latin typeface="Arial"/>
                <a:sym typeface="Arial"/>
              </a:rPr>
              <a:t>14.15   Análisis de lagunas y planificación de la acción (trabajo de grupo) </a:t>
            </a:r>
          </a:p>
          <a:p>
            <a:pPr lvl="0" algn="l" rtl="0">
              <a:spcBef>
                <a:spcPts val="700"/>
              </a:spcBef>
              <a:buClr>
                <a:srgbClr val="DD8047"/>
              </a:buClr>
              <a:buSzPct val="60000"/>
              <a:defRPr/>
            </a:pPr>
            <a:r>
              <a:rPr lang="es" sz="2000" b="0" i="1" u="none" baseline="0">
                <a:latin typeface="Arial"/>
                <a:sym typeface="Arial"/>
              </a:rPr>
              <a:t>15.30   Pausa para el café (15 min)</a:t>
            </a:r>
          </a:p>
          <a:p>
            <a:pPr lvl="0" algn="l" rtl="0">
              <a:spcBef>
                <a:spcPts val="700"/>
              </a:spcBef>
              <a:buClr>
                <a:srgbClr val="DD8047"/>
              </a:buClr>
              <a:buSzPct val="60000"/>
              <a:defRPr/>
            </a:pPr>
            <a:r>
              <a:rPr lang="es" sz="2000" b="0" i="1" u="none" baseline="0">
                <a:latin typeface="Arial"/>
                <a:sym typeface="Arial"/>
              </a:rPr>
              <a:t>15.45   Continuación de la planificación de la acción (trabajo de grupo) </a:t>
            </a:r>
          </a:p>
          <a:p>
            <a:pPr lvl="0" algn="l" rtl="0">
              <a:spcBef>
                <a:spcPts val="700"/>
              </a:spcBef>
              <a:buClr>
                <a:srgbClr val="DD8047"/>
              </a:buClr>
              <a:buSzPct val="60000"/>
              <a:defRPr/>
            </a:pPr>
            <a:r>
              <a:rPr lang="es" sz="2000" b="0" i="1" u="none" baseline="0">
                <a:latin typeface="Arial"/>
                <a:sym typeface="Arial"/>
              </a:rPr>
              <a:t>16.30   Consolidación entre todos los participantes</a:t>
            </a:r>
          </a:p>
          <a:p>
            <a:pPr lvl="0" algn="l" rtl="0">
              <a:spcBef>
                <a:spcPts val="700"/>
              </a:spcBef>
              <a:buClr>
                <a:srgbClr val="DD8047"/>
              </a:buClr>
              <a:buSzPct val="60000"/>
              <a:defRPr/>
            </a:pPr>
            <a:r>
              <a:rPr lang="es" sz="2000" b="0" i="1" u="none" baseline="0">
                <a:latin typeface="Arial"/>
                <a:sym typeface="Arial"/>
              </a:rPr>
              <a:t>17.00   Conclusiones y siguientes pasos</a:t>
            </a:r>
          </a:p>
          <a:p>
            <a:pPr lvl="0" algn="l" rtl="0">
              <a:spcBef>
                <a:spcPts val="700"/>
              </a:spcBef>
              <a:buClr>
                <a:srgbClr val="DD8047"/>
              </a:buClr>
              <a:buSzPct val="60000"/>
              <a:defRPr/>
            </a:pPr>
            <a:r>
              <a:rPr lang="es" sz="2000" b="0" i="1" u="none" baseline="0">
                <a:latin typeface="Arial"/>
                <a:sym typeface="Arial"/>
              </a:rPr>
              <a:t>17.30   Clausura</a:t>
            </a:r>
          </a:p>
          <a:p>
            <a:endParaRPr lang="e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pPr algn="l" rtl="0"/>
            <a:r>
              <a:rPr lang="es" b="1" i="0" u="none" baseline="0">
                <a:latin typeface="Arial"/>
                <a:cs typeface="+mn-cs"/>
                <a:sym typeface="Arial"/>
              </a:rPr>
              <a:t>Pausa</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rtl="0"/>
            <a:r>
              <a:rPr lang="es" sz="3600" b="1" i="0" u="none" baseline="0" dirty="0">
                <a:solidFill>
                  <a:schemeClr val="accent1"/>
                </a:solidFill>
                <a:latin typeface="Arial"/>
                <a:sym typeface="Arial"/>
              </a:rPr>
              <a:t>Pausa para el café </a:t>
            </a:r>
            <a:br>
              <a:rPr lang="es" sz="3600" b="1" dirty="0">
                <a:solidFill>
                  <a:schemeClr val="accent1"/>
                </a:solidFill>
                <a:latin typeface="Arial"/>
                <a:sym typeface="Arial"/>
              </a:rPr>
            </a:br>
            <a:r>
              <a:rPr lang="es" sz="3600" b="1" i="0" u="none" baseline="0" dirty="0">
                <a:solidFill>
                  <a:schemeClr val="accent1"/>
                </a:solidFill>
                <a:latin typeface="Arial"/>
                <a:sym typeface="Arial"/>
              </a:rPr>
              <a:t>15 min</a:t>
            </a:r>
            <a:r>
              <a:rPr lang="es-ES" sz="3600" b="1" i="0" u="none" baseline="0" dirty="0">
                <a:solidFill>
                  <a:schemeClr val="accent1"/>
                </a:solidFill>
                <a:latin typeface="Arial"/>
                <a:sym typeface="Arial"/>
              </a:rPr>
              <a:t>s.</a:t>
            </a:r>
            <a:endParaRPr lang="es" sz="3600" b="1" i="0" u="none" baseline="0" dirty="0">
              <a:solidFill>
                <a:schemeClr val="accent1"/>
              </a:solidFill>
              <a:latin typeface="Arial"/>
              <a:sym typeface="Arial"/>
            </a:endParaRP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Escenario - Sesión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8218967" y="104238"/>
            <a:ext cx="4243045" cy="338554"/>
          </a:xfrm>
          <a:prstGeom prst="rect">
            <a:avLst/>
          </a:prstGeom>
          <a:noFill/>
        </p:spPr>
        <p:txBody>
          <a:bodyPr wrap="square" rtlCol="0">
            <a:spAutoFit/>
          </a:bodyPr>
          <a:lstStyle/>
          <a:p>
            <a:pPr algn="l" rtl="0">
              <a:spcBef>
                <a:spcPts val="700"/>
              </a:spcBef>
              <a:buClr>
                <a:srgbClr val="DD8047"/>
              </a:buClr>
              <a:buSzPct val="60000"/>
            </a:pPr>
            <a:r>
              <a:rPr lang="es" sz="1600" b="1" i="0" u="none" baseline="0" dirty="0">
                <a:solidFill>
                  <a:schemeClr val="bg1"/>
                </a:solidFill>
                <a:latin typeface="Arial Black"/>
                <a:sym typeface="Arial Black"/>
              </a:rPr>
              <a:t>SOLO CON FINES DE SIMULACIÓN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85000" lnSpcReduction="20000"/>
          </a:bodyPr>
          <a:lstStyle/>
          <a:p>
            <a:pPr algn="l" rtl="0">
              <a:lnSpc>
                <a:spcPct val="110000"/>
              </a:lnSpc>
            </a:pPr>
            <a:r>
              <a:rPr lang="es" sz="2000" b="0" i="0" u="none" baseline="0">
                <a:latin typeface="Arial"/>
                <a:cs typeface="+mn-cs"/>
                <a:sym typeface="Arial"/>
              </a:rPr>
              <a:t>Una cadena de suministro gestionada de forma eficaz es fundamental para el despliegue satisfactorio de las vacunas contra la COVID-19. </a:t>
            </a:r>
          </a:p>
          <a:p>
            <a:pPr algn="l" rtl="0">
              <a:lnSpc>
                <a:spcPct val="110000"/>
              </a:lnSpc>
            </a:pPr>
            <a:r>
              <a:rPr lang="es" sz="2000" b="0" i="0" u="none" baseline="0">
                <a:latin typeface="Arial"/>
                <a:cs typeface="+mn-cs"/>
                <a:sym typeface="Arial"/>
              </a:rPr>
              <a:t>A medida que se dispone de más vacunas experimentales, se necesitan diferentes requisitos de almacenamiento y transporte.</a:t>
            </a:r>
          </a:p>
          <a:p>
            <a:pPr algn="l" rtl="0">
              <a:lnSpc>
                <a:spcPct val="110000"/>
              </a:lnSpc>
            </a:pPr>
            <a:r>
              <a:rPr lang="es" sz="2000" b="0" i="0" u="none" baseline="0">
                <a:latin typeface="Arial"/>
                <a:cs typeface="+mn-cs"/>
                <a:sym typeface="Arial"/>
              </a:rPr>
              <a:t>Algunas vacunas se almacenarán a una temperatura que oscilará entre los 2 °C y los 8 °C, mientras que otras necesitan un equipo de cadena de ultrafrío (de -70 °C a -80 °C) y material de cambio de fase para congelación o hielo seco en lugar de las tradicionales bolsas de frío durante el transporte. </a:t>
            </a:r>
          </a:p>
          <a:p>
            <a:pPr algn="l" rtl="0">
              <a:lnSpc>
                <a:spcPct val="110000"/>
              </a:lnSpc>
            </a:pPr>
            <a:r>
              <a:rPr lang="es" sz="2000" b="0" i="0" u="none" baseline="0">
                <a:latin typeface="Arial"/>
                <a:cs typeface="+mn-cs"/>
                <a:sym typeface="Arial"/>
              </a:rPr>
              <a:t>La subcontratación del almacenamiento y el transporte también podría ser una solución eficiente y costoeficaz. </a:t>
            </a:r>
          </a:p>
          <a:p>
            <a:pPr algn="l" rtl="0">
              <a:lnSpc>
                <a:spcPct val="110000"/>
              </a:lnSpc>
            </a:pPr>
            <a:r>
              <a:rPr lang="es" sz="2000" b="0" i="0" u="none" baseline="0">
                <a:latin typeface="Arial"/>
                <a:cs typeface="+mn-cs"/>
                <a:sym typeface="Arial"/>
              </a:rPr>
              <a:t>Las vacunas disponibles se gestionarán y distribuirán de acuerdo con las instrucciones de los fabricantes y las correspondientes orientaciones sobre el suministro, la logística y la distribución del Mecanismo COVAX.</a:t>
            </a:r>
          </a:p>
          <a:p>
            <a:pPr algn="l" rtl="0">
              <a:lnSpc>
                <a:spcPct val="110000"/>
              </a:lnSpc>
            </a:pPr>
            <a:r>
              <a:rPr lang="es" sz="2000" b="0" i="0" u="none" kern="0" baseline="0">
                <a:solidFill>
                  <a:schemeClr val="tx1">
                    <a:lumMod val="100000"/>
                  </a:schemeClr>
                </a:solidFill>
                <a:latin typeface="Arial"/>
                <a:cs typeface="+mn-cs"/>
                <a:sym typeface="Arial"/>
              </a:rPr>
              <a:t>INTERPOL ha emitido una </a:t>
            </a:r>
            <a:r>
              <a:rPr lang="es" sz="2000" b="0" i="0" u="none" kern="0" baseline="0">
                <a:solidFill>
                  <a:schemeClr val="tx1">
                    <a:lumMod val="100000"/>
                  </a:schemeClr>
                </a:solidFill>
                <a:latin typeface="Arial"/>
                <a:cs typeface="+mn-cs"/>
                <a:sym typeface="Arial"/>
                <a:hlinkClick r:id="rId3"/>
              </a:rPr>
              <a:t>alerta mundial</a:t>
            </a:r>
            <a:r>
              <a:rPr lang="es" sz="2000" b="0" i="0" u="none" kern="0" baseline="0">
                <a:solidFill>
                  <a:schemeClr val="tx1">
                    <a:lumMod val="100000"/>
                  </a:schemeClr>
                </a:solidFill>
                <a:latin typeface="Arial"/>
                <a:cs typeface="+mn-cs"/>
                <a:sym typeface="Arial"/>
              </a:rPr>
              <a:t> dirigida a las fuerzas del orden para que se preparen en relación con una red de delincuencia organizada centrada en las vacunas contra la COVID-19.</a:t>
            </a: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80814" y="977030"/>
            <a:ext cx="3940249" cy="26235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67522E3-592F-4342-82A2-80015B2E38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80814" y="3665698"/>
            <a:ext cx="3908227" cy="2605484"/>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Debate - Sesión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49674" y="716048"/>
            <a:ext cx="11862217" cy="5549670"/>
          </a:xfrm>
        </p:spPr>
        <p:txBody>
          <a:bodyPr vert="horz" lIns="91440" tIns="45720" rIns="91440" bIns="45720" rtlCol="0" anchor="t">
            <a:noAutofit/>
          </a:bodyPr>
          <a:lstStyle/>
          <a:p>
            <a:pPr marL="0" indent="0" algn="l" rtl="0">
              <a:buNone/>
            </a:pPr>
            <a:r>
              <a:rPr lang="es" sz="2400" b="1" i="0" u="none" baseline="0" dirty="0">
                <a:solidFill>
                  <a:schemeClr val="accent3"/>
                </a:solidFill>
                <a:latin typeface="Arial"/>
                <a:cs typeface="+mn-cs"/>
                <a:sym typeface="Arial"/>
              </a:rPr>
              <a:t>Describa sus requisitos logísticos y de la cadena de suministro para las dos vacunas experimentales a partir de la información proporcionada y las preguntas que figuran a continuación: </a:t>
            </a:r>
          </a:p>
          <a:p>
            <a:pPr marL="0" indent="0" algn="l" rtl="0">
              <a:lnSpc>
                <a:spcPct val="100000"/>
              </a:lnSpc>
              <a:spcBef>
                <a:spcPts val="0"/>
              </a:spcBef>
              <a:buNone/>
            </a:pPr>
            <a:endParaRPr lang="es" sz="1100" b="1" dirty="0">
              <a:solidFill>
                <a:schemeClr val="accent3"/>
              </a:solidFill>
              <a:latin typeface="Arial"/>
              <a:cs typeface="+mn-cs"/>
              <a:sym typeface="Arial"/>
            </a:endParaRPr>
          </a:p>
          <a:p>
            <a:pPr marL="514350" indent="-514350" algn="l" rtl="0">
              <a:lnSpc>
                <a:spcPct val="110000"/>
              </a:lnSpc>
              <a:buFont typeface="+mj-lt"/>
              <a:buAutoNum type="arabicPeriod"/>
            </a:pPr>
            <a:r>
              <a:rPr lang="es" sz="1600" b="0" i="0" u="none" baseline="0" dirty="0">
                <a:latin typeface="Arial"/>
                <a:cs typeface="+mn-cs"/>
                <a:sym typeface="Arial"/>
              </a:rPr>
              <a:t>¿Cuál es la situación actual de preparación de su cadena de suministro? ¿Qué medidas necesitará poner en marcha si el Mecanismo COVAX le asigna una vacuna que necesite cadena de ultrafrío?</a:t>
            </a:r>
          </a:p>
          <a:p>
            <a:pPr marL="514350" indent="-514350" algn="l" rtl="0">
              <a:lnSpc>
                <a:spcPct val="110000"/>
              </a:lnSpc>
              <a:buFont typeface="+mj-lt"/>
              <a:buAutoNum type="arabicPeriod"/>
            </a:pPr>
            <a:r>
              <a:rPr lang="es" sz="1600" b="0" i="0" u="none" baseline="0" dirty="0">
                <a:latin typeface="Arial"/>
                <a:cs typeface="+mn-cs"/>
                <a:sym typeface="Arial"/>
              </a:rPr>
              <a:t>¿Qué estrategias de vacunación tiene actualmente definidas y cómo funcionarán por lo que respecta al almacenamiento y el transporte de las vacunas que necesiten cadenas de ultrafrío y de las que necesiten refrigeración estándar? ¿Qué soluciones prácticas pueden aplicarse? ¿</a:t>
            </a:r>
            <a:r>
              <a:rPr lang="es-ES" sz="1600" b="0" i="0" u="none" baseline="0" dirty="0">
                <a:latin typeface="Arial"/>
                <a:cs typeface="+mn-cs"/>
                <a:sym typeface="Arial"/>
              </a:rPr>
              <a:t>Qué medidas adoptará si la cadena de ultrafrío se rompe y los viales se descongelan?</a:t>
            </a:r>
            <a:endParaRPr lang="es" sz="1600" b="0" i="0" u="none" baseline="0" dirty="0">
              <a:latin typeface="Arial"/>
              <a:cs typeface="+mn-cs"/>
              <a:sym typeface="Arial"/>
            </a:endParaRPr>
          </a:p>
          <a:p>
            <a:pPr marL="514350" lvl="0" indent="-514350" algn="l" rtl="0">
              <a:lnSpc>
                <a:spcPct val="110000"/>
              </a:lnSpc>
              <a:buFont typeface="+mj-lt"/>
              <a:buAutoNum type="arabicPeriod"/>
            </a:pPr>
            <a:r>
              <a:rPr lang="es" sz="1600" b="0" i="0" u="none" kern="0" baseline="0" dirty="0">
                <a:solidFill>
                  <a:schemeClr val="tx1">
                    <a:lumMod val="100000"/>
                  </a:schemeClr>
                </a:solidFill>
                <a:latin typeface="Arial"/>
                <a:cs typeface="+mn-cs"/>
                <a:sym typeface="Arial"/>
              </a:rPr>
              <a:t>¿Cómo gestionará y rastreará la utilización de las vacunas y las tasas de desperdicio a fin de orientar la asignación apropiada del suministro posterior? ¿Cómo manejará los retos en materia de desechos médicos (eliminación </a:t>
            </a:r>
            <a:r>
              <a:rPr lang="es" sz="1600" b="0" i="1" u="none" kern="0" baseline="0" dirty="0">
                <a:solidFill>
                  <a:schemeClr val="tx1">
                    <a:lumMod val="100000"/>
                  </a:schemeClr>
                </a:solidFill>
                <a:latin typeface="Arial"/>
                <a:cs typeface="+mn-cs"/>
                <a:sym typeface="Arial"/>
              </a:rPr>
              <a:t>in situ</a:t>
            </a:r>
            <a:r>
              <a:rPr lang="es" sz="1600" b="0" i="0" u="none" kern="0" baseline="0" dirty="0">
                <a:solidFill>
                  <a:schemeClr val="tx1">
                    <a:lumMod val="100000"/>
                  </a:schemeClr>
                </a:solidFill>
                <a:latin typeface="Arial"/>
                <a:cs typeface="+mn-cs"/>
                <a:sym typeface="Arial"/>
              </a:rPr>
              <a:t> o logística inversa)?</a:t>
            </a:r>
          </a:p>
          <a:p>
            <a:pPr marL="514350" lvl="0" indent="-514350" algn="l" rtl="0">
              <a:lnSpc>
                <a:spcPct val="110000"/>
              </a:lnSpc>
              <a:buFont typeface="+mj-lt"/>
              <a:buAutoNum type="arabicPeriod"/>
            </a:pPr>
            <a:r>
              <a:rPr lang="es" sz="1600" b="0" i="0" u="none" baseline="0" dirty="0">
                <a:solidFill>
                  <a:schemeClr val="tx1">
                    <a:lumMod val="100000"/>
                  </a:schemeClr>
                </a:solidFill>
                <a:latin typeface="Arial"/>
                <a:cs typeface="+mn-cs"/>
                <a:sym typeface="Arial"/>
              </a:rPr>
              <a:t>¿Cómo se ajusta/configura el sistema de información de la cadena de suministro para informar al Mecanismo COVAX (por ejemplo, indicador de los viales de vacuna, caducidad, duración máxima, etc.)? </a:t>
            </a:r>
          </a:p>
          <a:p>
            <a:pPr marL="514350" indent="-514350" algn="l" rtl="0">
              <a:lnSpc>
                <a:spcPct val="110000"/>
              </a:lnSpc>
              <a:buFont typeface="+mj-lt"/>
              <a:buAutoNum type="arabicPeriod"/>
            </a:pPr>
            <a:r>
              <a:rPr lang="es" sz="1600" b="0" i="0" u="none" baseline="0" dirty="0">
                <a:latin typeface="Arial"/>
                <a:cs typeface="+mn-cs"/>
                <a:sym typeface="Arial"/>
              </a:rPr>
              <a:t>¿Cómo garantizará la seguridad de las instalaciones de almacenamiento de vacunas, preservará la seguridad e integridad de las vacunas durante el transporte, y garantizará la seguridad de todo el personal responsable de la gestión del suministro y la administración de la vacuna?</a:t>
            </a:r>
          </a:p>
          <a:p>
            <a:pPr marL="342900" indent="-342900" algn="l" rtl="0">
              <a:lnSpc>
                <a:spcPct val="100000"/>
              </a:lnSpc>
              <a:spcBef>
                <a:spcPts val="600"/>
              </a:spcBef>
              <a:buFont typeface="+mj-lt"/>
              <a:buAutoNum type="arabicPeriod"/>
            </a:pPr>
            <a:endParaRPr lang="e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861186" y="707001"/>
            <a:ext cx="1415772" cy="1148256"/>
            <a:chOff x="10668380" y="-12342"/>
            <a:chExt cx="1415772" cy="11482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15096" y="-12342"/>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674249"/>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60 mins.</a:t>
              </a: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Escenario - Sesión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8115299" y="104238"/>
            <a:ext cx="4076701" cy="338554"/>
          </a:xfrm>
          <a:prstGeom prst="rect">
            <a:avLst/>
          </a:prstGeom>
          <a:noFill/>
        </p:spPr>
        <p:txBody>
          <a:bodyPr wrap="square" rtlCol="0">
            <a:spAutoFit/>
          </a:bodyPr>
          <a:lstStyle/>
          <a:p>
            <a:pPr algn="l" rtl="0">
              <a:spcBef>
                <a:spcPts val="700"/>
              </a:spcBef>
              <a:buClr>
                <a:srgbClr val="DD8047"/>
              </a:buClr>
              <a:buSzPct val="60000"/>
            </a:pPr>
            <a:r>
              <a:rPr lang="es" sz="1600" b="1" i="0" u="none" baseline="0" dirty="0">
                <a:solidFill>
                  <a:schemeClr val="bg1"/>
                </a:solidFill>
                <a:latin typeface="Arial Black"/>
                <a:sym typeface="Arial Black"/>
              </a:rPr>
              <a:t>SOLO CON FINES DE SIMULACIÓN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15836" y="653778"/>
            <a:ext cx="8332674" cy="5839384"/>
          </a:xfrm>
          <a:prstGeom prst="rect">
            <a:avLst/>
          </a:prstGeom>
          <a:solidFill>
            <a:schemeClr val="tx2">
              <a:lumMod val="20000"/>
              <a:lumOff val="80000"/>
            </a:schemeClr>
          </a:solidFill>
        </p:spPr>
        <p:txBody>
          <a:bodyPr anchor="ctr">
            <a:normAutofit fontScale="77500" lnSpcReduction="20000"/>
          </a:bodyPr>
          <a:lstStyle/>
          <a:p>
            <a:pPr algn="l" rtl="0">
              <a:lnSpc>
                <a:spcPct val="110000"/>
              </a:lnSpc>
            </a:pPr>
            <a:r>
              <a:rPr lang="es" sz="2000" b="0" i="0" u="none" baseline="0">
                <a:latin typeface="Arial"/>
                <a:cs typeface="+mn-cs"/>
                <a:sym typeface="Arial"/>
              </a:rPr>
              <a:t>Se han remitido varias vacunas a su país y ahora dispone de dosis suficientes para el 3% de la población. Su estrategia da prioridad a ciertos grupos y el proceso de vacunación está a punto de comenzar.</a:t>
            </a:r>
          </a:p>
          <a:p>
            <a:pPr algn="l" rtl="0">
              <a:lnSpc>
                <a:spcPct val="110000"/>
              </a:lnSpc>
            </a:pPr>
            <a:r>
              <a:rPr lang="es" sz="2000" b="0" i="0" u="none" kern="0" baseline="0">
                <a:solidFill>
                  <a:schemeClr val="tx1">
                    <a:lumMod val="100000"/>
                  </a:schemeClr>
                </a:solidFill>
                <a:latin typeface="Arial"/>
                <a:cs typeface="+mn-cs"/>
                <a:sym typeface="Arial"/>
              </a:rPr>
              <a:t>Mientras se preparaba para iniciar el proceso de vacunación, se está difundiendo una cantidad significativa de información errónea en las comunidades (una «infodemia»). </a:t>
            </a:r>
          </a:p>
          <a:p>
            <a:pPr algn="l" rtl="0">
              <a:lnSpc>
                <a:spcPct val="110000"/>
              </a:lnSpc>
            </a:pPr>
            <a:r>
              <a:rPr lang="es" sz="2000" b="0" i="0" u="none" baseline="0">
                <a:latin typeface="Arial"/>
                <a:cs typeface="+mn-cs"/>
                <a:sym typeface="Arial"/>
              </a:rPr>
              <a:t>Esa infodemia amenaza con erosionar la confianza en el programa de vacunación, debido a la circulación de varias leyendas urbanas.   Entre ellas, cabe citar:</a:t>
            </a:r>
          </a:p>
          <a:p>
            <a:pPr lvl="1" algn="l" rtl="0">
              <a:lnSpc>
                <a:spcPct val="110000"/>
              </a:lnSpc>
              <a:buFont typeface="Courier New" panose="02070309020205020404" pitchFamily="49" charset="0"/>
              <a:buChar char="o"/>
            </a:pPr>
            <a:r>
              <a:rPr lang="es" sz="1600" b="0" i="0" u="none" baseline="0">
                <a:latin typeface="Arial"/>
                <a:cs typeface="+mn-cs"/>
                <a:sym typeface="Arial"/>
              </a:rPr>
              <a:t>La vacuna puede causar COVID-19.</a:t>
            </a:r>
          </a:p>
          <a:p>
            <a:pPr lvl="1" algn="l" rtl="0">
              <a:lnSpc>
                <a:spcPct val="110000"/>
              </a:lnSpc>
              <a:buFont typeface="Courier New" panose="02070309020205020404" pitchFamily="49" charset="0"/>
              <a:buChar char="o"/>
            </a:pPr>
            <a:r>
              <a:rPr lang="es" sz="1600" b="0" i="0" u="none" baseline="0">
                <a:latin typeface="Arial"/>
                <a:cs typeface="+mn-cs"/>
                <a:sym typeface="Arial"/>
              </a:rPr>
              <a:t>El desarrollo de la vacuna fue precipitado y, por lo tanto, no puede ser segura.</a:t>
            </a:r>
          </a:p>
          <a:p>
            <a:pPr lvl="1" algn="l" rtl="0">
              <a:lnSpc>
                <a:spcPct val="110000"/>
              </a:lnSpc>
              <a:buFont typeface="Courier New" panose="02070309020205020404" pitchFamily="49" charset="0"/>
              <a:buChar char="o"/>
            </a:pPr>
            <a:r>
              <a:rPr lang="es" sz="1600" b="0" i="0" u="none" baseline="0">
                <a:latin typeface="Arial"/>
                <a:cs typeface="+mn-cs"/>
                <a:sym typeface="Arial"/>
              </a:rPr>
              <a:t>La vacuna contiene toxinas peligrosas.</a:t>
            </a:r>
          </a:p>
          <a:p>
            <a:pPr lvl="1" algn="l" rtl="0">
              <a:lnSpc>
                <a:spcPct val="110000"/>
              </a:lnSpc>
              <a:buFont typeface="Courier New" panose="02070309020205020404" pitchFamily="49" charset="0"/>
              <a:buChar char="o"/>
            </a:pPr>
            <a:r>
              <a:rPr lang="es" sz="1600" b="0" i="0" u="none" baseline="0">
                <a:latin typeface="Arial"/>
                <a:cs typeface="+mn-cs"/>
                <a:sym typeface="Arial"/>
              </a:rPr>
              <a:t>La vacuna coloca un chip dentro de la persona con algún fin inmoral.</a:t>
            </a:r>
          </a:p>
          <a:p>
            <a:pPr algn="l" rtl="0">
              <a:lnSpc>
                <a:spcPct val="110000"/>
              </a:lnSpc>
            </a:pPr>
            <a:r>
              <a:rPr lang="es" sz="2000" b="0" i="0" u="none" baseline="0">
                <a:latin typeface="Arial"/>
                <a:cs typeface="+mn-cs"/>
                <a:sym typeface="Arial"/>
              </a:rPr>
              <a:t>Aunque muchas de las leyendas urbanas y teorías de la conspiración se limitan a pequeños grupos, parte de esta información se está filtrando a las grandes avenidas de la información y está causando cierta renuencia en la población en general. </a:t>
            </a:r>
          </a:p>
          <a:p>
            <a:pPr algn="l" rtl="0">
              <a:lnSpc>
                <a:spcPct val="110000"/>
              </a:lnSpc>
            </a:pPr>
            <a:r>
              <a:rPr lang="es" sz="2000" b="0" i="0" u="none" baseline="0">
                <a:latin typeface="Arial"/>
                <a:cs typeface="+mn-cs"/>
                <a:sym typeface="Arial"/>
              </a:rPr>
              <a:t>El fallecimiento reciente de una persona mayor tras su vacunación ha generado rumores negativos en la comunidad y en las redes sociales. Aún no se sabe si la muerte está relacionada con la vacunación y la investigación sigue su curso, pero la gente está asustada y se niega a recibir la vacuna.</a:t>
            </a:r>
          </a:p>
          <a:p>
            <a:pPr algn="l" rtl="0">
              <a:lnSpc>
                <a:spcPct val="110000"/>
              </a:lnSpc>
            </a:pPr>
            <a:r>
              <a:rPr lang="es" sz="2000" b="0" i="0" u="none" baseline="0">
                <a:latin typeface="Arial"/>
                <a:cs typeface="+mn-cs"/>
                <a:sym typeface="Arial"/>
              </a:rPr>
              <a:t>Las tasas de aceptación de las vacunas contra la COVID-19 han bajado al 45%.</a:t>
            </a: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
          </a:p>
        </p:txBody>
      </p:sp>
      <p:pic>
        <p:nvPicPr>
          <p:cNvPr id="5" name="Picture 4">
            <a:extLst>
              <a:ext uri="{FF2B5EF4-FFF2-40B4-BE49-F238E27FC236}">
                <a16:creationId xmlns:a16="http://schemas.microsoft.com/office/drawing/2014/main" id="{D96E0ECC-B85D-42C3-89D9-7DE6327F64E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554065" y="2809108"/>
            <a:ext cx="3637935" cy="1940839"/>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Debate - Sesión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0" y="694885"/>
            <a:ext cx="11764371" cy="5209389"/>
          </a:xfrm>
        </p:spPr>
        <p:txBody>
          <a:bodyPr vert="horz" lIns="91440" tIns="45720" rIns="91440" bIns="45720" rtlCol="0" anchor="t">
            <a:noAutofit/>
          </a:bodyPr>
          <a:lstStyle/>
          <a:p>
            <a:pPr marL="0" indent="0" algn="l" rtl="0">
              <a:buNone/>
            </a:pPr>
            <a:r>
              <a:rPr lang="es" b="1" i="0" u="none" kern="0" baseline="0" dirty="0">
                <a:solidFill>
                  <a:schemeClr val="accent3">
                    <a:lumMod val="100000"/>
                  </a:schemeClr>
                </a:solidFill>
                <a:latin typeface="Arial"/>
                <a:cs typeface="+mn-cs"/>
                <a:sym typeface="Arial"/>
              </a:rPr>
              <a:t>Esboce su estrategia de vacunación para mejorar la aceptación y la adopción a partir de la información proporcionada y las preguntas que figuran a continuación:</a:t>
            </a:r>
          </a:p>
          <a:p>
            <a:pPr marL="514350" indent="-514350" algn="l" rtl="0">
              <a:lnSpc>
                <a:spcPct val="110000"/>
              </a:lnSpc>
              <a:buFont typeface="+mj-lt"/>
              <a:buAutoNum type="arabicPeriod"/>
            </a:pPr>
            <a:r>
              <a:rPr lang="es" sz="1800" b="0" i="0" u="none" baseline="0" dirty="0">
                <a:latin typeface="Arial"/>
                <a:cs typeface="+mn-cs"/>
                <a:sym typeface="Arial"/>
              </a:rPr>
              <a:t>¿Quién forma parte del equipo esencial responsable de coordinar y gestionar la comunicación de riesgos?</a:t>
            </a:r>
          </a:p>
          <a:p>
            <a:pPr marL="514350" indent="-514350" algn="l" rtl="0">
              <a:lnSpc>
                <a:spcPct val="110000"/>
              </a:lnSpc>
              <a:buFont typeface="+mj-lt"/>
              <a:buAutoNum type="arabicPeriod"/>
            </a:pPr>
            <a:r>
              <a:rPr lang="es" sz="1800" b="0" i="0" u="none" baseline="0" dirty="0">
                <a:latin typeface="Arial"/>
                <a:cs typeface="+mn-cs"/>
                <a:sym typeface="Arial"/>
              </a:rPr>
              <a:t>¿Tiene planes y procedimientos operativos normalizados para gestionar la comunicación de riesgos? ¿Quiénes son sus responsables?</a:t>
            </a:r>
          </a:p>
          <a:p>
            <a:pPr marL="514350" indent="-514350" algn="l" rtl="0">
              <a:lnSpc>
                <a:spcPct val="110000"/>
              </a:lnSpc>
              <a:buFont typeface="+mj-lt"/>
              <a:buAutoNum type="arabicPeriod"/>
            </a:pPr>
            <a:r>
              <a:rPr lang="es" sz="1800" b="0" i="0" u="none" baseline="0" dirty="0">
                <a:latin typeface="Arial"/>
                <a:cs typeface="+mn-cs"/>
                <a:sym typeface="Arial"/>
              </a:rPr>
              <a:t>¿Cómo se ocupa su equipo esencial de comunicaciones de detectar y responder con rapidez a los rumores, la información errónea y la desinformación, especialmente la que se difunde por Internet?</a:t>
            </a:r>
          </a:p>
          <a:p>
            <a:pPr marL="514350" indent="-514350" algn="l" rtl="0">
              <a:lnSpc>
                <a:spcPct val="110000"/>
              </a:lnSpc>
              <a:buFont typeface="+mj-lt"/>
              <a:buAutoNum type="arabicPeriod"/>
            </a:pPr>
            <a:r>
              <a:rPr lang="es" sz="1800" b="0" i="0" u="none" baseline="0" dirty="0">
                <a:latin typeface="Arial"/>
                <a:cs typeface="+mn-cs"/>
                <a:sym typeface="Arial"/>
              </a:rPr>
              <a:t>¿Quién es responsable de elaborar y aclarar los mensajes clave, es decir, garantizar que el programa de inmunización y las partes interesadas tengan una sola voz?</a:t>
            </a:r>
          </a:p>
          <a:p>
            <a:pPr marL="514350" indent="-514350" algn="l" rtl="0">
              <a:lnSpc>
                <a:spcPct val="110000"/>
              </a:lnSpc>
              <a:buFont typeface="+mj-lt"/>
              <a:buAutoNum type="arabicPeriod"/>
            </a:pPr>
            <a:r>
              <a:rPr lang="es" sz="1800" b="0" i="0" u="none" baseline="0" dirty="0">
                <a:latin typeface="Arial"/>
                <a:cs typeface="+mn-cs"/>
                <a:sym typeface="Arial"/>
              </a:rPr>
              <a:t>¿Qué programas de capacitación existen para los portavoces ante los medios de comunicación?</a:t>
            </a:r>
          </a:p>
          <a:p>
            <a:pPr marL="514350" indent="-514350" algn="l" rtl="0">
              <a:lnSpc>
                <a:spcPct val="110000"/>
              </a:lnSpc>
              <a:buFont typeface="+mj-lt"/>
              <a:buAutoNum type="arabicPeriod"/>
            </a:pPr>
            <a:r>
              <a:rPr lang="es" sz="1800" b="0" i="0" u="none" baseline="0" dirty="0">
                <a:latin typeface="Arial"/>
                <a:cs typeface="+mn-cs"/>
                <a:sym typeface="Arial"/>
              </a:rPr>
              <a:t>¿Cómo está llevando a cabo las actividades de movilización social y de comunicación?</a:t>
            </a:r>
          </a:p>
          <a:p>
            <a:pPr marL="514350" indent="-514350" algn="l" rtl="0">
              <a:lnSpc>
                <a:spcPct val="110000"/>
              </a:lnSpc>
              <a:buFont typeface="+mj-lt"/>
              <a:buAutoNum type="arabicPeriod"/>
            </a:pPr>
            <a:r>
              <a:rPr lang="es" sz="1800" b="0" i="0" u="none" baseline="0" dirty="0">
                <a:latin typeface="Arial"/>
                <a:cs typeface="+mn-cs"/>
                <a:sym typeface="Arial"/>
              </a:rPr>
              <a:t>¿Qué otras estrategias se están utilizando (por ejemplo, el uso de personas dignas de confianza o de portavoces influyentes)?</a:t>
            </a:r>
          </a:p>
          <a:p>
            <a:pPr marL="514350" indent="-514350" algn="l" rtl="0">
              <a:lnSpc>
                <a:spcPct val="110000"/>
              </a:lnSpc>
              <a:buFont typeface="+mj-lt"/>
              <a:buAutoNum type="arabicPeriod"/>
            </a:pPr>
            <a:endParaRPr lang="es" dirty="0">
              <a:latin typeface="Arial"/>
              <a:cs typeface="+mn-cs"/>
              <a:sym typeface="Arial"/>
            </a:endParaRPr>
          </a:p>
          <a:p>
            <a:endParaRPr lang="es" dirty="0">
              <a:latin typeface="Arial"/>
              <a:cs typeface="+mn-cs"/>
              <a:sym typeface="Arial"/>
            </a:endParaRPr>
          </a:p>
          <a:p>
            <a:endParaRPr lang="e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49076" y="5723852"/>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rtl="0">
                <a:spcBef>
                  <a:spcPts val="700"/>
                </a:spcBef>
                <a:buClr>
                  <a:srgbClr val="DD8047"/>
                </a:buClr>
                <a:buSzPct val="60000"/>
              </a:pPr>
              <a:r>
                <a:rPr lang="es" sz="2400" b="1" i="0" u="none" baseline="0">
                  <a:solidFill>
                    <a:srgbClr val="0070C0"/>
                  </a:solidFill>
                  <a:latin typeface="Arial"/>
                  <a:sym typeface="Arial"/>
                </a:rPr>
                <a:t>60 minutos</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Puesta en común</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rtl="0"/>
            <a:r>
              <a:rPr lang="es" sz="3200" b="1" i="0" u="none" baseline="0">
                <a:latin typeface="Arial"/>
                <a:sym typeface="Arial"/>
              </a:rPr>
              <a:t>Observaciones iniciales de los participantes en relación con el ejercicio teórico de simulación</a:t>
            </a:r>
            <a:endParaRPr lang="es" sz="3200" b="1">
              <a:latin typeface="Arial"/>
              <a:sym typeface="Arial"/>
            </a:endParaRP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ctr" rtl="0"/>
            <a:r>
              <a:rPr lang="es" sz="3200" b="1" i="0" u="none" baseline="0">
                <a:solidFill>
                  <a:schemeClr val="bg1"/>
                </a:solidFill>
                <a:latin typeface="Arial"/>
                <a:sym typeface="Arial"/>
              </a:rPr>
              <a:t>Actividades facilitadas de análisis posteriores </a:t>
            </a:r>
          </a:p>
          <a:p>
            <a:pPr algn="ctr" rtl="0"/>
            <a:r>
              <a:rPr lang="es" sz="3200" b="1" i="0" u="none" baseline="0">
                <a:solidFill>
                  <a:schemeClr val="bg1"/>
                </a:solidFill>
                <a:latin typeface="Arial"/>
                <a:sym typeface="Arial"/>
              </a:rPr>
              <a:t>y </a:t>
            </a:r>
          </a:p>
          <a:p>
            <a:pPr algn="ctr" rtl="0"/>
            <a:r>
              <a:rPr lang="es" sz="3200" b="1" i="0" u="none" baseline="0">
                <a:solidFill>
                  <a:schemeClr val="bg1"/>
                </a:solidFill>
                <a:latin typeface="Arial"/>
                <a:sym typeface="Arial"/>
              </a:rPr>
              <a:t>planificación de la acción</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algn="l" rtl="0">
              <a:lnSpc>
                <a:spcPct val="90000"/>
              </a:lnSpc>
              <a:spcBef>
                <a:spcPts val="700"/>
              </a:spcBef>
              <a:buClr>
                <a:srgbClr val="0090D0"/>
              </a:buClr>
              <a:buSzPct val="100000"/>
            </a:pPr>
            <a:endParaRPr lang="es" sz="2400" b="1" dirty="0">
              <a:solidFill>
                <a:schemeClr val="bg1"/>
              </a:solidFill>
              <a:latin typeface="Calibri"/>
              <a:sym typeface="Calibri"/>
            </a:endParaRPr>
          </a:p>
          <a:p>
            <a:pPr marL="457200" indent="-228600" algn="l" rtl="0">
              <a:lnSpc>
                <a:spcPct val="90000"/>
              </a:lnSpc>
              <a:spcBef>
                <a:spcPts val="0"/>
              </a:spcBef>
              <a:spcAft>
                <a:spcPts val="1200"/>
              </a:spcAft>
              <a:buClr>
                <a:srgbClr val="0090D0"/>
              </a:buClr>
              <a:buSzPct val="100000"/>
              <a:buFont typeface="Arial" panose="020B0604020202020204" pitchFamily="34" charset="0"/>
              <a:buChar char="•"/>
            </a:pPr>
            <a:r>
              <a:rPr lang="es" sz="2400" b="0" i="0" u="none" baseline="0">
                <a:solidFill>
                  <a:schemeClr val="bg1"/>
                </a:solidFill>
                <a:latin typeface="Calibri"/>
                <a:sym typeface="Calibri"/>
              </a:rPr>
              <a:t>Análisis de lagunas: Grupos de debate para examinar los parámetros de preparación</a:t>
            </a:r>
          </a:p>
          <a:p>
            <a:pPr marL="457200" indent="-228600" algn="l" rtl="0">
              <a:lnSpc>
                <a:spcPct val="90000"/>
              </a:lnSpc>
              <a:spcBef>
                <a:spcPts val="0"/>
              </a:spcBef>
              <a:spcAft>
                <a:spcPts val="1200"/>
              </a:spcAft>
              <a:buClr>
                <a:srgbClr val="0090D0"/>
              </a:buClr>
              <a:buSzPct val="100000"/>
              <a:buFont typeface="Arial" panose="020B0604020202020204" pitchFamily="34" charset="0"/>
              <a:buChar char="•"/>
            </a:pPr>
            <a:r>
              <a:rPr lang="es" sz="2400" b="0" i="0" u="none" baseline="0">
                <a:solidFill>
                  <a:schemeClr val="bg1"/>
                </a:solidFill>
                <a:latin typeface="Calibri"/>
                <a:sym typeface="Calibri"/>
              </a:rPr>
              <a:t>Planificación de la acción</a:t>
            </a:r>
          </a:p>
          <a:p>
            <a:pPr marL="457200" indent="-228600" algn="l" rtl="0">
              <a:lnSpc>
                <a:spcPct val="90000"/>
              </a:lnSpc>
              <a:spcAft>
                <a:spcPts val="1200"/>
              </a:spcAft>
              <a:buClr>
                <a:srgbClr val="0090D0"/>
              </a:buClr>
              <a:buSzPct val="100000"/>
              <a:buFont typeface="Arial" panose="020B0604020202020204" pitchFamily="34" charset="0"/>
              <a:buChar char="•"/>
            </a:pPr>
            <a:r>
              <a:rPr lang="es" sz="2400" b="0" i="0" u="none" baseline="0">
                <a:solidFill>
                  <a:schemeClr val="bg1"/>
                </a:solidFill>
                <a:latin typeface="Calibri"/>
                <a:sym typeface="Calibri"/>
              </a:rPr>
              <a:t>Formulario para las observaciones de los participantes</a:t>
            </a:r>
          </a:p>
        </p:txBody>
      </p:sp>
      <p:pic>
        <p:nvPicPr>
          <p:cNvPr id="1026" name="Picture 2" descr="WHOCOVID19_20200720_BGD_207">
            <a:extLst>
              <a:ext uri="{FF2B5EF4-FFF2-40B4-BE49-F238E27FC236}">
                <a16:creationId xmlns:a16="http://schemas.microsoft.com/office/drawing/2014/main" id="{5E7D0FA3-5548-C948-81A3-659F68BCE9C3}"/>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3046" y="924872"/>
            <a:ext cx="7475024" cy="5357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pPr algn="l" rtl="0"/>
            <a:r>
              <a:rPr lang="es" b="1" i="0" u="none" baseline="0">
                <a:latin typeface="Arial"/>
                <a:cs typeface="+mn-cs"/>
                <a:sym typeface="Arial"/>
              </a:rPr>
              <a:t>Programa - Parte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6372257" cy="4044697"/>
          </a:xfrm>
          <a:prstGeom prst="rect">
            <a:avLst/>
          </a:prstGeom>
          <a:noFill/>
        </p:spPr>
        <p:txBody>
          <a:bodyPr wrap="none" rtlCol="0">
            <a:spAutoFit/>
          </a:bodyPr>
          <a:lstStyle/>
          <a:p>
            <a:pPr lvl="0" algn="l" rtl="0">
              <a:spcBef>
                <a:spcPts val="700"/>
              </a:spcBef>
              <a:buClr>
                <a:srgbClr val="DD8047"/>
              </a:buClr>
              <a:buSzPct val="60000"/>
              <a:defRPr/>
            </a:pPr>
            <a:r>
              <a:rPr lang="es" sz="2000" b="1" i="0" u="none" baseline="0" dirty="0">
                <a:solidFill>
                  <a:srgbClr val="0070C0"/>
                </a:solidFill>
                <a:latin typeface="Arial"/>
                <a:sym typeface="Arial"/>
              </a:rPr>
              <a:t>Tarde: </a:t>
            </a:r>
          </a:p>
          <a:p>
            <a:pPr lvl="0" algn="l" rtl="0">
              <a:spcBef>
                <a:spcPts val="700"/>
              </a:spcBef>
              <a:buClr>
                <a:srgbClr val="DD8047"/>
              </a:buClr>
              <a:buSzPct val="60000"/>
              <a:defRPr/>
            </a:pPr>
            <a:r>
              <a:rPr lang="es" sz="2000" b="0" i="0" u="none" baseline="0" dirty="0">
                <a:solidFill>
                  <a:srgbClr val="383838"/>
                </a:solidFill>
                <a:latin typeface="Arial"/>
                <a:sym typeface="Arial"/>
              </a:rPr>
              <a:t>14.00   Recapitulación </a:t>
            </a:r>
          </a:p>
          <a:p>
            <a:pPr lvl="0" algn="l" rtl="0">
              <a:spcBef>
                <a:spcPts val="700"/>
              </a:spcBef>
              <a:buClr>
                <a:srgbClr val="DD8047"/>
              </a:buClr>
              <a:buSzPct val="60000"/>
              <a:defRPr/>
            </a:pPr>
            <a:r>
              <a:rPr lang="es" sz="2000" b="0" i="1" u="none" kern="0" baseline="0" dirty="0">
                <a:solidFill>
                  <a:srgbClr val="383838">
                    <a:lumMod val="100000"/>
                  </a:srgbClr>
                </a:solidFill>
                <a:latin typeface="Arial"/>
                <a:sym typeface="Arial"/>
              </a:rPr>
              <a:t>14.15   Análisis de lagunas y planificación de la acción</a:t>
            </a:r>
            <a:br>
              <a:rPr lang="es" sz="2000" b="0" i="1" u="none" kern="0" baseline="0" dirty="0">
                <a:solidFill>
                  <a:srgbClr val="383838">
                    <a:lumMod val="100000"/>
                  </a:srgbClr>
                </a:solidFill>
                <a:latin typeface="Arial"/>
                <a:sym typeface="Arial"/>
              </a:rPr>
            </a:br>
            <a:r>
              <a:rPr lang="es" b="0" i="1" u="none" kern="0" baseline="0" dirty="0">
                <a:solidFill>
                  <a:srgbClr val="383838">
                    <a:lumMod val="100000"/>
                  </a:srgbClr>
                </a:solidFill>
                <a:latin typeface="Arial"/>
                <a:sym typeface="Arial"/>
              </a:rPr>
              <a:t>(trabajo de grupo) </a:t>
            </a:r>
          </a:p>
          <a:p>
            <a:pPr lvl="0" algn="l" rtl="0">
              <a:spcBef>
                <a:spcPts val="700"/>
              </a:spcBef>
              <a:buClr>
                <a:srgbClr val="DD8047"/>
              </a:buClr>
              <a:buSzPct val="60000"/>
              <a:defRPr/>
            </a:pPr>
            <a:r>
              <a:rPr lang="es" sz="2000" b="0" i="0" u="none" baseline="0" dirty="0">
                <a:solidFill>
                  <a:srgbClr val="383838"/>
                </a:solidFill>
                <a:latin typeface="Arial"/>
                <a:sym typeface="Arial"/>
              </a:rPr>
              <a:t>15.30   Pausa para el café (15 min)</a:t>
            </a:r>
          </a:p>
          <a:p>
            <a:pPr lvl="0" algn="l" rtl="0">
              <a:spcBef>
                <a:spcPts val="700"/>
              </a:spcBef>
              <a:buClr>
                <a:srgbClr val="DD8047"/>
              </a:buClr>
              <a:buSzPct val="60000"/>
              <a:defRPr/>
            </a:pPr>
            <a:r>
              <a:rPr lang="es" sz="2000" b="0" i="1" u="none" kern="0" baseline="0" dirty="0">
                <a:solidFill>
                  <a:srgbClr val="383838">
                    <a:lumMod val="100000"/>
                  </a:srgbClr>
                </a:solidFill>
                <a:latin typeface="Arial"/>
                <a:sym typeface="Arial"/>
              </a:rPr>
              <a:t>15.45   Continuación de la planificación de la acción  </a:t>
            </a:r>
            <a:br>
              <a:rPr lang="es" sz="2000" b="0" i="1" u="none" kern="0" baseline="0" dirty="0">
                <a:solidFill>
                  <a:srgbClr val="383838">
                    <a:lumMod val="100000"/>
                  </a:srgbClr>
                </a:solidFill>
                <a:latin typeface="Arial"/>
                <a:sym typeface="Arial"/>
              </a:rPr>
            </a:br>
            <a:r>
              <a:rPr lang="es" b="0" i="1" u="none" kern="0" baseline="0" dirty="0">
                <a:solidFill>
                  <a:srgbClr val="383838">
                    <a:lumMod val="100000"/>
                  </a:srgbClr>
                </a:solidFill>
                <a:latin typeface="Arial"/>
                <a:sym typeface="Arial"/>
              </a:rPr>
              <a:t>(trabajo de grupo) </a:t>
            </a:r>
          </a:p>
          <a:p>
            <a:pPr lvl="0" algn="l" rtl="0">
              <a:spcBef>
                <a:spcPts val="700"/>
              </a:spcBef>
              <a:buClr>
                <a:srgbClr val="DD8047"/>
              </a:buClr>
              <a:buSzPct val="60000"/>
              <a:defRPr/>
            </a:pPr>
            <a:r>
              <a:rPr lang="es" sz="2000" b="0" i="0" u="none" baseline="0" dirty="0">
                <a:solidFill>
                  <a:srgbClr val="383838"/>
                </a:solidFill>
                <a:latin typeface="Arial"/>
                <a:sym typeface="Arial"/>
              </a:rPr>
              <a:t>16.30   Consolidación entre todos los participantes</a:t>
            </a:r>
          </a:p>
          <a:p>
            <a:pPr lvl="0" algn="l" rtl="0">
              <a:spcBef>
                <a:spcPts val="700"/>
              </a:spcBef>
              <a:buClr>
                <a:srgbClr val="DD8047"/>
              </a:buClr>
              <a:buSzPct val="60000"/>
              <a:defRPr/>
            </a:pPr>
            <a:r>
              <a:rPr lang="es" sz="2000" b="0" i="0" u="none" baseline="0" dirty="0">
                <a:solidFill>
                  <a:srgbClr val="383838"/>
                </a:solidFill>
                <a:latin typeface="Arial"/>
                <a:sym typeface="Arial"/>
              </a:rPr>
              <a:t>17.00   Conclusiones y siguientes pasos</a:t>
            </a:r>
          </a:p>
          <a:p>
            <a:pPr lvl="0" algn="l" rtl="0">
              <a:spcBef>
                <a:spcPts val="700"/>
              </a:spcBef>
              <a:buClr>
                <a:srgbClr val="DD8047"/>
              </a:buClr>
              <a:buSzPct val="60000"/>
              <a:defRPr/>
            </a:pPr>
            <a:r>
              <a:rPr lang="es" sz="2000" b="0" i="0" u="none" baseline="0" dirty="0">
                <a:solidFill>
                  <a:srgbClr val="383838"/>
                </a:solidFill>
                <a:latin typeface="Arial"/>
                <a:sym typeface="Arial"/>
              </a:rPr>
              <a:t>17.30   Clausura</a:t>
            </a:r>
          </a:p>
          <a:p>
            <a:endParaRPr lang="es"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52779" y="-8247"/>
            <a:ext cx="12160447" cy="581340"/>
          </a:xfrm>
        </p:spPr>
        <p:txBody>
          <a:bodyPr>
            <a:noAutofit/>
          </a:bodyPr>
          <a:lstStyle/>
          <a:p>
            <a:pPr algn="l" rtl="0"/>
            <a:r>
              <a:rPr lang="es" sz="2600" b="1" i="0" u="none" baseline="0" dirty="0">
                <a:latin typeface="Arial"/>
                <a:cs typeface="+mn-cs"/>
                <a:sym typeface="Arial"/>
              </a:rPr>
              <a:t>PLAN NACIONAL DE DESPLIEGUE Y VACUNACIÓN PARA LA COVID-19</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152780" y="849191"/>
            <a:ext cx="7522029" cy="5327772"/>
          </a:xfrm>
        </p:spPr>
        <p:txBody>
          <a:bodyPr vert="horz" lIns="91440" tIns="45720" rIns="91440" bIns="45720" rtlCol="0" anchor="t">
            <a:normAutofit fontScale="85000" lnSpcReduction="20000"/>
          </a:bodyPr>
          <a:lstStyle/>
          <a:p>
            <a:pPr marL="0" indent="0" algn="l" rtl="0">
              <a:lnSpc>
                <a:spcPct val="100000"/>
              </a:lnSpc>
              <a:buNone/>
            </a:pPr>
            <a:r>
              <a:rPr lang="es" sz="2400" b="0" i="0" u="none" kern="0" baseline="0">
                <a:solidFill>
                  <a:schemeClr val="tx1">
                    <a:lumMod val="100000"/>
                  </a:schemeClr>
                </a:solidFill>
                <a:latin typeface="Arial"/>
                <a:cs typeface="+mn-cs"/>
                <a:sym typeface="Arial"/>
              </a:rPr>
              <a:t>Las </a:t>
            </a:r>
            <a:r>
              <a:rPr lang="es" sz="2400" b="0" i="0" u="none" kern="0" baseline="0">
                <a:solidFill>
                  <a:schemeClr val="tx1">
                    <a:lumMod val="100000"/>
                  </a:schemeClr>
                </a:solidFill>
                <a:latin typeface="Arial"/>
                <a:cs typeface="+mn-cs"/>
                <a:sym typeface="Arial"/>
                <a:hlinkClick r:id="rId2"/>
              </a:rPr>
              <a:t>Orientaciones para la elaboración de un plan nacional de despliegue y vacunación para las vacunas contra la COVID-19</a:t>
            </a:r>
            <a:r>
              <a:rPr lang="es" sz="2400" b="0" i="0" u="none" kern="0" baseline="0">
                <a:solidFill>
                  <a:schemeClr val="tx1">
                    <a:lumMod val="100000"/>
                  </a:schemeClr>
                </a:solidFill>
                <a:latin typeface="Arial"/>
                <a:cs typeface="+mn-cs"/>
                <a:sym typeface="Arial"/>
              </a:rPr>
              <a:t> tiene como objetivo guiar a los gobiernos nacionales en la elaboración y actualización de su plan nacional de despliegue y vacunación para las vacunas contra la COVID-19.</a:t>
            </a:r>
          </a:p>
          <a:p>
            <a:pPr algn="l" rtl="0">
              <a:lnSpc>
                <a:spcPct val="100000"/>
              </a:lnSpc>
            </a:pPr>
            <a:endParaRPr lang="es" sz="2400">
              <a:latin typeface="Arial"/>
              <a:cs typeface="+mn-cs"/>
              <a:sym typeface="Arial"/>
            </a:endParaRPr>
          </a:p>
          <a:p>
            <a:pPr algn="l" rtl="0">
              <a:lnSpc>
                <a:spcPct val="100000"/>
              </a:lnSpc>
            </a:pPr>
            <a:endParaRPr lang="es" sz="2400">
              <a:latin typeface="Arial"/>
              <a:cs typeface="+mn-cs"/>
              <a:sym typeface="Arial"/>
            </a:endParaRPr>
          </a:p>
          <a:p>
            <a:pPr marL="0" indent="0" algn="l" rtl="0">
              <a:buNone/>
            </a:pPr>
            <a:r>
              <a:rPr lang="es" sz="2400" b="0" i="0" u="none" baseline="0">
                <a:latin typeface="Arial"/>
                <a:cs typeface="+mn-cs"/>
                <a:sym typeface="Arial"/>
              </a:rPr>
              <a:t>Establece un marco que ayuda a los países a:</a:t>
            </a:r>
          </a:p>
          <a:p>
            <a:pPr algn="l" rtl="0"/>
            <a:r>
              <a:rPr lang="es" sz="2400" b="0" i="0" u="none" baseline="0">
                <a:latin typeface="Arial"/>
                <a:cs typeface="+mn-cs"/>
                <a:sym typeface="Arial"/>
              </a:rPr>
              <a:t>elaborar y actualizar su plan nacional de despliegue y vacunación para la adopción de las vacunas contra la COVID-19;</a:t>
            </a:r>
          </a:p>
          <a:p>
            <a:pPr algn="l" rtl="0"/>
            <a:r>
              <a:rPr lang="es" sz="2400" b="0" i="0" u="none" baseline="0">
                <a:latin typeface="Arial"/>
                <a:cs typeface="+mn-cs"/>
                <a:sym typeface="Arial"/>
              </a:rPr>
              <a:t>diseñar estrategias para el despliegue, la administración y la supervisión de la vacuna o las vacunas contra la COVID-19 en el país;</a:t>
            </a:r>
          </a:p>
          <a:p>
            <a:pPr algn="l" rtl="0"/>
            <a:r>
              <a:rPr lang="es" sz="2400" b="0" i="0" u="none" baseline="0">
                <a:latin typeface="Arial"/>
                <a:cs typeface="+mn-cs"/>
                <a:sym typeface="Arial"/>
              </a:rPr>
              <a:t>asegurar que el plan y la financiación conexa se ajusten adecuadamente a otros planes nacionales de recuperación y de respuesta y apoyo frente a la COVID-19, y que la aplicación esté plenamente integrada en los mecanismos nacionales de gobernanza.</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81868" y="6560893"/>
            <a:ext cx="3769418" cy="365125"/>
          </a:xfrm>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6" name="Picture 5">
            <a:extLst>
              <a:ext uri="{FF2B5EF4-FFF2-40B4-BE49-F238E27FC236}">
                <a16:creationId xmlns:a16="http://schemas.microsoft.com/office/drawing/2014/main" id="{5AD76BEE-5860-4E4E-A9AC-873EBAAF04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0569" y="1666726"/>
            <a:ext cx="4511431" cy="4352921"/>
          </a:xfrm>
          <a:prstGeom prst="rect">
            <a:avLst/>
          </a:prstGeom>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pPr algn="l" rtl="0"/>
            <a:r>
              <a:rPr lang="es" b="1" i="0" u="none" baseline="0">
                <a:latin typeface="Arial"/>
                <a:cs typeface="+mn-cs"/>
                <a:sym typeface="Arial"/>
              </a:rPr>
              <a:t>Análisis de puntos fuertes y lagunas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r>
              <a:rPr lang="es" sz="3200" b="1" i="0" u="none" baseline="0">
                <a:solidFill>
                  <a:schemeClr val="bg1"/>
                </a:solidFill>
                <a:latin typeface="Arial"/>
                <a:sym typeface="Arial"/>
              </a:rPr>
              <a:t>PLAN DE ACCIÓN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r>
              <a:rPr lang="es" sz="3200" b="0" i="0" u="none" baseline="0">
                <a:solidFill>
                  <a:schemeClr val="tx1"/>
                </a:solidFill>
                <a:latin typeface="Arial"/>
                <a:sym typeface="Arial"/>
              </a:rPr>
              <a:t>Propongan ideas para mejorar sus sistemas, planes y procedimientos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0"/>
            <a:r>
              <a:rPr lang="es" sz="3200" b="0" i="0" u="none" baseline="0">
                <a:solidFill>
                  <a:schemeClr val="tx1"/>
                </a:solidFill>
                <a:latin typeface="Arial"/>
                <a:sym typeface="Arial"/>
              </a:rPr>
              <a:t>Verificar ideas preconcebidas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s" sz="3200" b="0" i="0" u="none" baseline="0">
                <a:solidFill>
                  <a:schemeClr val="tx1"/>
                </a:solidFill>
                <a:latin typeface="Arial"/>
                <a:sym typeface="Arial"/>
              </a:rPr>
              <a:t>Examinar los puntos fuertes y las lagunas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990741"/>
            <a:ext cx="5559361" cy="4571923"/>
          </a:xfrm>
          <a:prstGeom prst="rect">
            <a:avLst/>
          </a:prstGeom>
        </p:spPr>
        <p:txBody>
          <a:bodyPr wrap="square" lIns="91440" tIns="45720" rIns="91440" bIns="45720" anchor="t">
            <a:noAutofit/>
          </a:bodyPr>
          <a:lstStyle/>
          <a:p>
            <a:pPr algn="l" rtl="0">
              <a:spcAft>
                <a:spcPts val="1200"/>
              </a:spcAft>
            </a:pPr>
            <a:r>
              <a:rPr lang="es" b="1" i="0" u="sng" baseline="0" dirty="0">
                <a:latin typeface="Arial"/>
                <a:sym typeface="Arial"/>
              </a:rPr>
              <a:t>TAREAS:</a:t>
            </a:r>
          </a:p>
          <a:p>
            <a:pPr marL="342900" indent="-342900" algn="l" rtl="0">
              <a:spcAft>
                <a:spcPts val="1200"/>
              </a:spcAft>
              <a:buAutoNum type="arabicPeriod"/>
            </a:pPr>
            <a:r>
              <a:rPr lang="es" sz="1400" b="0" i="0" u="none" baseline="0" dirty="0">
                <a:latin typeface="Arial"/>
                <a:sym typeface="Arial"/>
              </a:rPr>
              <a:t>En grupos, dividan una hoja de papel en tres secciones.</a:t>
            </a:r>
          </a:p>
          <a:p>
            <a:pPr marL="342900" indent="-342900" algn="l" rtl="0">
              <a:spcAft>
                <a:spcPts val="1200"/>
              </a:spcAft>
              <a:buAutoNum type="arabicPeriod"/>
            </a:pPr>
            <a:r>
              <a:rPr lang="es" sz="1400" b="0" i="0" u="none" baseline="0" dirty="0">
                <a:latin typeface="Arial"/>
                <a:sym typeface="Arial"/>
              </a:rPr>
              <a:t>Revisen el plan nacional de despliegue y vacunación y las notas de su ejercicio teórico de simulación.</a:t>
            </a:r>
          </a:p>
          <a:p>
            <a:pPr marL="342900" indent="-342900" algn="l" rtl="0">
              <a:spcAft>
                <a:spcPts val="1200"/>
              </a:spcAft>
              <a:buFont typeface="+mj-lt"/>
              <a:buAutoNum type="arabicPeriod"/>
            </a:pPr>
            <a:r>
              <a:rPr lang="es" sz="1400" b="0" i="0" u="none" kern="0" baseline="0" dirty="0">
                <a:solidFill>
                  <a:schemeClr val="tx1">
                    <a:lumMod val="100000"/>
                  </a:schemeClr>
                </a:solidFill>
                <a:latin typeface="Arial"/>
                <a:sym typeface="Arial"/>
              </a:rPr>
              <a:t>Debatan y anoten sus observaciones en cada una de las secciones para responder a las siguientes preguntas:</a:t>
            </a:r>
          </a:p>
          <a:p>
            <a:pPr marL="800100" lvl="1" indent="-342900" algn="l" rtl="0">
              <a:spcAft>
                <a:spcPts val="1200"/>
              </a:spcAft>
              <a:buFont typeface="Arial" panose="020B0604020202020204" pitchFamily="34" charset="0"/>
              <a:buChar char="•"/>
            </a:pPr>
            <a:r>
              <a:rPr lang="es" sz="1400" b="0" i="0" u="none" baseline="0" dirty="0">
                <a:latin typeface="Arial"/>
                <a:sym typeface="Arial"/>
              </a:rPr>
              <a:t>¿Qué componentes de la planificación del despliegue de las vacunas contra la COVID 19 son sólidos y funcionan debidamente? (Buenas prácticas)</a:t>
            </a:r>
          </a:p>
          <a:p>
            <a:pPr marL="800100" lvl="1" indent="-342900" algn="l" rtl="0">
              <a:spcAft>
                <a:spcPts val="1200"/>
              </a:spcAft>
              <a:buFont typeface="Arial" panose="020B0604020202020204" pitchFamily="34" charset="0"/>
              <a:buChar char="•"/>
            </a:pPr>
            <a:r>
              <a:rPr lang="es" sz="1400" b="0" i="0" u="none" kern="0" baseline="0" dirty="0">
                <a:solidFill>
                  <a:schemeClr val="tx1">
                    <a:lumMod val="100000"/>
                  </a:schemeClr>
                </a:solidFill>
                <a:latin typeface="Arial"/>
                <a:sym typeface="Arial"/>
              </a:rPr>
              <a:t>¿Qué componentes de la planificación del despliegue de las vacunas contra la COVID 19 son deficientes o de gran dificultad y necesitan que se les dediquen más esfuerzos? (Estancamientos)</a:t>
            </a:r>
          </a:p>
          <a:p>
            <a:pPr marL="800100" lvl="1" indent="-342900" algn="l" rtl="0">
              <a:spcAft>
                <a:spcPts val="1200"/>
              </a:spcAft>
              <a:buFont typeface="Arial" panose="020B0604020202020204" pitchFamily="34" charset="0"/>
              <a:buChar char="•"/>
            </a:pPr>
            <a:r>
              <a:rPr lang="es" sz="1400" b="0" i="0" u="none" baseline="0" dirty="0">
                <a:latin typeface="Arial"/>
                <a:sym typeface="Arial"/>
              </a:rPr>
              <a:t>Recomienden varias esferas o actividades clave que necesitan una mayor planificación y establezcan su orden de prioridad (de las tres principales)</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2105761" cy="749356"/>
            <a:chOff x="9978391" y="5342554"/>
            <a:chExt cx="2105761"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75 mins.</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507881" y="6270602"/>
            <a:ext cx="4892722" cy="307777"/>
          </a:xfrm>
          <a:prstGeom prst="rect">
            <a:avLst/>
          </a:prstGeom>
          <a:noFill/>
        </p:spPr>
        <p:txBody>
          <a:bodyPr wrap="square" rtlCol="0">
            <a:spAutoFit/>
          </a:bodyPr>
          <a:lstStyle/>
          <a:p>
            <a:pPr algn="l" rtl="0">
              <a:spcBef>
                <a:spcPts val="700"/>
              </a:spcBef>
              <a:buClr>
                <a:srgbClr val="DD8047"/>
              </a:buClr>
              <a:buSzPct val="60000"/>
            </a:pPr>
            <a:r>
              <a:rPr lang="es" sz="1400" b="0" i="1" u="none" baseline="0">
                <a:solidFill>
                  <a:schemeClr val="accent1"/>
                </a:solidFill>
                <a:latin typeface="Arial"/>
                <a:sym typeface="Arial"/>
              </a:rPr>
              <a:t>Nota: El plan de acción se elaborará en la siguiente sesión.</a:t>
            </a: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4" y="0"/>
            <a:ext cx="11084196" cy="566822"/>
          </a:xfrm>
          <a:prstGeom prst="rect">
            <a:avLst/>
          </a:prstGeom>
        </p:spPr>
        <p:txBody>
          <a:bodyPr vert="horz" wrap="square" lIns="0" tIns="12700" rIns="0" bIns="0" rtlCol="0">
            <a:spAutoFit/>
          </a:bodyPr>
          <a:lstStyle/>
          <a:p>
            <a:pPr marL="12700" algn="l" rtl="0">
              <a:lnSpc>
                <a:spcPct val="100000"/>
              </a:lnSpc>
              <a:spcBef>
                <a:spcPts val="100"/>
              </a:spcBef>
            </a:pPr>
            <a:r>
              <a:rPr lang="es" sz="3600" b="1" i="0" u="none" baseline="0" dirty="0">
                <a:cs typeface="+mn-cs"/>
                <a:sym typeface="Arial"/>
              </a:rPr>
              <a:t>Orientación de la labor de preparación y respuesta</a:t>
            </a:r>
          </a:p>
        </p:txBody>
      </p:sp>
      <p:sp>
        <p:nvSpPr>
          <p:cNvPr id="3" name="object 3"/>
          <p:cNvSpPr txBox="1"/>
          <p:nvPr/>
        </p:nvSpPr>
        <p:spPr>
          <a:xfrm>
            <a:off x="5560608" y="6638035"/>
            <a:ext cx="120015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s" sz="1200" b="1" i="0" u="none" strike="noStrike" kern="1200" cap="none" normalizeH="0" baseline="0">
                <a:ln>
                  <a:noFill/>
                </a:ln>
                <a:solidFill>
                  <a:schemeClr val="bg1">
                    <a:lumMod val="100000"/>
                  </a:schemeClr>
                </a:solidFill>
                <a:effectLst/>
                <a:uLnTx/>
                <a:uFillTx/>
                <a:latin typeface="Arial"/>
                <a:sym typeface="Arial"/>
              </a:rPr>
              <a:t>20 de octubre de 2020</a:t>
            </a:r>
            <a:endParaRPr kumimoji="0" sz="1200" b="0" i="0" u="none" strike="noStrike" kern="1200" cap="none" normalizeH="0" baseline="0" noProof="0">
              <a:ln>
                <a:noFill/>
              </a:ln>
              <a:solidFill>
                <a:schemeClr val="bg1">
                  <a:lumMod val="100000"/>
                </a:schemeClr>
              </a:solidFill>
              <a:effectLst/>
              <a:uLnTx/>
              <a:uFillTx/>
              <a:latin typeface="Arial"/>
              <a:sym typeface="Arial"/>
            </a:endParaRPr>
          </a:p>
        </p:txBody>
      </p:sp>
      <p:sp>
        <p:nvSpPr>
          <p:cNvPr id="4" name="object 4"/>
          <p:cNvSpPr txBox="1"/>
          <p:nvPr/>
        </p:nvSpPr>
        <p:spPr>
          <a:xfrm>
            <a:off x="447137" y="2269835"/>
            <a:ext cx="5181600" cy="4629472"/>
          </a:xfrm>
          <a:prstGeom prst="rect">
            <a:avLst/>
          </a:prstGeom>
        </p:spPr>
        <p:txBody>
          <a:bodyPr vert="horz" wrap="square" lIns="0" tIns="12700" rIns="0" bIns="0" rtlCol="0" anchor="t">
            <a:spAutoFit/>
          </a:bodyPr>
          <a:lstStyle/>
          <a:p>
            <a:pPr marL="12700" marR="5080" algn="just" rtl="0">
              <a:defRPr/>
            </a:pPr>
            <a:r>
              <a:rPr kumimoji="0" lang="es" b="0" i="1" u="none" strike="noStrike" kern="0" cap="none" normalizeH="0" baseline="0" dirty="0">
                <a:ln>
                  <a:noFill/>
                </a:ln>
                <a:solidFill>
                  <a:schemeClr val="tx1">
                    <a:lumMod val="100000"/>
                  </a:schemeClr>
                </a:solidFill>
                <a:effectLst/>
                <a:uLnTx/>
                <a:uFillTx/>
                <a:latin typeface="Arial"/>
                <a:sym typeface="Arial"/>
              </a:rPr>
              <a:t>Desde enero de 2020, la OMS ha publicado más de 100 documentos sobre la COVID-19. Entre ellos, más</a:t>
            </a:r>
            <a:r>
              <a:rPr lang="es" b="0" i="1" u="none" kern="0" baseline="0" dirty="0">
                <a:solidFill>
                  <a:schemeClr val="tx1">
                    <a:lumMod val="100000"/>
                  </a:schemeClr>
                </a:solidFill>
                <a:latin typeface="Arial"/>
                <a:sym typeface="Arial"/>
              </a:rPr>
              <a:t> </a:t>
            </a:r>
            <a:r>
              <a:rPr kumimoji="0" lang="es" b="0" i="1" u="none" strike="noStrike" kern="0" cap="none" normalizeH="0" baseline="0" dirty="0">
                <a:ln>
                  <a:noFill/>
                </a:ln>
                <a:solidFill>
                  <a:schemeClr val="tx1">
                    <a:lumMod val="100000"/>
                  </a:schemeClr>
                </a:solidFill>
                <a:effectLst/>
                <a:uLnTx/>
                <a:uFillTx/>
                <a:latin typeface="Arial"/>
                <a:sym typeface="Arial"/>
              </a:rPr>
              <a:t> de la mitad son </a:t>
            </a:r>
            <a:r>
              <a:rPr kumimoji="0" lang="es" b="0" i="1" u="none" strike="noStrike" kern="0" cap="none" normalizeH="0" baseline="0" dirty="0">
                <a:ln>
                  <a:noFill/>
                </a:ln>
                <a:solidFill>
                  <a:schemeClr val="tx1">
                    <a:lumMod val="100000"/>
                  </a:schemeClr>
                </a:solidFill>
                <a:effectLst/>
                <a:uLnTx/>
                <a:uFillTx/>
                <a:latin typeface="Arial"/>
                <a:sym typeface="Arial"/>
                <a:hlinkClick r:id="rId3"/>
              </a:rPr>
              <a:t>orientaciones técnicas detalladas</a:t>
            </a:r>
            <a:r>
              <a:rPr lang="es" b="0" i="1" u="none" kern="0" baseline="0" dirty="0">
                <a:solidFill>
                  <a:schemeClr val="tx1">
                    <a:lumMod val="100000"/>
                  </a:schemeClr>
                </a:solidFill>
                <a:latin typeface="Arial"/>
                <a:sym typeface="Arial"/>
                <a:hlinkClick r:id="rId3"/>
              </a:rPr>
              <a:t> </a:t>
            </a:r>
            <a:r>
              <a:rPr lang="es" b="0" i="1" u="none" kern="0" baseline="0" dirty="0">
                <a:solidFill>
                  <a:schemeClr val="tx1">
                    <a:lumMod val="100000"/>
                  </a:schemeClr>
                </a:solidFill>
                <a:latin typeface="Arial"/>
                <a:sym typeface="Arial"/>
              </a:rPr>
              <a:t>sobre cómo:</a:t>
            </a:r>
          </a:p>
          <a:p>
            <a:pPr marL="355600" marR="5080" indent="-342900" algn="just" rtl="0">
              <a:buFont typeface="Arial"/>
              <a:buChar char="•"/>
              <a:defRPr/>
            </a:pPr>
            <a:r>
              <a:rPr kumimoji="0" lang="es" sz="2000" b="0" i="1" u="none" strike="noStrike" kern="0" cap="none" normalizeH="0" baseline="0" dirty="0">
                <a:ln>
                  <a:noFill/>
                </a:ln>
                <a:solidFill>
                  <a:schemeClr val="tx1">
                    <a:lumMod val="100000"/>
                  </a:schemeClr>
                </a:solidFill>
                <a:effectLst/>
                <a:uLnTx/>
                <a:uFillTx/>
                <a:latin typeface="Arial"/>
                <a:sym typeface="Arial"/>
              </a:rPr>
              <a:t>encontrar casos y someterlos a pruebas,</a:t>
            </a:r>
            <a:r>
              <a:rPr lang="es" sz="2000" b="0" i="1" u="none" kern="0" baseline="0" dirty="0">
                <a:solidFill>
                  <a:schemeClr val="tx1">
                    <a:lumMod val="100000"/>
                  </a:schemeClr>
                </a:solidFill>
                <a:latin typeface="Arial"/>
                <a:sym typeface="Arial"/>
              </a:rPr>
              <a:t> </a:t>
            </a:r>
          </a:p>
          <a:p>
            <a:pPr marL="355600" marR="5080" indent="-342900" algn="just" rtl="0">
              <a:buFont typeface="Arial"/>
              <a:buChar char="•"/>
              <a:defRPr/>
            </a:pPr>
            <a:r>
              <a:rPr lang="es" sz="2000" b="0" i="1" u="none" kern="0" baseline="0" dirty="0">
                <a:solidFill>
                  <a:schemeClr val="tx1">
                    <a:lumMod val="100000"/>
                  </a:schemeClr>
                </a:solidFill>
                <a:latin typeface="Arial"/>
                <a:sym typeface="Arial"/>
              </a:rPr>
              <a:t>prestar</a:t>
            </a:r>
            <a:r>
              <a:rPr kumimoji="0" lang="es" sz="2000" b="0" i="1" u="none" strike="noStrike" kern="0" cap="none" normalizeH="0" baseline="0" dirty="0">
                <a:ln>
                  <a:noFill/>
                </a:ln>
                <a:solidFill>
                  <a:schemeClr val="tx1">
                    <a:lumMod val="100000"/>
                  </a:schemeClr>
                </a:solidFill>
                <a:effectLst/>
                <a:uLnTx/>
                <a:uFillTx/>
                <a:latin typeface="Arial"/>
                <a:sym typeface="Arial"/>
              </a:rPr>
              <a:t> una asistencia segura y</a:t>
            </a:r>
            <a:r>
              <a:rPr lang="es" sz="2000" b="0" i="1" u="none" kern="0" baseline="0" dirty="0">
                <a:solidFill>
                  <a:schemeClr val="tx1">
                    <a:lumMod val="100000"/>
                  </a:schemeClr>
                </a:solidFill>
                <a:latin typeface="Arial"/>
                <a:sym typeface="Arial"/>
              </a:rPr>
              <a:t> </a:t>
            </a:r>
            <a:r>
              <a:rPr kumimoji="0" lang="es" sz="2000" b="0" i="1" u="none" strike="noStrike" kern="0" cap="none" normalizeH="0" baseline="0" dirty="0">
                <a:ln>
                  <a:noFill/>
                </a:ln>
                <a:solidFill>
                  <a:schemeClr val="tx1">
                    <a:lumMod val="100000"/>
                  </a:schemeClr>
                </a:solidFill>
                <a:effectLst/>
                <a:uLnTx/>
                <a:uFillTx/>
                <a:latin typeface="Arial"/>
                <a:sym typeface="Arial"/>
              </a:rPr>
              <a:t> apropiada para las personas según </a:t>
            </a:r>
            <a:r>
              <a:rPr lang="es" sz="2000" b="0" i="1" u="none" kern="0" baseline="0" dirty="0">
                <a:solidFill>
                  <a:schemeClr val="tx1">
                    <a:lumMod val="100000"/>
                  </a:schemeClr>
                </a:solidFill>
                <a:latin typeface="Arial"/>
                <a:sym typeface="Arial"/>
              </a:rPr>
              <a:t>la gravedad de su enfermedad, </a:t>
            </a:r>
          </a:p>
          <a:p>
            <a:pPr marL="355600" marR="5080" indent="-342900" algn="just" rtl="0">
              <a:buFont typeface="Arial"/>
              <a:buChar char="•"/>
              <a:defRPr/>
            </a:pPr>
            <a:r>
              <a:rPr lang="es" sz="2000" b="0" i="1" u="none" kern="0" baseline="0" dirty="0">
                <a:solidFill>
                  <a:schemeClr val="tx1">
                    <a:lumMod val="100000"/>
                  </a:schemeClr>
                </a:solidFill>
                <a:latin typeface="Arial"/>
                <a:sym typeface="Arial"/>
              </a:rPr>
              <a:t>rastrear</a:t>
            </a:r>
            <a:r>
              <a:rPr kumimoji="0" lang="es" sz="2000" b="0" i="1" u="none" strike="noStrike" kern="0" cap="none" normalizeH="0" baseline="0" dirty="0">
                <a:ln>
                  <a:noFill/>
                </a:ln>
                <a:solidFill>
                  <a:schemeClr val="tx1">
                    <a:lumMod val="100000"/>
                  </a:schemeClr>
                </a:solidFill>
                <a:effectLst/>
                <a:uLnTx/>
                <a:uFillTx/>
                <a:latin typeface="Arial"/>
                <a:sym typeface="Arial"/>
              </a:rPr>
              <a:t> contactos y ponerlos</a:t>
            </a:r>
            <a:r>
              <a:rPr lang="es" sz="2000" b="0" i="1" u="none" kern="0" baseline="0" dirty="0">
                <a:solidFill>
                  <a:schemeClr val="tx1">
                    <a:lumMod val="100000"/>
                  </a:schemeClr>
                </a:solidFill>
                <a:latin typeface="Arial"/>
                <a:sym typeface="Arial"/>
              </a:rPr>
              <a:t> </a:t>
            </a:r>
            <a:r>
              <a:rPr kumimoji="0" lang="es" sz="2000" b="0" i="1" u="none" strike="noStrike" kern="0" cap="none" normalizeH="0" baseline="0" dirty="0">
                <a:ln>
                  <a:noFill/>
                </a:ln>
                <a:solidFill>
                  <a:schemeClr val="tx1">
                    <a:lumMod val="100000"/>
                  </a:schemeClr>
                </a:solidFill>
                <a:effectLst/>
                <a:uLnTx/>
                <a:uFillTx/>
                <a:latin typeface="Arial"/>
                <a:sym typeface="Arial"/>
              </a:rPr>
              <a:t> en cuarentena, </a:t>
            </a:r>
            <a:endParaRPr lang="es" sz="2000" i="1" kern="0" dirty="0">
              <a:solidFill>
                <a:schemeClr val="tx1">
                  <a:lumMod val="100000"/>
                </a:schemeClr>
              </a:solidFill>
              <a:latin typeface="Arial"/>
              <a:sym typeface="Arial"/>
            </a:endParaRPr>
          </a:p>
          <a:p>
            <a:pPr marL="355600" marR="5080" indent="-342900" algn="just" rtl="0">
              <a:buFont typeface="Arial"/>
              <a:buChar char="•"/>
              <a:defRPr/>
            </a:pPr>
            <a:r>
              <a:rPr lang="es" sz="2000" b="0" i="1" u="none" kern="0" baseline="0" dirty="0">
                <a:solidFill>
                  <a:schemeClr val="tx1">
                    <a:lumMod val="100000"/>
                  </a:schemeClr>
                </a:solidFill>
                <a:latin typeface="Arial"/>
                <a:sym typeface="Arial"/>
              </a:rPr>
              <a:t>prevenir</a:t>
            </a:r>
            <a:r>
              <a:rPr kumimoji="0" lang="es" sz="2000" b="0" i="1" u="none" strike="noStrike" kern="0" cap="none" normalizeH="0" baseline="0" dirty="0">
                <a:ln>
                  <a:noFill/>
                </a:ln>
                <a:solidFill>
                  <a:schemeClr val="tx1">
                    <a:lumMod val="100000"/>
                  </a:schemeClr>
                </a:solidFill>
                <a:effectLst/>
                <a:uLnTx/>
                <a:uFillTx/>
                <a:latin typeface="Arial"/>
                <a:sym typeface="Arial"/>
              </a:rPr>
              <a:t> la transmisión entre personas, </a:t>
            </a:r>
            <a:endParaRPr lang="es" sz="2000" i="1" kern="0" dirty="0">
              <a:solidFill>
                <a:schemeClr val="tx1">
                  <a:lumMod val="100000"/>
                </a:schemeClr>
              </a:solidFill>
              <a:latin typeface="Arial"/>
              <a:sym typeface="Arial"/>
            </a:endParaRPr>
          </a:p>
          <a:p>
            <a:pPr marL="355600" marR="5080" indent="-342900" algn="just" rtl="0">
              <a:buFont typeface="Arial"/>
              <a:buChar char="•"/>
              <a:defRPr/>
            </a:pPr>
            <a:r>
              <a:rPr lang="es" sz="2000" b="0" i="1" u="none" kern="0" baseline="0" dirty="0">
                <a:solidFill>
                  <a:schemeClr val="tx1">
                    <a:lumMod val="100000"/>
                  </a:schemeClr>
                </a:solidFill>
                <a:latin typeface="Arial"/>
                <a:sym typeface="Arial"/>
              </a:rPr>
              <a:t>proteger</a:t>
            </a:r>
            <a:r>
              <a:rPr kumimoji="0" lang="es" sz="2000" b="0" i="1" u="none" strike="noStrike" kern="0" cap="none" normalizeH="0" baseline="0" dirty="0">
                <a:ln>
                  <a:noFill/>
                </a:ln>
                <a:solidFill>
                  <a:schemeClr val="tx1">
                    <a:lumMod val="100000"/>
                  </a:schemeClr>
                </a:solidFill>
                <a:effectLst/>
                <a:uLnTx/>
                <a:uFillTx/>
                <a:latin typeface="Arial"/>
                <a:sym typeface="Arial"/>
              </a:rPr>
              <a:t> a los trabajadores </a:t>
            </a:r>
            <a:r>
              <a:rPr lang="es" sz="2000" b="0" i="1" u="none" kern="0" baseline="0" dirty="0">
                <a:solidFill>
                  <a:schemeClr val="tx1">
                    <a:lumMod val="100000"/>
                  </a:schemeClr>
                </a:solidFill>
                <a:latin typeface="Arial"/>
                <a:sym typeface="Arial"/>
              </a:rPr>
              <a:t>de la salud</a:t>
            </a:r>
            <a:r>
              <a:rPr kumimoji="0" lang="es" sz="2000" b="0" i="1" u="none" strike="noStrike" kern="0" cap="none" normalizeH="0" baseline="0" dirty="0">
                <a:ln>
                  <a:noFill/>
                </a:ln>
                <a:solidFill>
                  <a:schemeClr val="tx1">
                    <a:lumMod val="100000"/>
                  </a:schemeClr>
                </a:solidFill>
                <a:effectLst/>
                <a:uLnTx/>
                <a:uFillTx/>
                <a:latin typeface="Arial"/>
                <a:sym typeface="Arial"/>
              </a:rPr>
              <a:t>,</a:t>
            </a:r>
            <a:r>
              <a:rPr lang="es" sz="2000" b="0" i="1" u="none" kern="0" baseline="0" dirty="0">
                <a:solidFill>
                  <a:schemeClr val="tx1">
                    <a:lumMod val="100000"/>
                  </a:schemeClr>
                </a:solidFill>
                <a:latin typeface="Arial"/>
                <a:sym typeface="Arial"/>
              </a:rPr>
              <a:t> </a:t>
            </a:r>
            <a:r>
              <a:rPr kumimoji="0" lang="es" sz="2000" b="0" i="1" u="none" strike="noStrike" kern="0" cap="none" normalizeH="0" baseline="0" dirty="0">
                <a:ln>
                  <a:noFill/>
                </a:ln>
                <a:solidFill>
                  <a:schemeClr val="tx1">
                    <a:lumMod val="100000"/>
                  </a:schemeClr>
                </a:solidFill>
                <a:effectLst/>
                <a:uLnTx/>
                <a:uFillTx/>
                <a:latin typeface="Arial"/>
                <a:sym typeface="Arial"/>
              </a:rPr>
              <a:t> y</a:t>
            </a:r>
            <a:r>
              <a:rPr lang="es" sz="2000" b="0" i="1" u="none" kern="0" baseline="0" dirty="0">
                <a:solidFill>
                  <a:schemeClr val="tx1">
                    <a:lumMod val="100000"/>
                  </a:schemeClr>
                </a:solidFill>
                <a:latin typeface="Arial"/>
                <a:sym typeface="Arial"/>
              </a:rPr>
              <a:t> </a:t>
            </a:r>
          </a:p>
          <a:p>
            <a:pPr marL="355600" marR="5080" indent="-342900" algn="just" rtl="0">
              <a:buFont typeface="Arial"/>
              <a:buChar char="•"/>
              <a:defRPr/>
            </a:pPr>
            <a:r>
              <a:rPr lang="es" sz="2000" b="0" i="1" u="none" kern="0" baseline="0" dirty="0">
                <a:solidFill>
                  <a:schemeClr val="tx1">
                    <a:lumMod val="100000"/>
                  </a:schemeClr>
                </a:solidFill>
                <a:latin typeface="Arial"/>
                <a:sym typeface="Arial"/>
              </a:rPr>
              <a:t>ayudar</a:t>
            </a:r>
            <a:r>
              <a:rPr kumimoji="0" lang="es" sz="2000" b="0" i="1" u="none" strike="noStrike" kern="0" cap="none" normalizeH="0" baseline="0" dirty="0">
                <a:ln>
                  <a:noFill/>
                </a:ln>
                <a:solidFill>
                  <a:schemeClr val="tx1">
                    <a:lumMod val="100000"/>
                  </a:schemeClr>
                </a:solidFill>
                <a:effectLst/>
                <a:uLnTx/>
                <a:uFillTx/>
                <a:latin typeface="Arial"/>
                <a:sym typeface="Arial"/>
              </a:rPr>
              <a:t> a las comunidades a responder convenientemente.</a:t>
            </a:r>
            <a:endParaRPr lang="es" sz="2000" b="0" i="1" u="none" strike="noStrike" kern="0" cap="none" normalizeH="0" baseline="0" noProof="0" dirty="0">
              <a:ln>
                <a:noFill/>
              </a:ln>
              <a:solidFill>
                <a:schemeClr val="tx1">
                  <a:lumMod val="100000"/>
                </a:schemeClr>
              </a:solidFill>
              <a:effectLst/>
              <a:uLnTx/>
              <a:uFillTx/>
              <a:latin typeface="Arial"/>
              <a:sym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391842"/>
            <a:ext cx="11429999" cy="954107"/>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es" b="0" i="1" u="none" strike="noStrike" kern="1200" cap="none" normalizeH="0" baseline="0" dirty="0">
                <a:ln>
                  <a:noFill/>
                </a:ln>
                <a:solidFill>
                  <a:schemeClr val="tx1">
                    <a:lumMod val="100000"/>
                  </a:schemeClr>
                </a:solidFill>
                <a:effectLst/>
                <a:uLnTx/>
                <a:uFillTx/>
                <a:latin typeface="Arial"/>
                <a:sym typeface="Arial"/>
              </a:rPr>
              <a:t>Durante las emergencias sanitarias como la pandemia de COVID-19, una de las funciones más esenciales de la OMS es reunir datos e investigaciones de todo el mundo, evaluarlos y luego asesorar a los países sobre cómo responder</a:t>
            </a:r>
            <a:r>
              <a:rPr kumimoji="0" lang="es" sz="2000" b="0" i="1" u="none" strike="noStrike" kern="1200" cap="none" normalizeH="0" baseline="0" dirty="0">
                <a:ln>
                  <a:noFill/>
                </a:ln>
                <a:solidFill>
                  <a:schemeClr val="tx1">
                    <a:lumMod val="100000"/>
                  </a:schemeClr>
                </a:solidFill>
                <a:effectLst/>
                <a:uLnTx/>
                <a:uFillTx/>
                <a:latin typeface="Arial"/>
                <a:sym typeface="Arial"/>
              </a:rPr>
              <a:t>.</a:t>
            </a:r>
            <a:endParaRPr kumimoji="0" lang="es" sz="2000" b="0" i="0" u="none" strike="noStrike" kern="1200" cap="none" normalizeH="0" baseline="0" noProof="0" dirty="0">
              <a:ln>
                <a:noFill/>
              </a:ln>
              <a:solidFill>
                <a:schemeClr val="tx1">
                  <a:lumMod val="100000"/>
                </a:schemeClr>
              </a:solidFill>
              <a:effectLst/>
              <a:uLnTx/>
              <a:uFillTx/>
              <a:latin typeface="Arial"/>
              <a:sym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es" sz="2800" b="1" i="0" u="none" strike="noStrike" kern="1200" cap="none" normalizeH="0" baseline="0">
                <a:ln>
                  <a:noFill/>
                </a:ln>
                <a:solidFill>
                  <a:srgbClr val="005D85"/>
                </a:solidFill>
                <a:effectLst/>
                <a:uLnTx/>
                <a:uFillTx/>
                <a:latin typeface="Arial"/>
                <a:sym typeface="Arial"/>
              </a:rPr>
              <a:t>La OMS ofrece consejos actualizados y claros</a:t>
            </a:r>
            <a:endParaRPr kumimoji="0" lang="es" sz="2800" b="0" i="0" u="none" strike="noStrike" kern="1200" cap="none" normalizeH="0" baseline="0" noProof="0">
              <a:ln>
                <a:noFill/>
              </a:ln>
              <a:solidFill>
                <a:prstClr val="black"/>
              </a:solidFill>
              <a:effectLst/>
              <a:uLnTx/>
              <a:uFillTx/>
              <a:latin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pPr algn="l" rtl="0"/>
            <a:r>
              <a:rPr lang="es" b="1" i="0" u="none" baseline="0">
                <a:latin typeface="Arial"/>
                <a:cs typeface="+mn-cs"/>
                <a:sym typeface="Arial"/>
              </a:rPr>
              <a:t>Pausa</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rtl="0"/>
            <a:r>
              <a:rPr lang="es" sz="3600" b="1" i="0" u="none" baseline="0" dirty="0">
                <a:solidFill>
                  <a:schemeClr val="accent1"/>
                </a:solidFill>
                <a:latin typeface="Arial"/>
                <a:sym typeface="Arial"/>
              </a:rPr>
              <a:t>Pausa para el café </a:t>
            </a:r>
            <a:br>
              <a:rPr lang="es" sz="3600" b="1" dirty="0">
                <a:solidFill>
                  <a:schemeClr val="accent1"/>
                </a:solidFill>
                <a:latin typeface="Arial"/>
                <a:sym typeface="Arial"/>
              </a:rPr>
            </a:br>
            <a:r>
              <a:rPr lang="es" sz="3600" b="1" i="0" u="none" baseline="0" dirty="0">
                <a:solidFill>
                  <a:schemeClr val="accent1"/>
                </a:solidFill>
                <a:latin typeface="Arial"/>
                <a:sym typeface="Arial"/>
              </a:rPr>
              <a:t>15 min</a:t>
            </a:r>
            <a:r>
              <a:rPr lang="es-ES" sz="3600" b="1" i="0" u="none" baseline="0" dirty="0">
                <a:solidFill>
                  <a:schemeClr val="accent1"/>
                </a:solidFill>
                <a:latin typeface="Arial"/>
                <a:sym typeface="Arial"/>
              </a:rPr>
              <a:t>s.</a:t>
            </a:r>
            <a:endParaRPr lang="es" sz="3600" b="1" i="0" u="none" baseline="0" dirty="0">
              <a:solidFill>
                <a:schemeClr val="accent1"/>
              </a:solidFill>
              <a:latin typeface="Arial"/>
              <a:sym typeface="Arial"/>
            </a:endParaRP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l" rtl="0"/>
            <a:r>
              <a:rPr lang="es" b="1" i="0" u="none" baseline="0">
                <a:latin typeface="Arial"/>
                <a:cs typeface="+mn-cs"/>
                <a:sym typeface="Arial"/>
              </a:rPr>
              <a:t>Plan de acción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105761" cy="749356"/>
            <a:chOff x="9978391" y="5342554"/>
            <a:chExt cx="2105761"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45 mins.</a:t>
              </a: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l" rtl="0"/>
            <a:r>
              <a:rPr lang="es" b="1" i="0" u="none" baseline="0">
                <a:latin typeface="Arial"/>
                <a:cs typeface="+mn-cs"/>
                <a:sym typeface="Arial"/>
              </a:rPr>
              <a:t>Consolidación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2040" y="2036660"/>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grpSp>
        <p:nvGrpSpPr>
          <p:cNvPr id="7" name="Group 6">
            <a:extLst>
              <a:ext uri="{FF2B5EF4-FFF2-40B4-BE49-F238E27FC236}">
                <a16:creationId xmlns:a16="http://schemas.microsoft.com/office/drawing/2014/main" id="{E37DF190-F297-45EC-B433-64AC834D5A26}"/>
              </a:ext>
            </a:extLst>
          </p:cNvPr>
          <p:cNvGrpSpPr/>
          <p:nvPr/>
        </p:nvGrpSpPr>
        <p:grpSpPr>
          <a:xfrm>
            <a:off x="678504" y="4945260"/>
            <a:ext cx="2105761" cy="749356"/>
            <a:chOff x="9978391" y="5342554"/>
            <a:chExt cx="2105761" cy="749356"/>
          </a:xfrm>
        </p:grpSpPr>
        <p:pic>
          <p:nvPicPr>
            <p:cNvPr id="8" name="Picture 7">
              <a:extLst>
                <a:ext uri="{FF2B5EF4-FFF2-40B4-BE49-F238E27FC236}">
                  <a16:creationId xmlns:a16="http://schemas.microsoft.com/office/drawing/2014/main" id="{C614304C-A7EA-4578-8E40-94ABCD34CB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9" name="TextBox 8">
              <a:extLst>
                <a:ext uri="{FF2B5EF4-FFF2-40B4-BE49-F238E27FC236}">
                  <a16:creationId xmlns:a16="http://schemas.microsoft.com/office/drawing/2014/main" id="{F9E4F5A6-CB41-4DFC-9600-8007F7806DFC}"/>
                </a:ext>
              </a:extLst>
            </p:cNvPr>
            <p:cNvSpPr txBox="1"/>
            <p:nvPr/>
          </p:nvSpPr>
          <p:spPr>
            <a:xfrm>
              <a:off x="10668380" y="5522976"/>
              <a:ext cx="1415772"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30 mins.</a:t>
              </a:r>
            </a:p>
          </p:txBody>
        </p:sp>
      </p:grpSp>
      <p:sp>
        <p:nvSpPr>
          <p:cNvPr id="3" name="Rectangle 2">
            <a:extLst>
              <a:ext uri="{FF2B5EF4-FFF2-40B4-BE49-F238E27FC236}">
                <a16:creationId xmlns:a16="http://schemas.microsoft.com/office/drawing/2014/main" id="{0F5CBAFC-14AC-4912-A02E-552DF9CA1875}"/>
              </a:ext>
            </a:extLst>
          </p:cNvPr>
          <p:cNvSpPr/>
          <p:nvPr/>
        </p:nvSpPr>
        <p:spPr>
          <a:xfrm>
            <a:off x="329166" y="2064557"/>
            <a:ext cx="4133850" cy="1569660"/>
          </a:xfrm>
          <a:prstGeom prst="rect">
            <a:avLst/>
          </a:prstGeom>
        </p:spPr>
        <p:txBody>
          <a:bodyPr wrap="square">
            <a:spAutoFit/>
          </a:bodyPr>
          <a:lstStyle/>
          <a:p>
            <a:pPr algn="l" rtl="0"/>
            <a:r>
              <a:rPr lang="es" sz="2400" b="0" i="0" u="none" baseline="0">
                <a:latin typeface="Arial"/>
                <a:sym typeface="Arial"/>
              </a:rPr>
              <a:t>«El relator de cada grupo debe proporcionar un resumen de 5 minutos de las constataciones del grupo».</a:t>
            </a:r>
            <a:endParaRPr lang="es" sz="2400" dirty="0">
              <a:latin typeface="Arial"/>
              <a:sym typeface="Arial"/>
            </a:endParaRPr>
          </a:p>
        </p:txBody>
      </p:sp>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79" y="-8247"/>
            <a:ext cx="11173311" cy="581340"/>
          </a:xfrm>
        </p:spPr>
        <p:txBody>
          <a:bodyPr>
            <a:noAutofit/>
          </a:bodyPr>
          <a:lstStyle/>
          <a:p>
            <a:pPr algn="l" rtl="0"/>
            <a:r>
              <a:rPr lang="es" sz="3200" b="1" i="0" u="none" baseline="0" dirty="0">
                <a:latin typeface="Arial"/>
                <a:cs typeface="+mn-cs"/>
                <a:sym typeface="Arial"/>
              </a:rPr>
              <a:t>Formulario para las observaciones de los participantes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1815882"/>
          </a:xfrm>
          <a:prstGeom prst="rect">
            <a:avLst/>
          </a:prstGeom>
        </p:spPr>
        <p:txBody>
          <a:bodyPr wrap="square">
            <a:spAutoFit/>
          </a:bodyPr>
          <a:lstStyle/>
          <a:p>
            <a:pPr algn="l" rtl="0">
              <a:spcAft>
                <a:spcPts val="800"/>
              </a:spcAft>
            </a:pPr>
            <a:r>
              <a:rPr lang="es" sz="2800" b="0" i="1" u="none" kern="0" baseline="0">
                <a:solidFill>
                  <a:schemeClr val="tx1">
                    <a:lumMod val="100000"/>
                  </a:schemeClr>
                </a:solidFill>
                <a:latin typeface="Arial"/>
                <a:ea typeface="Calibri" panose="020F0502020204030204" pitchFamily="34" charset="0"/>
                <a:sym typeface="Arial"/>
              </a:rPr>
              <a:t>Sus </a:t>
            </a:r>
            <a:r>
              <a:rPr lang="es" sz="2800" b="0" i="1" u="none" kern="0" baseline="0">
                <a:solidFill>
                  <a:schemeClr val="tx1">
                    <a:lumMod val="100000"/>
                  </a:schemeClr>
                </a:solidFill>
                <a:latin typeface="Arial"/>
                <a:ea typeface="Calibri" panose="020F0502020204030204" pitchFamily="34" charset="0"/>
                <a:sym typeface="Arial"/>
                <a:hlinkClick r:id="rId4"/>
              </a:rPr>
              <a:t>observaciones </a:t>
            </a:r>
            <a:r>
              <a:rPr lang="es" sz="2800" b="0" i="1" u="none" kern="0" baseline="0">
                <a:solidFill>
                  <a:schemeClr val="tx1">
                    <a:lumMod val="100000"/>
                  </a:schemeClr>
                </a:solidFill>
                <a:latin typeface="Arial"/>
                <a:ea typeface="Calibri" panose="020F0502020204030204" pitchFamily="34" charset="0"/>
                <a:sym typeface="Arial"/>
              </a:rPr>
              <a:t> nos ayudarán a mantener y mejorar la calidad y pertinencia de futuros ejercicios de simulación.</a:t>
            </a:r>
            <a:endParaRPr lang="es" sz="3200" kern="0">
              <a:solidFill>
                <a:schemeClr val="tx1">
                  <a:lumMod val="100000"/>
                </a:schemeClr>
              </a:solidFill>
              <a:effectLst/>
              <a:latin typeface="Arial"/>
              <a:ea typeface="Calibri" panose="020F0502020204030204" pitchFamily="34" charset="0"/>
              <a:sym typeface="Arial"/>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934240" cy="749356"/>
            <a:chOff x="9978391" y="5342554"/>
            <a:chExt cx="1934240"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244251" cy="461665"/>
            </a:xfrm>
            <a:prstGeom prst="rect">
              <a:avLst/>
            </a:prstGeom>
            <a:noFill/>
          </p:spPr>
          <p:txBody>
            <a:bodyPr wrap="none" rtlCol="0">
              <a:spAutoFit/>
            </a:bodyPr>
            <a:lstStyle/>
            <a:p>
              <a:pPr algn="l" rtl="0">
                <a:spcBef>
                  <a:spcPts val="700"/>
                </a:spcBef>
                <a:buClr>
                  <a:srgbClr val="DD8047"/>
                </a:buClr>
                <a:buSzPct val="60000"/>
              </a:pPr>
              <a:r>
                <a:rPr lang="es" sz="2400" b="1" i="0" u="none" baseline="0" dirty="0">
                  <a:solidFill>
                    <a:srgbClr val="0070C0"/>
                  </a:solidFill>
                  <a:latin typeface="Arial"/>
                  <a:sym typeface="Arial"/>
                </a:rPr>
                <a:t>5 mins.</a:t>
              </a:r>
            </a:p>
          </p:txBody>
        </p:sp>
      </p:gr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pPr algn="l" rtl="0"/>
            <a:r>
              <a:rPr lang="es" b="1" i="0" u="none" baseline="0">
                <a:latin typeface="Arial"/>
                <a:cs typeface="+mn-cs"/>
                <a:sym typeface="Arial"/>
              </a:rPr>
              <a:t>Siguientes pasos y conclusiones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rtl="0">
              <a:spcBef>
                <a:spcPts val="700"/>
              </a:spcBef>
              <a:buClr>
                <a:srgbClr val="DD8047"/>
              </a:buClr>
              <a:buSzPct val="60000"/>
            </a:pPr>
            <a:r>
              <a:rPr lang="es" sz="3600" b="1" i="0" u="none" baseline="0">
                <a:solidFill>
                  <a:srgbClr val="0070C0"/>
                </a:solidFill>
                <a:latin typeface="Arial"/>
                <a:sym typeface="Arial"/>
              </a:rPr>
              <a:t>SIGUIENTES PASOS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rtl="0">
              <a:lnSpc>
                <a:spcPct val="150000"/>
              </a:lnSpc>
            </a:pPr>
            <a:r>
              <a:rPr lang="es" sz="2400" b="1" i="0" u="none" baseline="0">
                <a:solidFill>
                  <a:schemeClr val="bg1"/>
                </a:solidFill>
                <a:latin typeface="Arial"/>
                <a:sym typeface="Arial"/>
              </a:rPr>
              <a:t>RECURSOS DE LA OMS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algn="ctr" rtl="0">
              <a:spcBef>
                <a:spcPts val="700"/>
              </a:spcBef>
              <a:buClr>
                <a:srgbClr val="DD8047"/>
              </a:buClr>
              <a:buSzPct val="60000"/>
            </a:pPr>
            <a:r>
              <a:rPr lang="es" sz="4800" b="1" i="0" u="none" baseline="0">
                <a:solidFill>
                  <a:schemeClr val="bg1"/>
                </a:solidFill>
                <a:latin typeface="Arial"/>
                <a:sym typeface="Arial"/>
              </a:rPr>
              <a:t>¡GRACIAS!</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rtl="0"/>
            <a:r>
              <a:rPr lang="es" sz="1200" b="1" i="0" u="none" baseline="0" dirty="0">
                <a:latin typeface="Arial"/>
                <a:sym typeface="Arial"/>
              </a:rPr>
              <a:t>Página web de la OMS</a:t>
            </a:r>
          </a:p>
          <a:p>
            <a:pPr algn="ctr" rtl="0"/>
            <a:r>
              <a:rPr lang="es" sz="1200" b="1" i="0" u="none" baseline="0" dirty="0">
                <a:latin typeface="Arial"/>
                <a:sym typeface="Arial"/>
              </a:rPr>
              <a:t>sobre la emergencia por la COVID-19</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115457"/>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655728" cy="261610"/>
          </a:xfrm>
          <a:prstGeom prst="rect">
            <a:avLst/>
          </a:prstGeom>
          <a:noFill/>
        </p:spPr>
        <p:txBody>
          <a:bodyPr wrap="square" rtlCol="0">
            <a:spAutoFit/>
          </a:bodyPr>
          <a:lstStyle/>
          <a:p>
            <a:pPr algn="ctr" rtl="0">
              <a:spcBef>
                <a:spcPts val="700"/>
              </a:spcBef>
              <a:buClr>
                <a:srgbClr val="DD8047"/>
              </a:buClr>
              <a:buSzPct val="60000"/>
            </a:pPr>
            <a:r>
              <a:rPr lang="es" sz="1100" b="1" i="0" u="none" baseline="0" dirty="0">
                <a:solidFill>
                  <a:srgbClr val="0070C0"/>
                </a:solidFill>
                <a:latin typeface="Arial"/>
                <a:sym typeface="Arial"/>
              </a:rPr>
              <a:t>Escanee o haga clic</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2628925"/>
          </a:xfrm>
          <a:prstGeom prst="rect">
            <a:avLst/>
          </a:prstGeom>
          <a:noFill/>
        </p:spPr>
        <p:txBody>
          <a:bodyPr wrap="square" lIns="91440" tIns="45720" rIns="91440" bIns="45720" rtlCol="0" anchor="t">
            <a:spAutoFit/>
          </a:bodyPr>
          <a:lstStyle/>
          <a:p>
            <a:pPr algn="ctr" rtl="0">
              <a:spcBef>
                <a:spcPts val="700"/>
              </a:spcBef>
              <a:buClr>
                <a:srgbClr val="DD8047"/>
              </a:buClr>
              <a:buSzPct val="60000"/>
            </a:pPr>
            <a:r>
              <a:rPr lang="es" sz="2000" b="1" i="0" u="none" baseline="0" dirty="0">
                <a:solidFill>
                  <a:srgbClr val="0070C0"/>
                </a:solidFill>
                <a:latin typeface="Arial"/>
                <a:sym typeface="Arial"/>
              </a:rPr>
              <a:t>Si desea </a:t>
            </a:r>
            <a:r>
              <a:rPr lang="es-ES" sz="2000" b="1" i="0" u="none" baseline="0" dirty="0">
                <a:solidFill>
                  <a:srgbClr val="0070C0"/>
                </a:solidFill>
                <a:latin typeface="Arial"/>
                <a:sym typeface="Arial"/>
              </a:rPr>
              <a:t>apoyo</a:t>
            </a:r>
            <a:r>
              <a:rPr lang="es" sz="2000" b="1" i="0" u="none" baseline="0" dirty="0">
                <a:solidFill>
                  <a:srgbClr val="0070C0"/>
                </a:solidFill>
                <a:latin typeface="Arial"/>
                <a:sym typeface="Arial"/>
              </a:rPr>
              <a:t> técnico para el ejercicio de simulación,</a:t>
            </a:r>
          </a:p>
          <a:p>
            <a:pPr algn="ctr" rtl="0">
              <a:spcBef>
                <a:spcPts val="700"/>
              </a:spcBef>
              <a:buClr>
                <a:srgbClr val="DD8047"/>
              </a:buClr>
              <a:buSzPct val="60000"/>
            </a:pPr>
            <a:r>
              <a:rPr lang="es" sz="2000" b="1" i="0" u="none" baseline="0" dirty="0">
                <a:solidFill>
                  <a:srgbClr val="0070C0"/>
                </a:solidFill>
                <a:latin typeface="Arial"/>
                <a:sym typeface="Arial"/>
              </a:rPr>
              <a:t>póngase en contacto con la oficina de la OMS en su país o el coordinador de su Oficina Regional</a:t>
            </a:r>
            <a:r>
              <a:rPr lang="es" sz="2400" b="1" i="0" u="none" baseline="0" dirty="0">
                <a:solidFill>
                  <a:srgbClr val="0070C0"/>
                </a:solidFill>
                <a:latin typeface="Arial"/>
                <a:sym typeface="Arial"/>
              </a:rPr>
              <a:t>.</a:t>
            </a:r>
          </a:p>
          <a:p>
            <a:pPr algn="l" rtl="0">
              <a:spcBef>
                <a:spcPts val="700"/>
              </a:spcBef>
              <a:buClr>
                <a:srgbClr val="DD8047"/>
              </a:buClr>
              <a:buSzPct val="60000"/>
            </a:pPr>
            <a:r>
              <a:rPr lang="es" sz="20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rPr>
              <a:t>AFRO: </a:t>
            </a: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hlinkClick r:id="rId5"/>
              </a:rPr>
              <a:t>stephenm@who.int</a:t>
            </a:r>
            <a:r>
              <a:rPr lang="es" sz="1200" b="1" i="0" u="none" kern="0" baseline="0" dirty="0">
                <a:solidFill>
                  <a:srgbClr val="0070C0">
                    <a:lumMod val="100000"/>
                  </a:srgbClr>
                </a:solidFill>
                <a:latin typeface="Arial"/>
                <a:sym typeface="Arial"/>
              </a:rPr>
              <a:t>  </a:t>
            </a:r>
          </a:p>
          <a:p>
            <a:pPr algn="l" rtl="0">
              <a:spcBef>
                <a:spcPts val="700"/>
              </a:spcBef>
              <a:buClr>
                <a:srgbClr val="DD8047"/>
              </a:buClr>
              <a:buSzPct val="60000"/>
            </a:pP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rPr>
              <a:t>EMRO: </a:t>
            </a: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hlinkClick r:id="rId6"/>
              </a:rPr>
              <a:t>samhourid@who.int</a:t>
            </a:r>
            <a:r>
              <a:rPr lang="es" sz="1200" b="1" i="0" u="none" kern="0" baseline="0" dirty="0">
                <a:solidFill>
                  <a:srgbClr val="0070C0">
                    <a:lumMod val="100000"/>
                  </a:srgbClr>
                </a:solidFill>
                <a:latin typeface="Arial"/>
                <a:sym typeface="Arial"/>
              </a:rPr>
              <a:t>  </a:t>
            </a:r>
          </a:p>
          <a:p>
            <a:pPr algn="l" rtl="0">
              <a:spcBef>
                <a:spcPts val="700"/>
              </a:spcBef>
              <a:buClr>
                <a:srgbClr val="DD8047"/>
              </a:buClr>
              <a:buSzPct val="60000"/>
            </a:pP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rPr>
              <a:t>EURO: </a:t>
            </a: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hlinkClick r:id="rId7"/>
              </a:rPr>
              <a:t>schmidtt@who.int</a:t>
            </a:r>
            <a:r>
              <a:rPr lang="es" sz="1200" b="1"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hlinkClick r:id="rId8"/>
              </a:rPr>
              <a:t>rashforda@who.int</a:t>
            </a:r>
            <a:r>
              <a:rPr lang="es" sz="1200" b="1" i="0" u="none" kern="0" baseline="0" dirty="0">
                <a:solidFill>
                  <a:srgbClr val="0070C0">
                    <a:lumMod val="100000"/>
                  </a:srgbClr>
                </a:solidFill>
                <a:latin typeface="Arial"/>
                <a:sym typeface="Arial"/>
              </a:rPr>
              <a:t> </a:t>
            </a:r>
          </a:p>
          <a:p>
            <a:pPr algn="l" rtl="0">
              <a:spcBef>
                <a:spcPts val="700"/>
              </a:spcBef>
              <a:buClr>
                <a:srgbClr val="DD8047"/>
              </a:buClr>
              <a:buSzPct val="60000"/>
            </a:pP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rPr>
              <a:t>OPS: </a:t>
            </a: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hlinkClick r:id="rId9"/>
              </a:rPr>
              <a:t>andragro@paho.org</a:t>
            </a:r>
            <a:r>
              <a:rPr lang="es" sz="1200" b="1" i="0" u="none" kern="0" baseline="0" dirty="0">
                <a:solidFill>
                  <a:srgbClr val="0070C0">
                    <a:lumMod val="100000"/>
                  </a:srgbClr>
                </a:solidFill>
                <a:latin typeface="Arial"/>
                <a:sym typeface="Arial"/>
              </a:rPr>
              <a:t> </a:t>
            </a:r>
          </a:p>
          <a:p>
            <a:pPr algn="l" rtl="0">
              <a:spcBef>
                <a:spcPts val="700"/>
              </a:spcBef>
              <a:buClr>
                <a:srgbClr val="DD8047"/>
              </a:buClr>
              <a:buSzPct val="60000"/>
            </a:pP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rPr>
              <a:t>SEARO: </a:t>
            </a:r>
            <a:r>
              <a:rPr lang="es" sz="1200" b="0" i="0" u="none" kern="0" baseline="0" dirty="0">
                <a:solidFill>
                  <a:srgbClr val="0070C0">
                    <a:lumMod val="100000"/>
                  </a:srgbClr>
                </a:solidFill>
                <a:latin typeface="Arial"/>
                <a:sym typeface="Arial"/>
              </a:rPr>
              <a:t>	</a:t>
            </a:r>
            <a:r>
              <a:rPr lang="es" sz="1200" b="1" i="0" u="none" kern="0" baseline="0" dirty="0">
                <a:solidFill>
                  <a:schemeClr val="tx1">
                    <a:lumMod val="100000"/>
                  </a:schemeClr>
                </a:solidFill>
                <a:latin typeface="Arial"/>
                <a:ea typeface="+mn-lt"/>
                <a:sym typeface="Arial"/>
                <a:hlinkClick r:id="rId10"/>
              </a:rPr>
              <a:t>katom@who.int</a:t>
            </a:r>
            <a:r>
              <a:rPr lang="es" sz="1200" b="1" i="0" u="none" kern="0" baseline="0" dirty="0">
                <a:solidFill>
                  <a:schemeClr val="tx1">
                    <a:lumMod val="100000"/>
                  </a:schemeClr>
                </a:solidFill>
                <a:latin typeface="Arial"/>
                <a:ea typeface="+mn-lt"/>
                <a:sym typeface="Arial"/>
              </a:rPr>
              <a:t>; </a:t>
            </a:r>
            <a:r>
              <a:rPr lang="es" sz="1200" b="1" i="0" u="none" kern="0" baseline="0" dirty="0">
                <a:solidFill>
                  <a:srgbClr val="0070C0">
                    <a:lumMod val="100000"/>
                  </a:srgbClr>
                </a:solidFill>
                <a:latin typeface="Arial"/>
                <a:ea typeface="+mn-lt"/>
                <a:sym typeface="Arial"/>
                <a:hlinkClick r:id="rId11"/>
              </a:rPr>
              <a:t>htikem</a:t>
            </a:r>
            <a:r>
              <a:rPr lang="es" sz="1200" b="1" i="0" u="none" kern="0" baseline="0" dirty="0">
                <a:solidFill>
                  <a:srgbClr val="0070C0">
                    <a:lumMod val="100000"/>
                  </a:srgbClr>
                </a:solidFill>
                <a:latin typeface="Arial"/>
                <a:sym typeface="Arial"/>
                <a:hlinkClick r:id="rId11"/>
              </a:rPr>
              <a:t>@who.int</a:t>
            </a:r>
            <a:r>
              <a:rPr lang="es" sz="1200" b="1" i="0" u="none" kern="0" baseline="0" dirty="0">
                <a:solidFill>
                  <a:srgbClr val="0070C0">
                    <a:lumMod val="100000"/>
                  </a:srgbClr>
                </a:solidFill>
                <a:latin typeface="Arial"/>
                <a:sym typeface="Arial"/>
              </a:rPr>
              <a:t>  </a:t>
            </a:r>
          </a:p>
          <a:p>
            <a:pPr algn="l" rtl="0">
              <a:spcBef>
                <a:spcPts val="700"/>
              </a:spcBef>
              <a:buClr>
                <a:srgbClr val="DD8047"/>
              </a:buClr>
              <a:buSzPct val="60000"/>
            </a:pP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rPr>
              <a:t>WPRO: </a:t>
            </a:r>
            <a:r>
              <a:rPr lang="es" sz="1200" b="0" i="0" u="none" kern="0" baseline="0" dirty="0">
                <a:solidFill>
                  <a:srgbClr val="0070C0">
                    <a:lumMod val="100000"/>
                  </a:srgbClr>
                </a:solidFill>
                <a:latin typeface="Arial"/>
                <a:sym typeface="Arial"/>
              </a:rPr>
              <a:t>		</a:t>
            </a:r>
            <a:r>
              <a:rPr lang="es" sz="1200" b="1" i="0" u="none" kern="0" baseline="0" dirty="0">
                <a:solidFill>
                  <a:srgbClr val="0070C0">
                    <a:lumMod val="100000"/>
                  </a:srgbClr>
                </a:solidFill>
                <a:latin typeface="Arial"/>
                <a:sym typeface="Arial"/>
                <a:hlinkClick r:id="rId12"/>
              </a:rPr>
              <a:t>eshofoniea@who.int</a:t>
            </a:r>
            <a:r>
              <a:rPr lang="es" sz="1200" b="1" i="0" u="none" kern="0" baseline="0" dirty="0">
                <a:solidFill>
                  <a:srgbClr val="0070C0">
                    <a:lumMod val="100000"/>
                  </a:srgbClr>
                </a:solidFill>
                <a:latin typeface="Arial"/>
                <a:sym typeface="Arial"/>
              </a:rPr>
              <a:t>;  </a:t>
            </a:r>
            <a:endParaRPr lang="es" sz="1200" b="1" kern="0" dirty="0">
              <a:solidFill>
                <a:srgbClr val="0070C0">
                  <a:lumMod val="100000"/>
                </a:srgbClr>
              </a:solidFill>
              <a:latin typeface="Arial"/>
              <a:sym typeface="Arial"/>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rtl="0"/>
            <a:r>
              <a:rPr lang="es" sz="1400" b="1" i="0" u="none" baseline="0" dirty="0">
                <a:latin typeface="Arial"/>
                <a:sym typeface="Arial"/>
              </a:rPr>
              <a:t>Más información sobre la COVID-19</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706739" cy="276999"/>
          </a:xfrm>
          <a:prstGeom prst="rect">
            <a:avLst/>
          </a:prstGeom>
          <a:noFill/>
        </p:spPr>
        <p:txBody>
          <a:bodyPr wrap="square" rtlCol="0">
            <a:spAutoFit/>
          </a:bodyPr>
          <a:lstStyle/>
          <a:p>
            <a:pPr algn="ctr" rtl="0">
              <a:spcBef>
                <a:spcPts val="700"/>
              </a:spcBef>
              <a:buClr>
                <a:srgbClr val="DD8047"/>
              </a:buClr>
              <a:buSzPct val="60000"/>
            </a:pPr>
            <a:r>
              <a:rPr lang="es" sz="1200" b="1" i="0" u="none" baseline="0" dirty="0">
                <a:solidFill>
                  <a:srgbClr val="0070C0"/>
                </a:solidFill>
                <a:latin typeface="Arial"/>
                <a:sym typeface="Arial"/>
              </a:rPr>
              <a:t>Escanee o haga clic</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rtl="0">
              <a:tabLst>
                <a:tab pos="1882775" algn="r"/>
              </a:tabLst>
            </a:pPr>
            <a:r>
              <a:rPr lang="es" sz="1400" b="1" i="0" u="none" baseline="0" dirty="0">
                <a:latin typeface="Arial"/>
                <a:sym typeface="Arial"/>
              </a:rPr>
              <a:t>Recursos </a:t>
            </a:r>
            <a:r>
              <a:rPr lang="es-ES" sz="1400" b="1" i="0" u="none" baseline="0" dirty="0">
                <a:latin typeface="Arial"/>
                <a:sym typeface="Arial"/>
              </a:rPr>
              <a:t>OMS </a:t>
            </a:r>
            <a:r>
              <a:rPr lang="es" sz="1400" b="1" i="0" u="none" baseline="0" dirty="0">
                <a:latin typeface="Arial"/>
                <a:sym typeface="Arial"/>
              </a:rPr>
              <a:t>para los ejercicios de simulación</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359030" y="5115457"/>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695405" cy="276999"/>
          </a:xfrm>
          <a:prstGeom prst="rect">
            <a:avLst/>
          </a:prstGeom>
          <a:noFill/>
        </p:spPr>
        <p:txBody>
          <a:bodyPr wrap="square" rtlCol="0">
            <a:spAutoFit/>
          </a:bodyPr>
          <a:lstStyle/>
          <a:p>
            <a:pPr algn="ctr" rtl="0">
              <a:spcBef>
                <a:spcPts val="700"/>
              </a:spcBef>
              <a:buClr>
                <a:srgbClr val="DD8047"/>
              </a:buClr>
              <a:buSzPct val="60000"/>
            </a:pPr>
            <a:r>
              <a:rPr lang="es" sz="1200" b="1" i="0" u="none" baseline="0" dirty="0">
                <a:solidFill>
                  <a:srgbClr val="0070C0"/>
                </a:solidFill>
                <a:latin typeface="Arial"/>
                <a:sym typeface="Arial"/>
              </a:rPr>
              <a:t>Escanee o haga clic</a:t>
            </a:r>
            <a:endParaRPr lang="es" sz="1400" b="1" i="0" u="none" baseline="0" dirty="0">
              <a:solidFill>
                <a:srgbClr val="0070C0"/>
              </a:solidFill>
              <a:latin typeface="Arial"/>
              <a:sym typeface="Arial"/>
            </a:endParaRP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30112" y="5283066"/>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52780" y="-8247"/>
            <a:ext cx="11294154" cy="581340"/>
          </a:xfrm>
        </p:spPr>
        <p:txBody>
          <a:bodyPr>
            <a:noAutofit/>
          </a:bodyPr>
          <a:lstStyle/>
          <a:p>
            <a:pPr algn="l" rtl="0"/>
            <a:r>
              <a:rPr lang="es" sz="3600" b="1" i="0" u="none" baseline="0" dirty="0">
                <a:latin typeface="Arial"/>
                <a:cs typeface="+mn-cs"/>
                <a:sym typeface="Arial"/>
              </a:rPr>
              <a:t>Último informe de situación elaborado por la OMS</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18697" y="1766302"/>
            <a:ext cx="2437763" cy="3175050"/>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6274707" y="911760"/>
            <a:ext cx="5172227" cy="707886"/>
          </a:xfrm>
          <a:prstGeom prst="rect">
            <a:avLst/>
          </a:prstGeom>
        </p:spPr>
        <p:txBody>
          <a:bodyPr wrap="square" lIns="91440" tIns="45720" rIns="91440" bIns="45720" anchor="t">
            <a:spAutoFit/>
          </a:bodyPr>
          <a:lstStyle/>
          <a:p>
            <a:pPr algn="ctr" rtl="0"/>
            <a:r>
              <a:rPr lang="es" sz="2000" b="1" i="0" u="none" kern="0" baseline="0" dirty="0">
                <a:solidFill>
                  <a:schemeClr val="tx1">
                    <a:lumMod val="100000"/>
                  </a:schemeClr>
                </a:solidFill>
                <a:latin typeface="Arial"/>
                <a:sym typeface="Arial"/>
              </a:rPr>
              <a:t>La situación está cambiando rápidamente.</a:t>
            </a:r>
          </a:p>
          <a:p>
            <a:pPr algn="ctr" rtl="0"/>
            <a:r>
              <a:rPr lang="es" sz="2000" b="0" i="0" u="none" baseline="0" dirty="0">
                <a:latin typeface="Arial"/>
                <a:sym typeface="Arial"/>
              </a:rPr>
              <a:t>Veamos el último informe de situación elaborado por la OMS.</a:t>
            </a:r>
          </a:p>
        </p:txBody>
      </p:sp>
      <p:sp>
        <p:nvSpPr>
          <p:cNvPr id="3" name="Rectangle 2">
            <a:extLst>
              <a:ext uri="{FF2B5EF4-FFF2-40B4-BE49-F238E27FC236}">
                <a16:creationId xmlns:a16="http://schemas.microsoft.com/office/drawing/2014/main" id="{4C2D76FA-52E5-4517-B5DD-B2567B4D6473}"/>
              </a:ext>
            </a:extLst>
          </p:cNvPr>
          <p:cNvSpPr/>
          <p:nvPr/>
        </p:nvSpPr>
        <p:spPr>
          <a:xfrm>
            <a:off x="276671" y="4372357"/>
            <a:ext cx="6550156" cy="1815882"/>
          </a:xfrm>
          <a:prstGeom prst="rect">
            <a:avLst/>
          </a:prstGeom>
        </p:spPr>
        <p:txBody>
          <a:bodyPr wrap="square" lIns="91440" tIns="45720" rIns="91440" bIns="45720" anchor="t">
            <a:spAutoFit/>
          </a:bodyPr>
          <a:lstStyle/>
          <a:p>
            <a:pPr lvl="0" algn="l" rtl="0" fontAlgn="b"/>
            <a:r>
              <a:rPr lang="es" sz="1600" b="1" i="0" u="none" baseline="0" dirty="0">
                <a:solidFill>
                  <a:schemeClr val="tx1">
                    <a:lumMod val="100000"/>
                  </a:schemeClr>
                </a:solidFill>
                <a:latin typeface="Arial"/>
                <a:sym typeface="Arial"/>
              </a:rPr>
              <a:t>Antecedentes</a:t>
            </a:r>
          </a:p>
          <a:p>
            <a:pPr algn="l" rtl="0"/>
            <a:r>
              <a:rPr lang="es" sz="1600" b="0" i="0" u="none" baseline="0" dirty="0">
                <a:latin typeface="Arial"/>
                <a:sym typeface="Arial"/>
              </a:rPr>
              <a:t>Varios países participan actualmente en la investigación y el desarrollo de una nueva vacuna a fin de añadirla al arsenal de iniciativas que se están desarrollando para combatir </a:t>
            </a:r>
            <a:r>
              <a:rPr lang="es-ES" sz="1600" b="0" i="0" u="none" baseline="0" dirty="0">
                <a:latin typeface="Arial"/>
                <a:sym typeface="Arial"/>
              </a:rPr>
              <a:t>la</a:t>
            </a:r>
            <a:r>
              <a:rPr lang="es" sz="1600" b="0" i="0" u="none" baseline="0" dirty="0">
                <a:latin typeface="Arial"/>
                <a:sym typeface="Arial"/>
              </a:rPr>
              <a:t> COVID-19. Si bien muchas personas han afirmado que la llegada de una vacuna viable será clave para poner fin a la pandemia, la realidad es más complicada.</a:t>
            </a:r>
          </a:p>
          <a:p>
            <a:pPr lvl="0" algn="l" rtl="0"/>
            <a:endParaRPr lang="es"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pPr algn="l" rtl="0"/>
            <a:r>
              <a:rPr lang="es" b="1" i="0" u="none" baseline="0">
                <a:latin typeface="Arial"/>
                <a:cs typeface="+mn-cs"/>
                <a:sym typeface="Arial"/>
              </a:rPr>
              <a:t>Antecedentes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gn="l" rtl="0">
              <a:lnSpc>
                <a:spcPct val="100000"/>
              </a:lnSpc>
              <a:buNone/>
            </a:pPr>
            <a:r>
              <a:rPr lang="es" sz="1400" b="1" i="0" u="none" kern="0" baseline="0" dirty="0">
                <a:solidFill>
                  <a:schemeClr val="tx1">
                    <a:lumMod val="100000"/>
                  </a:schemeClr>
                </a:solidFill>
                <a:latin typeface="Arial"/>
                <a:cs typeface="+mn-cs"/>
                <a:sym typeface="Arial"/>
              </a:rPr>
              <a:t>La Iniciativa COVAX</a:t>
            </a:r>
            <a:endParaRPr lang="es" sz="1400" b="1" kern="0" dirty="0">
              <a:solidFill>
                <a:schemeClr val="tx1">
                  <a:lumMod val="100000"/>
                </a:schemeClr>
              </a:solidFill>
              <a:latin typeface="Arial"/>
              <a:cs typeface="+mn-cs"/>
              <a:sym typeface="Arial"/>
            </a:endParaRPr>
          </a:p>
          <a:p>
            <a:pPr algn="l" rtl="0">
              <a:lnSpc>
                <a:spcPct val="100000"/>
              </a:lnSpc>
            </a:pPr>
            <a:r>
              <a:rPr lang="es" sz="1400" b="0" i="0" u="none" baseline="0" dirty="0">
                <a:latin typeface="Arial"/>
                <a:cs typeface="+mn-cs"/>
                <a:sym typeface="Arial"/>
              </a:rPr>
              <a:t>COVAX es el pilar de las vacunas del Acelerador del acceso a las herramientas contra la COVID-19 (Acelerador ACT).</a:t>
            </a:r>
          </a:p>
          <a:p>
            <a:pPr algn="l" rtl="0">
              <a:lnSpc>
                <a:spcPct val="100000"/>
              </a:lnSpc>
            </a:pPr>
            <a:r>
              <a:rPr lang="es" sz="1400" b="0" i="0" u="none" baseline="0" dirty="0">
                <a:latin typeface="Arial"/>
                <a:cs typeface="+mn-cs"/>
                <a:sym typeface="Arial"/>
              </a:rPr>
              <a:t>El Acelerador ACT constituye una iniciativa mundial de colaboración innovadora para acelerar el desarrollo, la producción y el acceso equitativo a las pruebas, los tratamientos y las vacunas para la COVID-19. </a:t>
            </a:r>
          </a:p>
          <a:p>
            <a:pPr algn="l" rtl="0">
              <a:lnSpc>
                <a:spcPct val="100000"/>
              </a:lnSpc>
            </a:pPr>
            <a:r>
              <a:rPr lang="es" sz="1400" b="0" i="0" u="none" baseline="0" dirty="0">
                <a:latin typeface="Arial"/>
                <a:cs typeface="+mn-cs"/>
                <a:sym typeface="Arial"/>
              </a:rPr>
              <a:t>Su objetivo es acelerar el desarrollo y la fabricación, así como proporcionar un acceso justo y equitativo a las vacunas contra la COVID-19, para administrar al menos 2000 millones de dosis de vacunas aprobadas para finales de 2021. </a:t>
            </a:r>
          </a:p>
          <a:p>
            <a:pPr algn="l" rtl="0">
              <a:lnSpc>
                <a:spcPct val="100000"/>
              </a:lnSpc>
            </a:pPr>
            <a:endParaRPr lang="es" sz="1400" dirty="0">
              <a:latin typeface="Arial"/>
              <a:cs typeface="+mn-cs"/>
              <a:sym typeface="Arial"/>
            </a:endParaRPr>
          </a:p>
          <a:p>
            <a:pPr marL="0" indent="0" algn="l" rtl="0">
              <a:lnSpc>
                <a:spcPct val="100000"/>
              </a:lnSpc>
              <a:buNone/>
            </a:pPr>
            <a:r>
              <a:rPr lang="es" sz="1400" b="1" i="0" u="none" baseline="0" dirty="0">
                <a:latin typeface="Arial"/>
                <a:cs typeface="+mn-cs"/>
                <a:sym typeface="Arial"/>
              </a:rPr>
              <a:t>Qué ofrece COVAX</a:t>
            </a:r>
          </a:p>
          <a:p>
            <a:pPr algn="l" rtl="0">
              <a:lnSpc>
                <a:spcPct val="100000"/>
              </a:lnSpc>
            </a:pPr>
            <a:r>
              <a:rPr lang="es" sz="1400" b="0" i="0" u="none" baseline="0" dirty="0">
                <a:latin typeface="Arial"/>
                <a:cs typeface="+mn-cs"/>
                <a:sym typeface="Arial"/>
              </a:rPr>
              <a:t>Dosis para al menos el 20% de la población de los países participantes</a:t>
            </a:r>
          </a:p>
          <a:p>
            <a:pPr algn="l" rtl="0">
              <a:lnSpc>
                <a:spcPct val="100000"/>
              </a:lnSpc>
            </a:pPr>
            <a:r>
              <a:rPr lang="es" sz="1400" b="0" i="0" u="none" baseline="0" dirty="0">
                <a:latin typeface="Arial"/>
                <a:cs typeface="+mn-cs"/>
                <a:sym typeface="Arial"/>
              </a:rPr>
              <a:t>Cartera de vacunas diversa y con una gestión activa</a:t>
            </a:r>
          </a:p>
          <a:p>
            <a:pPr algn="l" rtl="0">
              <a:lnSpc>
                <a:spcPct val="100000"/>
              </a:lnSpc>
            </a:pPr>
            <a:r>
              <a:rPr lang="es" sz="1400" b="0" i="0" u="none" baseline="0" dirty="0">
                <a:latin typeface="Arial"/>
                <a:cs typeface="+mn-cs"/>
                <a:sym typeface="Arial"/>
              </a:rPr>
              <a:t>Administración de las vacunas en cuanto estén disponibles</a:t>
            </a:r>
          </a:p>
          <a:p>
            <a:pPr algn="l" rtl="0">
              <a:lnSpc>
                <a:spcPct val="100000"/>
              </a:lnSpc>
            </a:pPr>
            <a:r>
              <a:rPr lang="es" sz="1400" b="0" i="0" u="none" baseline="0" dirty="0">
                <a:latin typeface="Arial"/>
                <a:cs typeface="+mn-cs"/>
                <a:sym typeface="Arial"/>
              </a:rPr>
              <a:t>Fin de la fase aguda de la pandemia</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rtl="0"/>
            <a:endParaRPr lang="es"/>
          </a:p>
        </p:txBody>
      </p:sp>
      <p:sp>
        <p:nvSpPr>
          <p:cNvPr id="11" name="TextBox 10">
            <a:extLst>
              <a:ext uri="{FF2B5EF4-FFF2-40B4-BE49-F238E27FC236}">
                <a16:creationId xmlns:a16="http://schemas.microsoft.com/office/drawing/2014/main" id="{EFEC42E4-D28A-4D70-8CEF-0771D74B8BD4}"/>
              </a:ext>
            </a:extLst>
          </p:cNvPr>
          <p:cNvSpPr txBox="1"/>
          <p:nvPr/>
        </p:nvSpPr>
        <p:spPr>
          <a:xfrm>
            <a:off x="8213805" y="104238"/>
            <a:ext cx="4598428" cy="338554"/>
          </a:xfrm>
          <a:prstGeom prst="rect">
            <a:avLst/>
          </a:prstGeom>
          <a:noFill/>
        </p:spPr>
        <p:txBody>
          <a:bodyPr wrap="square" rtlCol="0">
            <a:spAutoFit/>
          </a:bodyPr>
          <a:lstStyle/>
          <a:p>
            <a:pPr algn="l" rtl="0">
              <a:spcBef>
                <a:spcPts val="700"/>
              </a:spcBef>
              <a:buClr>
                <a:srgbClr val="DD8047"/>
              </a:buClr>
              <a:buSzPct val="60000"/>
            </a:pPr>
            <a:r>
              <a:rPr lang="es" sz="1600" b="1" i="0" u="none" baseline="0" dirty="0">
                <a:solidFill>
                  <a:schemeClr val="bg1"/>
                </a:solidFill>
                <a:latin typeface="Arial Black"/>
                <a:sym typeface="Arial Black"/>
              </a:rPr>
              <a:t>SOLO CON FINES DE SIMULACIÓN</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pPr algn="l" rtl="0"/>
            <a:r>
              <a:rPr lang="es" b="0" i="0" u="none" kern="0" baseline="0">
                <a:solidFill>
                  <a:schemeClr val="tx1">
                    <a:lumMod val="100000"/>
                  </a:schemeClr>
                </a:solidFill>
                <a:latin typeface="Arial"/>
                <a:sym typeface="Arial"/>
                <a:hlinkClick r:id="rId4"/>
              </a:rPr>
              <a:t>https://youtu.be/5opR6x6NMpQ</a:t>
            </a:r>
            <a:r>
              <a:rPr lang="es" b="0" i="0" u="none" kern="0" baseline="0">
                <a:solidFill>
                  <a:schemeClr val="tx1">
                    <a:lumMod val="100000"/>
                  </a:schemeClr>
                </a:solidFill>
                <a:latin typeface="Arial"/>
                <a:sym typeface="Arial"/>
              </a:rPr>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6096000" y="1408937"/>
            <a:ext cx="6076601" cy="3418088"/>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pPr algn="l" rtl="0"/>
            <a:r>
              <a:rPr lang="es" b="1" i="0" u="none" baseline="0">
                <a:latin typeface="Arial"/>
                <a:cs typeface="+mn-cs"/>
                <a:sym typeface="Arial"/>
              </a:rPr>
              <a:t>¿Qué es un ejercicio teórico de simulación?</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normAutofit/>
          </a:bodyPr>
          <a:lstStyle/>
          <a:p>
            <a:pPr marL="0" indent="0" algn="ctr" rtl="0">
              <a:buNone/>
            </a:pPr>
            <a:r>
              <a:rPr lang="es" b="0" i="0" u="none" kern="0" baseline="0" dirty="0">
                <a:solidFill>
                  <a:schemeClr val="tx1">
                    <a:lumMod val="100000"/>
                  </a:schemeClr>
                </a:solidFill>
                <a:latin typeface="Calibri"/>
                <a:cs typeface="+mn-cs"/>
                <a:sym typeface="Calibri"/>
              </a:rPr>
              <a:t>Un </a:t>
            </a:r>
            <a:r>
              <a:rPr lang="es" b="1" i="0" u="none" kern="0" baseline="0" dirty="0">
                <a:solidFill>
                  <a:schemeClr val="accent3">
                    <a:lumMod val="100000"/>
                  </a:schemeClr>
                </a:solidFill>
                <a:latin typeface="Calibri"/>
                <a:cs typeface="+mn-cs"/>
                <a:sym typeface="Calibri"/>
              </a:rPr>
              <a:t>ejercicio teórico de simulación </a:t>
            </a:r>
            <a:r>
              <a:rPr lang="es" b="0" i="0" u="none" kern="0" baseline="0" dirty="0">
                <a:solidFill>
                  <a:schemeClr val="tx1">
                    <a:lumMod val="100000"/>
                  </a:schemeClr>
                </a:solidFill>
                <a:latin typeface="Calibri"/>
                <a:cs typeface="+mn-cs"/>
                <a:sym typeface="Calibri"/>
              </a:rPr>
              <a:t>es un debate guiado en el que se utiliza un escenario simulado progresivo, junto con una serie de preguntas, a fin de suscitar un análisis constructivo entre los participantes para definir y resolver distintos problemas y perfeccionar los planes y procedimientos existentes.</a:t>
            </a:r>
          </a:p>
          <a:p>
            <a:pPr marL="0" indent="0" algn="ctr" rtl="0">
              <a:buNone/>
            </a:pPr>
            <a:endParaRPr lang="es" b="0" i="0" u="none" kern="0" baseline="0" dirty="0">
              <a:solidFill>
                <a:schemeClr val="tx1">
                  <a:lumMod val="100000"/>
                </a:schemeClr>
              </a:solidFill>
              <a:latin typeface="Calibri"/>
              <a:cs typeface="+mn-cs"/>
              <a:sym typeface="Calibri"/>
            </a:endParaRPr>
          </a:p>
          <a:p>
            <a:pPr marL="0" indent="0" algn="ctr" rtl="0">
              <a:buNone/>
            </a:pPr>
            <a:r>
              <a:rPr lang="es" b="0" i="0" u="none" kern="0" baseline="0" dirty="0">
                <a:solidFill>
                  <a:schemeClr val="tx1">
                    <a:lumMod val="100000"/>
                  </a:schemeClr>
                </a:solidFill>
                <a:latin typeface="Calibri"/>
                <a:cs typeface="+mn-cs"/>
                <a:sym typeface="Calibri"/>
              </a:rPr>
              <a:t>“En un ejercicio de simulación teórico </a:t>
            </a:r>
            <a:r>
              <a:rPr lang="es" b="1" i="0" u="none" kern="0" baseline="0" dirty="0">
                <a:solidFill>
                  <a:schemeClr val="accent3">
                    <a:lumMod val="100000"/>
                  </a:schemeClr>
                </a:solidFill>
                <a:latin typeface="Calibri"/>
                <a:cs typeface="+mn-cs"/>
                <a:sym typeface="Calibri"/>
              </a:rPr>
              <a:t>se simula una situación</a:t>
            </a:r>
            <a:br>
              <a:rPr lang="es" b="1" i="0" u="none" kern="0" baseline="0" dirty="0">
                <a:solidFill>
                  <a:schemeClr val="accent3">
                    <a:lumMod val="100000"/>
                  </a:schemeClr>
                </a:solidFill>
                <a:latin typeface="Calibri"/>
                <a:cs typeface="+mn-cs"/>
                <a:sym typeface="Calibri"/>
              </a:rPr>
            </a:br>
            <a:r>
              <a:rPr lang="es" b="1" i="0" u="none" kern="0" baseline="0" dirty="0">
                <a:solidFill>
                  <a:schemeClr val="accent3">
                    <a:lumMod val="100000"/>
                  </a:schemeClr>
                </a:solidFill>
                <a:latin typeface="Calibri"/>
                <a:cs typeface="+mn-cs"/>
                <a:sym typeface="Calibri"/>
              </a:rPr>
              <a:t>de emergencia </a:t>
            </a:r>
            <a:r>
              <a:rPr lang="es" b="0" i="0" u="none" kern="0" baseline="0" dirty="0">
                <a:solidFill>
                  <a:schemeClr val="tx1">
                    <a:lumMod val="100000"/>
                  </a:schemeClr>
                </a:solidFill>
                <a:latin typeface="Calibri"/>
                <a:cs typeface="+mn-cs"/>
                <a:sym typeface="Calibri"/>
              </a:rPr>
              <a:t>en un entorno informal y libre de estrés.”</a:t>
            </a:r>
            <a:br>
              <a:rPr lang="es" kern="0" dirty="0">
                <a:solidFill>
                  <a:schemeClr val="tx1">
                    <a:lumMod val="100000"/>
                  </a:schemeClr>
                </a:solidFill>
                <a:latin typeface="Calibri"/>
                <a:cs typeface="+mn-cs"/>
                <a:sym typeface="Calibri"/>
              </a:rPr>
            </a:br>
            <a:br>
              <a:rPr lang="es" kern="0" dirty="0">
                <a:solidFill>
                  <a:schemeClr val="tx1">
                    <a:lumMod val="100000"/>
                  </a:schemeClr>
                </a:solidFill>
                <a:latin typeface="Calibri"/>
                <a:cs typeface="+mn-cs"/>
                <a:sym typeface="Calibri"/>
              </a:rPr>
            </a:br>
            <a:r>
              <a:rPr lang="es" sz="1600" b="0" i="0" u="none" kern="0" baseline="0" dirty="0">
                <a:solidFill>
                  <a:schemeClr val="tx1">
                    <a:lumMod val="100000"/>
                  </a:schemeClr>
                </a:solidFill>
                <a:latin typeface="Arial"/>
                <a:cs typeface="+mn-cs"/>
                <a:sym typeface="Arial"/>
              </a:rPr>
              <a:t> </a:t>
            </a:r>
            <a:r>
              <a:rPr lang="es" sz="1600" b="0" i="1" u="none" kern="0" baseline="0" dirty="0">
                <a:solidFill>
                  <a:schemeClr val="tx1">
                    <a:lumMod val="100000"/>
                  </a:schemeClr>
                </a:solidFill>
                <a:latin typeface="Arial"/>
                <a:cs typeface="+mn-cs"/>
                <a:sym typeface="Arial"/>
              </a:rPr>
              <a:t>WHO Exercise Manual</a:t>
            </a:r>
            <a:r>
              <a:rPr lang="es" sz="1600" b="0" i="0" u="none" kern="0" baseline="0" dirty="0">
                <a:solidFill>
                  <a:schemeClr val="tx1">
                    <a:lumMod val="100000"/>
                  </a:schemeClr>
                </a:solidFill>
                <a:latin typeface="Arial"/>
                <a:cs typeface="+mn-cs"/>
                <a:sym typeface="Arial"/>
              </a:rPr>
              <a:t>, 2017</a:t>
            </a:r>
          </a:p>
          <a:p>
            <a:pPr marL="0" indent="0" algn="l" rtl="0">
              <a:lnSpc>
                <a:spcPct val="115000"/>
              </a:lnSpc>
              <a:spcAft>
                <a:spcPts val="1200"/>
              </a:spcAft>
              <a:buNone/>
            </a:pPr>
            <a:endParaRPr lang="es" i="1" u="sng" dirty="0">
              <a:solidFill>
                <a:srgbClr val="0070C0"/>
              </a:solidFill>
              <a:latin typeface="Arial"/>
              <a:ea typeface="Arial" charset="0"/>
              <a:cs typeface="+mn-cs"/>
              <a:sym typeface="Arial"/>
            </a:endParaRPr>
          </a:p>
          <a:p>
            <a:pPr marL="0" indent="0" algn="l" rtl="0">
              <a:buNone/>
            </a:pPr>
            <a:endParaRPr lang="e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pic>
        <p:nvPicPr>
          <p:cNvPr id="6" name="Picture 2">
            <a:extLst>
              <a:ext uri="{FF2B5EF4-FFF2-40B4-BE49-F238E27FC236}">
                <a16:creationId xmlns:a16="http://schemas.microsoft.com/office/drawing/2014/main" id="{30956DF9-65DE-409D-88FD-E10EA75C168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hlinkClick r:id="rId4"/>
            <a:extLst>
              <a:ext uri="{FF2B5EF4-FFF2-40B4-BE49-F238E27FC236}">
                <a16:creationId xmlns:a16="http://schemas.microsoft.com/office/drawing/2014/main" id="{2FEFC0C7-5950-4721-99A9-A11A12618E85}"/>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rtl="0">
              <a:defRPr/>
            </a:pPr>
            <a:r>
              <a:rPr lang="es" sz="1050" b="0" i="0" u="none" kern="0" baseline="0">
                <a:solidFill>
                  <a:schemeClr val="bg1">
                    <a:lumMod val="100000"/>
                  </a:schemeClr>
                </a:solidFill>
                <a:latin typeface="Calibri"/>
                <a:sym typeface="Calibri"/>
                <a:hlinkClick r:id="rId4"/>
              </a:rPr>
              <a:t>Descargar</a:t>
            </a:r>
            <a:endParaRPr lang="es" sz="1050" kern="0">
              <a:solidFill>
                <a:schemeClr val="bg1">
                  <a:lumMod val="100000"/>
                </a:schemeClr>
              </a:solidFill>
              <a:latin typeface="Calibri"/>
              <a:sym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gn="l" rtl="0">
              <a:lnSpc>
                <a:spcPct val="100000"/>
              </a:lnSpc>
              <a:spcBef>
                <a:spcPts val="100"/>
              </a:spcBef>
            </a:pPr>
            <a:r>
              <a:rPr lang="es" sz="3600" b="1" i="0" u="none" baseline="0">
                <a:cs typeface="+mn-cs"/>
                <a:sym typeface="Arial"/>
              </a:rPr>
              <a:t>Diseño y finalidad</a:t>
            </a:r>
          </a:p>
        </p:txBody>
      </p:sp>
      <p:sp>
        <p:nvSpPr>
          <p:cNvPr id="3" name="object 3"/>
          <p:cNvSpPr txBox="1"/>
          <p:nvPr/>
        </p:nvSpPr>
        <p:spPr>
          <a:xfrm>
            <a:off x="362302" y="1182443"/>
            <a:ext cx="6608769" cy="5349541"/>
          </a:xfrm>
          <a:prstGeom prst="rect">
            <a:avLst/>
          </a:prstGeom>
        </p:spPr>
        <p:txBody>
          <a:bodyPr vert="horz" wrap="square" lIns="0" tIns="70485" rIns="0" bIns="0" rtlCol="0" anchor="t">
            <a:spAutoFit/>
          </a:bodyPr>
          <a:lstStyle/>
          <a:p>
            <a:pPr marL="12700" marR="0" lvl="0" indent="0" algn="l" defTabSz="914400" rtl="0" eaLnBrk="1" fontAlgn="auto" latinLnBrk="0" hangingPunct="1">
              <a:lnSpc>
                <a:spcPct val="100000"/>
              </a:lnSpc>
              <a:spcBef>
                <a:spcPts val="555"/>
              </a:spcBef>
              <a:spcAft>
                <a:spcPts val="0"/>
              </a:spcAft>
              <a:buClrTx/>
              <a:buSzTx/>
              <a:buFontTx/>
              <a:buNone/>
              <a:tabLst/>
              <a:defRPr/>
            </a:pPr>
            <a:r>
              <a:rPr kumimoji="0" lang="es" sz="2200" b="1" i="0" u="none" strike="noStrike" kern="0" cap="none" normalizeH="0" baseline="0" dirty="0">
                <a:ln>
                  <a:noFill/>
                </a:ln>
                <a:solidFill>
                  <a:srgbClr val="005D85">
                    <a:lumMod val="100000"/>
                  </a:srgbClr>
                </a:solidFill>
                <a:effectLst/>
                <a:uLnTx/>
                <a:uFillTx/>
                <a:latin typeface="Roboto"/>
                <a:sym typeface="Roboto"/>
              </a:rPr>
              <a:t>Diseño del ejercicio</a:t>
            </a:r>
          </a:p>
          <a:p>
            <a:pPr marL="12700" marR="5715" algn="l" rtl="0">
              <a:spcBef>
                <a:spcPts val="1005"/>
              </a:spcBef>
              <a:defRPr/>
            </a:pPr>
            <a:r>
              <a:rPr kumimoji="0" lang="es" sz="2200" b="0" i="0" u="none" strike="noStrike" kern="0" cap="none" normalizeH="0" baseline="0" dirty="0">
                <a:ln>
                  <a:noFill/>
                </a:ln>
                <a:solidFill>
                  <a:schemeClr val="tx1">
                    <a:lumMod val="100000"/>
                  </a:schemeClr>
                </a:solidFill>
                <a:effectLst/>
                <a:uLnTx/>
                <a:uFillTx/>
                <a:latin typeface="Roboto"/>
                <a:sym typeface="Roboto"/>
              </a:rPr>
              <a:t>Este ejercicio se basa en las orientaciones más recientes de la OMS</a:t>
            </a:r>
            <a:r>
              <a:rPr lang="es" sz="2200" b="0" i="0" u="none" kern="0" baseline="0" dirty="0">
                <a:solidFill>
                  <a:schemeClr val="tx1">
                    <a:lumMod val="100000"/>
                  </a:schemeClr>
                </a:solidFill>
                <a:latin typeface="Roboto"/>
                <a:sym typeface="Roboto"/>
              </a:rPr>
              <a:t> </a:t>
            </a:r>
            <a:r>
              <a:rPr kumimoji="0" lang="es" sz="2200" b="0" i="0" u="none" strike="noStrike" kern="0" cap="none" normalizeH="0" baseline="0" dirty="0">
                <a:ln>
                  <a:noFill/>
                </a:ln>
                <a:solidFill>
                  <a:schemeClr val="tx1">
                    <a:lumMod val="100000"/>
                  </a:schemeClr>
                </a:solidFill>
                <a:effectLst/>
                <a:uLnTx/>
                <a:uFillTx/>
                <a:latin typeface="Roboto"/>
                <a:sym typeface="Roboto"/>
              </a:rPr>
              <a:t>sobre la vacunación contra el COVID-19, a saber:</a:t>
            </a:r>
            <a:endParaRPr lang="es" sz="2200" b="0" i="0" u="none" strike="noStrike" kern="0" cap="none" normalizeH="0" baseline="0" noProof="0" dirty="0">
              <a:ln>
                <a:noFill/>
              </a:ln>
              <a:solidFill>
                <a:schemeClr val="tx1">
                  <a:lumMod val="100000"/>
                </a:schemeClr>
              </a:solidFill>
              <a:effectLst/>
              <a:uLnTx/>
              <a:uFillTx/>
              <a:latin typeface="Roboto"/>
              <a:sym typeface="Roboto"/>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es" sz="2200" b="0" i="0" u="none" kern="0" baseline="0" dirty="0">
                <a:solidFill>
                  <a:schemeClr val="tx1">
                    <a:lumMod val="100000"/>
                  </a:schemeClr>
                </a:solidFill>
                <a:latin typeface="Roboto"/>
                <a:sym typeface="Roboto"/>
                <a:hlinkClick r:id="rId3"/>
              </a:rPr>
              <a:t>Orientaciones para la elaboración de un plan nacional de despliegue y vacunación para las vacunas contra la COVID-19</a:t>
            </a:r>
            <a:endParaRPr lang="es" sz="2200" b="0" i="0" u="none" strike="noStrike" kern="0" cap="none" normalizeH="0" baseline="0" noProof="0" dirty="0">
              <a:ln>
                <a:noFill/>
              </a:ln>
              <a:solidFill>
                <a:schemeClr val="tx1">
                  <a:lumMod val="100000"/>
                </a:schemeClr>
              </a:solidFill>
              <a:effectLst/>
              <a:uLnTx/>
              <a:uFillTx/>
              <a:latin typeface="Roboto"/>
              <a:sym typeface="Roboto"/>
            </a:endParaRPr>
          </a:p>
          <a:p>
            <a:pPr marL="241300" marR="0" lvl="0" indent="-228600" algn="l" defTabSz="914400" rtl="0" eaLnBrk="1" fontAlgn="auto" latinLnBrk="0" hangingPunct="1">
              <a:lnSpc>
                <a:spcPts val="2375"/>
              </a:lnSpc>
              <a:spcBef>
                <a:spcPts val="459"/>
              </a:spcBef>
              <a:spcAft>
                <a:spcPts val="0"/>
              </a:spcAft>
              <a:buClrTx/>
              <a:buSzTx/>
              <a:buFont typeface="Arial"/>
              <a:buChar char="•"/>
              <a:tabLst>
                <a:tab pos="240665" algn="l"/>
                <a:tab pos="241300" algn="l"/>
              </a:tabLst>
              <a:defRPr/>
            </a:pPr>
            <a:endParaRPr kumimoji="0" sz="2650" b="0" i="0" u="none" strike="noStrike" kern="1200" cap="none" normalizeH="0" baseline="0" noProof="0" dirty="0">
              <a:ln>
                <a:noFill/>
              </a:ln>
              <a:solidFill>
                <a:schemeClr val="tx1">
                  <a:lumMod val="100000"/>
                </a:schemeClr>
              </a:solidFill>
              <a:effectLst/>
              <a:uLnTx/>
              <a:uFillTx/>
              <a:latin typeface="Roboto"/>
              <a:sym typeface="Roboto"/>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es" sz="2200" b="1" i="0" u="none" strike="noStrike" kern="0" cap="none" normalizeH="0" baseline="0" dirty="0">
                <a:ln>
                  <a:noFill/>
                </a:ln>
                <a:solidFill>
                  <a:srgbClr val="005D85">
                    <a:lumMod val="100000"/>
                  </a:srgbClr>
                </a:solidFill>
                <a:effectLst/>
                <a:uLnTx/>
                <a:uFillTx/>
                <a:latin typeface="Roboto"/>
                <a:sym typeface="Roboto"/>
              </a:rPr>
              <a:t>Finalidad</a:t>
            </a:r>
          </a:p>
          <a:p>
            <a:pPr marL="12700" lvl="0" algn="just" rtl="0">
              <a:spcBef>
                <a:spcPts val="455"/>
              </a:spcBef>
              <a:defRPr/>
            </a:pPr>
            <a:r>
              <a:rPr kumimoji="0" lang="es" sz="2000" b="1" i="0" u="none" strike="noStrike" kern="0" cap="none" normalizeH="0" baseline="0" dirty="0">
                <a:ln>
                  <a:noFill/>
                </a:ln>
                <a:solidFill>
                  <a:schemeClr val="tx1">
                    <a:lumMod val="100000"/>
                  </a:schemeClr>
                </a:solidFill>
                <a:effectLst/>
                <a:uLnTx/>
                <a:uFillTx/>
                <a:latin typeface="Roboto"/>
                <a:sym typeface="Roboto"/>
              </a:rPr>
              <a:t>El ejercicio de simulación</a:t>
            </a:r>
            <a:r>
              <a:rPr kumimoji="0" lang="es" sz="2000" b="0" i="0" u="none" strike="noStrike" kern="0" cap="none" normalizeH="0" baseline="0" dirty="0">
                <a:ln>
                  <a:noFill/>
                </a:ln>
                <a:solidFill>
                  <a:schemeClr val="tx1">
                    <a:lumMod val="100000"/>
                  </a:schemeClr>
                </a:solidFill>
                <a:effectLst/>
                <a:uLnTx/>
                <a:uFillTx/>
                <a:latin typeface="Roboto"/>
                <a:sym typeface="Roboto"/>
              </a:rPr>
              <a:t>, mediante la facilitación de un debate, </a:t>
            </a:r>
            <a:r>
              <a:rPr kumimoji="0" lang="es" sz="2000" b="1" i="0" u="none" strike="noStrike" kern="0" cap="none" normalizeH="0" baseline="0" dirty="0">
                <a:ln>
                  <a:noFill/>
                </a:ln>
                <a:solidFill>
                  <a:schemeClr val="tx1">
                    <a:lumMod val="100000"/>
                  </a:schemeClr>
                </a:solidFill>
                <a:effectLst/>
                <a:uLnTx/>
                <a:uFillTx/>
                <a:latin typeface="Roboto"/>
                <a:sym typeface="Roboto"/>
              </a:rPr>
              <a:t>tiene como objetivo </a:t>
            </a:r>
            <a:r>
              <a:rPr lang="es" sz="2000" b="1" i="0" u="none" kern="0" baseline="0" dirty="0">
                <a:solidFill>
                  <a:schemeClr val="tx1">
                    <a:lumMod val="100000"/>
                  </a:schemeClr>
                </a:solidFill>
                <a:latin typeface="Roboto"/>
                <a:sym typeface="Roboto"/>
              </a:rPr>
              <a:t>ayudar a los países a planificar, elaborar y actualizar su plan nacional de despliegue y vacunación</a:t>
            </a:r>
            <a:r>
              <a:rPr lang="es" sz="2000" b="0" i="0" u="none" kern="0" baseline="0" dirty="0">
                <a:solidFill>
                  <a:schemeClr val="tx1">
                    <a:lumMod val="100000"/>
                  </a:schemeClr>
                </a:solidFill>
                <a:latin typeface="Roboto"/>
                <a:sym typeface="Roboto"/>
              </a:rPr>
              <a:t> para poner en marcha sin contratiempos la vacunación contra la COVID-19 a nivel nacional</a:t>
            </a:r>
            <a:r>
              <a:rPr lang="es" sz="2200" b="0" i="0" u="none" kern="0" baseline="0" dirty="0">
                <a:solidFill>
                  <a:schemeClr val="tx1">
                    <a:lumMod val="100000"/>
                  </a:schemeClr>
                </a:solidFill>
                <a:latin typeface="Roboto"/>
                <a:sym typeface="Roboto"/>
              </a:rPr>
              <a:t>.</a:t>
            </a:r>
            <a:endParaRPr lang="es" sz="2200" b="0" i="0" u="none" strike="noStrike" kern="0" cap="none" normalizeH="0" baseline="0" noProof="0" dirty="0">
              <a:ln>
                <a:noFill/>
              </a:ln>
              <a:solidFill>
                <a:schemeClr val="tx1">
                  <a:lumMod val="100000"/>
                </a:schemeClr>
              </a:solidFill>
              <a:effectLst/>
              <a:uLnTx/>
              <a:uFillTx/>
              <a:latin typeface="Roboto"/>
              <a:sym typeface="Roboto"/>
            </a:endParaRPr>
          </a:p>
        </p:txBody>
      </p:sp>
      <p:sp>
        <p:nvSpPr>
          <p:cNvPr id="6" name="object 6"/>
          <p:cNvSpPr txBox="1"/>
          <p:nvPr/>
        </p:nvSpPr>
        <p:spPr>
          <a:xfrm>
            <a:off x="11232574" y="6634184"/>
            <a:ext cx="786638" cy="17807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s" sz="1200" b="1" i="0" u="none" strike="noStrike" kern="1200" cap="none" normalizeH="0" baseline="0" dirty="0">
                <a:ln>
                  <a:noFill/>
                </a:ln>
                <a:solidFill>
                  <a:schemeClr val="bg1">
                    <a:lumMod val="100000"/>
                  </a:schemeClr>
                </a:solidFill>
                <a:effectLst/>
                <a:uLnTx/>
                <a:uFillTx/>
                <a:latin typeface="Arial"/>
                <a:sym typeface="Arial"/>
              </a:rPr>
              <a:t>página </a:t>
            </a:r>
            <a:fld id="{81D60167-4931-47E6-BA6A-407CBD079E47}" type="slidenum">
              <a:rPr kumimoji="0" sz="1200" b="1" i="0" u="none" strike="noStrike" kern="1200" cap="none" normalizeH="0" baseline="0">
                <a:ln>
                  <a:noFill/>
                </a:ln>
                <a:solidFill>
                  <a:schemeClr val="bg1">
                    <a:lumMod val="100000"/>
                  </a:schemeClr>
                </a:solidFill>
                <a:effectLst/>
                <a:uLnTx/>
                <a:uFillTx/>
                <a:latin typeface="Arial"/>
                <a:sym typeface="Arial"/>
              </a:rPr>
              <a:pPr marL="12700" marR="0" lvl="0" indent="0" algn="l" defTabSz="914400" rtl="0" eaLnBrk="1" fontAlgn="auto" latinLnBrk="0" hangingPunct="1">
                <a:lnSpc>
                  <a:spcPts val="1425"/>
                </a:lnSpc>
                <a:spcBef>
                  <a:spcPts val="0"/>
                </a:spcBef>
                <a:spcAft>
                  <a:spcPts val="0"/>
                </a:spcAft>
                <a:buClrTx/>
                <a:buSzTx/>
                <a:buFontTx/>
                <a:buNone/>
                <a:tabLst/>
                <a:defRPr/>
              </a:pPr>
              <a:t>7</a:t>
            </a:fld>
            <a:endParaRPr kumimoji="0" sz="1200" b="0" i="0" u="none" strike="noStrike" kern="1200" cap="none" normalizeH="0" baseline="0" noProof="0" dirty="0">
              <a:ln>
                <a:noFill/>
              </a:ln>
              <a:solidFill>
                <a:schemeClr val="bg1">
                  <a:lumMod val="100000"/>
                </a:schemeClr>
              </a:solidFill>
              <a:effectLst/>
              <a:uLnTx/>
              <a:uFillTx/>
              <a:latin typeface="Arial"/>
              <a:sym typeface="Arial"/>
            </a:endParaRPr>
          </a:p>
        </p:txBody>
      </p:sp>
      <p:sp>
        <p:nvSpPr>
          <p:cNvPr id="7" name="object 7"/>
          <p:cNvSpPr txBox="1">
            <a:spLocks noGrp="1"/>
          </p:cNvSpPr>
          <p:nvPr>
            <p:ph type="ftr" sz="quarter" idx="5"/>
          </p:nvPr>
        </p:nvSpPr>
        <p:spPr>
          <a:xfrm>
            <a:off x="172789" y="6632724"/>
            <a:ext cx="2352202"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s" sz="1200" b="1" i="0" u="none" strike="noStrike" kern="1200" cap="none" normalizeH="0" baseline="0" dirty="0">
                <a:ln>
                  <a:noFill/>
                </a:ln>
                <a:solidFill>
                  <a:schemeClr val="bg1">
                    <a:lumMod val="100000"/>
                  </a:schemeClr>
                </a:solidFill>
                <a:effectLst/>
                <a:uLnTx/>
                <a:uFillTx/>
                <a:cs typeface="+mn-cs"/>
                <a:sym typeface="Arial"/>
              </a:rPr>
              <a:t>EJERCICIO DE SIMULACIÓN</a:t>
            </a:r>
          </a:p>
        </p:txBody>
      </p:sp>
      <p:sp>
        <p:nvSpPr>
          <p:cNvPr id="8" name="object 8"/>
          <p:cNvSpPr txBox="1"/>
          <p:nvPr/>
        </p:nvSpPr>
        <p:spPr>
          <a:xfrm>
            <a:off x="2624308" y="6652472"/>
            <a:ext cx="1345019" cy="179536"/>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s" sz="1200" b="1" i="0" u="none" strike="noStrike" kern="1200" cap="none" normalizeH="0" baseline="0" dirty="0">
                <a:ln>
                  <a:noFill/>
                </a:ln>
                <a:solidFill>
                  <a:schemeClr val="bg1">
                    <a:lumMod val="100000"/>
                  </a:schemeClr>
                </a:solidFill>
                <a:effectLst/>
                <a:uLnTx/>
                <a:uFillTx/>
                <a:latin typeface="Arial"/>
                <a:sym typeface="Arial"/>
              </a:rPr>
              <a:t>COVID-19</a:t>
            </a:r>
            <a:endParaRPr kumimoji="0" sz="1200" b="0" i="0" u="none" strike="noStrike" kern="1200" cap="none" normalizeH="0" baseline="0" noProof="0" dirty="0">
              <a:ln>
                <a:noFill/>
              </a:ln>
              <a:solidFill>
                <a:schemeClr val="bg1">
                  <a:lumMod val="100000"/>
                </a:schemeClr>
              </a:solidFill>
              <a:effectLst/>
              <a:uLnTx/>
              <a:uFillTx/>
              <a:latin typeface="Arial"/>
              <a:sym typeface="Arial"/>
            </a:endParaRPr>
          </a:p>
        </p:txBody>
      </p:sp>
      <p:pic>
        <p:nvPicPr>
          <p:cNvPr id="4" name="Picture 4" descr="Timeline&#10;&#10;Description automatically generated">
            <a:extLst>
              <a:ext uri="{FF2B5EF4-FFF2-40B4-BE49-F238E27FC236}">
                <a16:creationId xmlns:a16="http://schemas.microsoft.com/office/drawing/2014/main" id="{D6910399-41BE-4793-9B16-C1EDD7C78203}"/>
              </a:ext>
            </a:extLst>
          </p:cNvPr>
          <p:cNvPicPr>
            <a:picLocks noChangeAspect="1"/>
          </p:cNvPicPr>
          <p:nvPr/>
        </p:nvPicPr>
        <p:blipFill>
          <a:blip r:embed="rId4"/>
          <a:stretch>
            <a:fillRect/>
          </a:stretch>
        </p:blipFill>
        <p:spPr>
          <a:xfrm>
            <a:off x="7513608" y="1189290"/>
            <a:ext cx="3620218" cy="48388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latin typeface="Arial"/>
                <a:cs typeface="+mn-cs"/>
                <a:sym typeface="Arial"/>
              </a:rPr>
              <a:t>Alcance del ejercicio teórico de simulación</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gn="l" rtl="0">
              <a:spcBef>
                <a:spcPts val="0"/>
              </a:spcBef>
              <a:buNone/>
            </a:pPr>
            <a:r>
              <a:rPr lang="es" sz="2400" b="0" i="0" u="none" kern="0" baseline="0">
                <a:solidFill>
                  <a:schemeClr val="tx1">
                    <a:lumMod val="100000"/>
                  </a:schemeClr>
                </a:solidFill>
                <a:latin typeface="Helvetica Neue"/>
                <a:ea typeface="DengXian"/>
                <a:cs typeface="+mn-cs"/>
                <a:sym typeface="Helvetica Neue"/>
              </a:rPr>
              <a:t>El alcance de este ejercicio es </a:t>
            </a:r>
            <a:r>
              <a:rPr lang="es" sz="2400" b="1" i="0" u="none" kern="0" baseline="0">
                <a:solidFill>
                  <a:schemeClr val="accent5">
                    <a:lumMod val="100000"/>
                  </a:schemeClr>
                </a:solidFill>
                <a:latin typeface="Arial"/>
                <a:cs typeface="+mn-cs"/>
                <a:sym typeface="Arial"/>
              </a:rPr>
              <a:t>debatir los supuestos de planificación </a:t>
            </a:r>
            <a:r>
              <a:rPr lang="es" sz="2400" b="0" i="0" u="none" kern="0" baseline="0">
                <a:solidFill>
                  <a:schemeClr val="tx1">
                    <a:lumMod val="100000"/>
                  </a:schemeClr>
                </a:solidFill>
                <a:latin typeface="Helvetica Neue"/>
                <a:ea typeface="DengXian"/>
                <a:cs typeface="+mn-cs"/>
                <a:sym typeface="Helvetica Neue"/>
              </a:rPr>
              <a:t>de las </a:t>
            </a:r>
            <a:r>
              <a:rPr lang="es" sz="2400" b="1" i="0" u="none" kern="0" baseline="0">
                <a:solidFill>
                  <a:schemeClr val="accent5">
                    <a:lumMod val="100000"/>
                  </a:schemeClr>
                </a:solidFill>
                <a:latin typeface="Arial"/>
                <a:cs typeface="+mn-cs"/>
                <a:sym typeface="Arial"/>
              </a:rPr>
              <a:t>estrategias de selección, distribución y comunicación </a:t>
            </a:r>
            <a:r>
              <a:rPr lang="es" sz="2400" b="0" i="0" u="none" kern="0" baseline="0">
                <a:solidFill>
                  <a:schemeClr val="tx1">
                    <a:lumMod val="100000"/>
                  </a:schemeClr>
                </a:solidFill>
                <a:latin typeface="Helvetica Neue"/>
                <a:ea typeface="DengXian"/>
                <a:cs typeface="+mn-cs"/>
                <a:sym typeface="Helvetica Neue"/>
              </a:rPr>
              <a:t>que se han elaborado con miras a respaldar la puesta en marcha de la vacunación contra la COVID-19.</a:t>
            </a:r>
            <a:endParaRPr lang="es" sz="2400" kern="0" dirty="0">
              <a:solidFill>
                <a:schemeClr val="tx1">
                  <a:lumMod val="100000"/>
                </a:schemeClr>
              </a:solidFill>
              <a:latin typeface="Helvetica Neue"/>
              <a:ea typeface="DengXian" panose="02010600030101010101" pitchFamily="2" charset="-122"/>
              <a:cs typeface="+mn-cs"/>
              <a:sym typeface="Helvetica Neue"/>
            </a:endParaRPr>
          </a:p>
          <a:p>
            <a:pPr marL="0" lvl="0" indent="0" algn="l" rtl="0">
              <a:lnSpc>
                <a:spcPct val="100000"/>
              </a:lnSpc>
              <a:spcBef>
                <a:spcPts val="700"/>
              </a:spcBef>
              <a:buClr>
                <a:schemeClr val="tx1"/>
              </a:buClr>
              <a:buSzPct val="100000"/>
              <a:buNone/>
            </a:pPr>
            <a:endParaRPr lang="es" sz="2400" b="1" dirty="0">
              <a:solidFill>
                <a:schemeClr val="accent5"/>
              </a:solidFill>
              <a:latin typeface="Arial"/>
              <a:cs typeface="+mn-cs"/>
              <a:sym typeface="Arial"/>
            </a:endParaRPr>
          </a:p>
          <a:p>
            <a:pPr marL="0" indent="0" algn="l" rtl="0">
              <a:lnSpc>
                <a:spcPct val="100000"/>
              </a:lnSpc>
              <a:spcBef>
                <a:spcPts val="700"/>
              </a:spcBef>
              <a:buNone/>
            </a:pPr>
            <a:endParaRPr lang="es" sz="2400" b="1" dirty="0">
              <a:solidFill>
                <a:schemeClr val="tx1">
                  <a:lumMod val="100000"/>
                </a:schemeClr>
              </a:solidFill>
              <a:latin typeface="Helvetica Neue"/>
              <a:cs typeface="+mn-cs"/>
              <a:sym typeface="Helvetica Neue"/>
            </a:endParaRPr>
          </a:p>
          <a:p>
            <a:pPr marL="0" indent="0" algn="l" rtl="0">
              <a:lnSpc>
                <a:spcPct val="100000"/>
              </a:lnSpc>
              <a:spcBef>
                <a:spcPts val="700"/>
              </a:spcBef>
              <a:buNone/>
            </a:pPr>
            <a:r>
              <a:rPr lang="es" sz="2400" b="0" i="0" u="none" baseline="0">
                <a:solidFill>
                  <a:schemeClr val="tx1">
                    <a:lumMod val="100000"/>
                  </a:schemeClr>
                </a:solidFill>
                <a:latin typeface="Helvetica Neue"/>
                <a:cs typeface="+mn-cs"/>
                <a:sym typeface="Helvetica Neue"/>
              </a:rPr>
              <a:t>Mediante el ejercicio teórico de simulación, los participantes: </a:t>
            </a:r>
          </a:p>
          <a:p>
            <a:pPr algn="l" rtl="0">
              <a:lnSpc>
                <a:spcPct val="100000"/>
              </a:lnSpc>
              <a:spcBef>
                <a:spcPts val="700"/>
              </a:spcBef>
              <a:buClr>
                <a:schemeClr val="tx1"/>
              </a:buClr>
              <a:buSzPct val="100000"/>
            </a:pPr>
            <a:r>
              <a:rPr lang="es" sz="2400" b="1" i="0" u="none" kern="0" baseline="0">
                <a:solidFill>
                  <a:schemeClr val="accent5">
                    <a:lumMod val="100000"/>
                  </a:schemeClr>
                </a:solidFill>
                <a:latin typeface="Arial"/>
                <a:cs typeface="+mn-cs"/>
                <a:sym typeface="Arial"/>
              </a:rPr>
              <a:t>analizarán las estrategias, </a:t>
            </a:r>
            <a:r>
              <a:rPr lang="es" sz="2400" b="0" i="0" u="none" kern="0" baseline="0">
                <a:solidFill>
                  <a:schemeClr val="tx1">
                    <a:lumMod val="100000"/>
                  </a:schemeClr>
                </a:solidFill>
                <a:latin typeface="Arial"/>
                <a:cs typeface="+mn-cs"/>
                <a:sym typeface="Arial"/>
              </a:rPr>
              <a:t>en particular la identificación de los grupos poblacionales destinatarios y las posibles estrategias de vacunación; </a:t>
            </a:r>
          </a:p>
          <a:p>
            <a:pPr algn="l" rtl="0">
              <a:lnSpc>
                <a:spcPct val="100000"/>
              </a:lnSpc>
              <a:spcBef>
                <a:spcPts val="700"/>
              </a:spcBef>
              <a:buClr>
                <a:schemeClr val="tx1"/>
              </a:buClr>
              <a:buSzPct val="100000"/>
            </a:pPr>
            <a:r>
              <a:rPr lang="es" sz="2400" b="1" i="0" u="none" kern="0" baseline="0">
                <a:solidFill>
                  <a:schemeClr val="accent5">
                    <a:lumMod val="100000"/>
                  </a:schemeClr>
                </a:solidFill>
                <a:latin typeface="Arial"/>
                <a:cs typeface="+mn-cs"/>
                <a:sym typeface="Arial"/>
              </a:rPr>
              <a:t>examinarán la preparación de la cadena de suministro y la gestión de los desechos de la atención sanitaria </a:t>
            </a:r>
            <a:r>
              <a:rPr lang="es" sz="2400" b="0" i="0" u="none" kern="0" baseline="0">
                <a:solidFill>
                  <a:schemeClr val="tx1">
                    <a:lumMod val="100000"/>
                  </a:schemeClr>
                </a:solidFill>
                <a:latin typeface="Arial"/>
                <a:cs typeface="+mn-cs"/>
                <a:sym typeface="Arial"/>
              </a:rPr>
              <a:t>y la capacidad en relación con los distintos escenarios de vacunas;</a:t>
            </a:r>
          </a:p>
          <a:p>
            <a:pPr algn="l" rtl="0">
              <a:lnSpc>
                <a:spcPct val="100000"/>
              </a:lnSpc>
              <a:spcBef>
                <a:spcPts val="700"/>
              </a:spcBef>
              <a:buClr>
                <a:schemeClr val="tx1"/>
              </a:buClr>
              <a:buSzPct val="100000"/>
            </a:pPr>
            <a:r>
              <a:rPr lang="es" sz="2400" b="1" i="0" u="none" kern="0" baseline="0">
                <a:solidFill>
                  <a:schemeClr val="accent5">
                    <a:lumMod val="100000"/>
                  </a:schemeClr>
                </a:solidFill>
                <a:latin typeface="Arial"/>
                <a:cs typeface="+mn-cs"/>
                <a:sym typeface="Arial"/>
              </a:rPr>
              <a:t>considerarán los planes de aceptación y adopción (demanda) y de comunicaciones</a:t>
            </a:r>
            <a:r>
              <a:rPr lang="es" sz="2400" b="0" i="0" u="none" kern="0" baseline="0">
                <a:solidFill>
                  <a:schemeClr val="tx1">
                    <a:lumMod val="100000"/>
                  </a:schemeClr>
                </a:solidFill>
                <a:latin typeface="Arial"/>
                <a:cs typeface="+mn-cs"/>
                <a:sym typeface="Arial"/>
              </a:rPr>
              <a:t> de la vacunación</a:t>
            </a:r>
            <a:r>
              <a:rPr lang="es" sz="2400" b="0" i="0" u="none" kern="0" baseline="0">
                <a:latin typeface="Arial"/>
                <a:cs typeface="+mn-cs"/>
                <a:sym typeface="Arial"/>
              </a:rPr>
              <a:t>.</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pPr algn="l" rtl="0"/>
            <a:r>
              <a:rPr lang="es" b="1" i="0" u="none" baseline="0">
                <a:latin typeface="Arial"/>
                <a:cs typeface="+mn-cs"/>
                <a:sym typeface="Arial"/>
              </a:rPr>
              <a:t>Objetivos del ejercicio de simulación</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vert="horz" lIns="91440" tIns="45720" rIns="91440" bIns="45720" rtlCol="0" anchor="t">
            <a:normAutofit fontScale="70000" lnSpcReduction="20000"/>
          </a:bodyPr>
          <a:lstStyle/>
          <a:p>
            <a:pPr marL="0" lvl="0" indent="0" algn="l" rtl="0">
              <a:lnSpc>
                <a:spcPct val="150000"/>
              </a:lnSpc>
              <a:spcBef>
                <a:spcPts val="700"/>
              </a:spcBef>
              <a:buClr>
                <a:schemeClr val="tx1"/>
              </a:buClr>
              <a:buSzPct val="100000"/>
              <a:buNone/>
            </a:pPr>
            <a:r>
              <a:rPr lang="es" sz="3200" b="1" i="0" u="none" kern="0" baseline="0">
                <a:solidFill>
                  <a:schemeClr val="accent3">
                    <a:lumMod val="100000"/>
                  </a:schemeClr>
                </a:solidFill>
                <a:latin typeface="Arial"/>
                <a:cs typeface="+mn-cs"/>
                <a:sym typeface="Arial"/>
              </a:rPr>
              <a:t>Objetivos</a:t>
            </a:r>
            <a:endParaRPr lang="es" sz="3200" b="1" kern="0">
              <a:solidFill>
                <a:schemeClr val="accent3">
                  <a:lumMod val="100000"/>
                </a:schemeClr>
              </a:solidFill>
              <a:latin typeface="Arial"/>
              <a:cs typeface="+mn-cs"/>
              <a:sym typeface="Arial"/>
            </a:endParaRPr>
          </a:p>
          <a:p>
            <a:pPr marL="457200" lvl="0" indent="-457200" algn="l" rtl="0">
              <a:lnSpc>
                <a:spcPct val="150000"/>
              </a:lnSpc>
              <a:spcBef>
                <a:spcPts val="0"/>
              </a:spcBef>
              <a:spcAft>
                <a:spcPts val="1200"/>
              </a:spcAft>
              <a:buClr>
                <a:schemeClr val="tx1"/>
              </a:buClr>
              <a:buSzPct val="100000"/>
              <a:buFont typeface="+mj-lt"/>
              <a:buAutoNum type="arabicPeriod"/>
            </a:pPr>
            <a:r>
              <a:rPr lang="es" b="0" i="0" u="none" baseline="0">
                <a:latin typeface="Arial"/>
                <a:cs typeface="+mn-cs"/>
                <a:sym typeface="Arial"/>
              </a:rPr>
              <a:t>Examinar la identificación de los grupos poblacionales destinatarios</a:t>
            </a:r>
          </a:p>
          <a:p>
            <a:pPr marL="457200" indent="-457200" algn="l" rtl="0">
              <a:lnSpc>
                <a:spcPct val="150000"/>
              </a:lnSpc>
              <a:spcBef>
                <a:spcPts val="0"/>
              </a:spcBef>
              <a:spcAft>
                <a:spcPts val="1200"/>
              </a:spcAft>
              <a:buClr>
                <a:schemeClr val="tx1"/>
              </a:buClr>
              <a:buSzPct val="100000"/>
              <a:buFont typeface="+mj-lt"/>
              <a:buAutoNum type="arabicPeriod"/>
            </a:pPr>
            <a:r>
              <a:rPr lang="es" b="0" i="0" u="none" baseline="0">
                <a:latin typeface="Arial"/>
                <a:cs typeface="+mn-cs"/>
                <a:sym typeface="Arial"/>
              </a:rPr>
              <a:t>Analizar las estrategias de vacunación de los posibles grupos poblacionales destinatarios</a:t>
            </a:r>
          </a:p>
          <a:p>
            <a:pPr marL="457200" indent="-457200" algn="l" rtl="0">
              <a:lnSpc>
                <a:spcPct val="150000"/>
              </a:lnSpc>
              <a:spcBef>
                <a:spcPts val="0"/>
              </a:spcBef>
              <a:spcAft>
                <a:spcPts val="1200"/>
              </a:spcAft>
              <a:buClr>
                <a:schemeClr val="tx1"/>
              </a:buClr>
              <a:buSzPct val="100000"/>
              <a:buFont typeface="+mj-lt"/>
              <a:buAutoNum type="arabicPeriod"/>
            </a:pPr>
            <a:r>
              <a:rPr lang="es" b="0" i="0" u="none" baseline="0">
                <a:latin typeface="Arial"/>
                <a:cs typeface="+mn-cs"/>
                <a:sym typeface="Arial"/>
              </a:rPr>
              <a:t>Examinar la preparación de la cadena de suministro crítica para el despliegue de las vacunas y la gestión de los desechos de la atención sanitaria</a:t>
            </a:r>
          </a:p>
          <a:p>
            <a:pPr marL="457200" marR="0" lvl="0" indent="-457200" algn="l" rtl="0">
              <a:lnSpc>
                <a:spcPct val="150000"/>
              </a:lnSpc>
              <a:spcBef>
                <a:spcPts val="0"/>
              </a:spcBef>
              <a:spcAft>
                <a:spcPts val="1200"/>
              </a:spcAft>
              <a:buClr>
                <a:schemeClr val="tx1"/>
              </a:buClr>
              <a:buSzPct val="100000"/>
              <a:buFont typeface="+mj-lt"/>
              <a:buAutoNum type="arabicPeriod"/>
            </a:pPr>
            <a:r>
              <a:rPr lang="es" b="0" i="0" u="none" baseline="0">
                <a:latin typeface="Arial"/>
                <a:cs typeface="+mn-cs"/>
                <a:sym typeface="Arial"/>
              </a:rPr>
              <a:t>Considerar la planificación de la aceptación y la adopción (demanda) de la vacuna</a:t>
            </a:r>
          </a:p>
          <a:p>
            <a:pPr marL="457200" lvl="0" indent="-457200" algn="l" rtl="0">
              <a:lnSpc>
                <a:spcPct val="150000"/>
              </a:lnSpc>
              <a:spcBef>
                <a:spcPts val="0"/>
              </a:spcBef>
              <a:spcAft>
                <a:spcPts val="1200"/>
              </a:spcAft>
              <a:buClr>
                <a:schemeClr val="tx1"/>
              </a:buClr>
              <a:buSzPct val="100000"/>
              <a:buFont typeface="+mj-lt"/>
              <a:buAutoNum type="arabicPeriod"/>
            </a:pPr>
            <a:r>
              <a:rPr lang="es" b="0" i="0" u="none" baseline="0">
                <a:latin typeface="Arial"/>
                <a:cs typeface="+mn-cs"/>
                <a:sym typeface="Arial"/>
              </a:rPr>
              <a:t>Determinar cuáles son los principales retos para el despliegue y la puesta en práctica de la vacunación a fin de mejorar el plan nacional de despliegue y vacunación</a:t>
            </a:r>
          </a:p>
          <a:p>
            <a:pPr algn="l" rtl="0">
              <a:spcBef>
                <a:spcPts val="700"/>
              </a:spcBef>
              <a:buClr>
                <a:schemeClr val="tx1"/>
              </a:buClr>
              <a:buSzPct val="100000"/>
            </a:pPr>
            <a:endParaRPr lang="es" sz="3200">
              <a:latin typeface="Arial"/>
              <a:cs typeface="+mn-cs"/>
              <a:sym typeface="Arial"/>
            </a:endParaRPr>
          </a:p>
          <a:p>
            <a:endParaRPr lang="es">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lgn="l" rtl="0"/>
            <a:fld id="{7EA682B2-33C9-4D4F-9A18-C7D5F7FE2751}" type="datetime3">
              <a:rPr lang="es-ES">
                <a:latin typeface="Arial"/>
                <a:cs typeface="+mn-cs"/>
                <a:sym typeface="Arial"/>
              </a:rPr>
              <a:t>21.12.20</a:t>
            </a:fld>
            <a:endParaRPr lang="es">
              <a:latin typeface="Arial"/>
              <a:cs typeface="+mn-cs"/>
              <a:sym typeface="Arial"/>
            </a:endParaRPr>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UserInfo>
        <DisplayName>GOLDIN, Shoshanna</DisplayName>
        <AccountId>47</AccountId>
        <AccountType/>
      </UserInfo>
      <UserInfo>
        <DisplayName>BAHL, Jhilmil</DisplayName>
        <AccountId>48</AccountId>
        <AccountType/>
      </UserInfo>
      <UserInfo>
        <DisplayName>DESAI, Shalini</DisplayName>
        <AccountId>49</AccountId>
        <AccountType/>
      </UserInfo>
      <UserInfo>
        <DisplayName>CASTRO, Maricel</DisplayName>
        <AccountId>50</AccountId>
        <AccountType/>
      </UserInfo>
      <UserInfo>
        <DisplayName>KONE, Souleymane</DisplayName>
        <AccountId>51</AccountId>
        <AccountType/>
      </UserInfo>
      <UserInfo>
        <DisplayName>Adama Sawadogo (asawadogo@unicef.org)</DisplayName>
        <AccountId>52</AccountId>
        <AccountType/>
      </UserInfo>
      <UserInfo>
        <DisplayName>BALAKRISHNAN, Madhava Ram</DisplayName>
        <AccountId>53</AccountId>
        <AccountType/>
      </UserInfo>
      <UserInfo>
        <DisplayName>FROST, Melinda</DisplayName>
        <AccountId>54</AccountId>
        <AccountType/>
      </UserInfo>
      <UserInfo>
        <DisplayName>Diane Summers (dsummers@unicef.org)</DisplayName>
        <AccountId>55</AccountId>
        <AccountType/>
      </UserInfo>
      <UserInfo>
        <DisplayName>GURUNG, Santosh</DisplayName>
        <AccountId>56</AccountId>
        <AccountType/>
      </UserInfo>
      <UserInfo>
        <DisplayName>CHANG BLANC, Diana</DisplayName>
        <AccountId>57</AccountId>
        <AccountType/>
      </UserInfo>
      <UserInfo>
        <DisplayName>HENAFF, Louise</DisplayName>
        <AccountId>58</AccountId>
        <AccountType/>
      </UserInfo>
      <UserInfo>
        <DisplayName>MOEN, Ann</DisplayName>
        <AccountId>59</AccountId>
        <AccountType/>
      </UserInfo>
      <UserInfo>
        <DisplayName>CHIU DE VAZQUEZ, Cindy Hsin-yi</DisplayName>
        <AccountId>21</AccountId>
        <AccountType/>
      </UserInfo>
      <UserInfo>
        <DisplayName>MAYIGANE, Landry Ndriko</DisplayName>
        <AccountId>23</AccountId>
        <AccountType/>
      </UserInfo>
      <UserInfo>
        <DisplayName>NGUYEN, Thanh Nam</DisplayName>
        <AccountId>18</AccountId>
        <AccountType/>
      </UserInfo>
      <UserInfo>
        <DisplayName>NJENGE, Hilary Kagume</DisplayName>
        <AccountId>19</AccountId>
        <AccountType/>
      </UserInfo>
      <UserInfo>
        <DisplayName>PORTORICO, Mariaisabella</DisplayName>
        <AccountId>12</AccountId>
        <AccountType/>
      </UserInfo>
      <UserInfo>
        <DisplayName>VENTE, Candice</DisplayName>
        <AccountId>14</AccountId>
        <AccountType/>
      </UserInfo>
      <UserInfo>
        <DisplayName>MENNING, Lisa</DisplayName>
        <AccountId>62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1e29cee2-e8a4-4f95-8408-2234aea7f5aa"/>
    <ds:schemaRef ds:uri="http://www.w3.org/XML/1998/namespace"/>
    <ds:schemaRef ds:uri="http://purl.org/dc/dcmityp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9699F19C-E235-4B8C-B1E2-C2D1B5C31387}"/>
</file>

<file path=docProps/app.xml><?xml version="1.0" encoding="utf-8"?>
<Properties xmlns="http://schemas.openxmlformats.org/officeDocument/2006/extended-properties" xmlns:vt="http://schemas.openxmlformats.org/officeDocument/2006/docPropsVTypes">
  <TotalTime>264</TotalTime>
  <Words>3312</Words>
  <Application>Microsoft Office PowerPoint</Application>
  <PresentationFormat>Widescreen</PresentationFormat>
  <Paragraphs>488</Paragraphs>
  <Slides>35</Slides>
  <Notes>22</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Arial</vt:lpstr>
      <vt:lpstr>Arial Black</vt:lpstr>
      <vt:lpstr>Calibri</vt:lpstr>
      <vt:lpstr>Courier New</vt:lpstr>
      <vt:lpstr>Helvetica Neue</vt:lpstr>
      <vt:lpstr>Myriad Pro Cond</vt:lpstr>
      <vt:lpstr>Roboto</vt:lpstr>
      <vt:lpstr>Symbol</vt:lpstr>
      <vt:lpstr>Office Theme</vt:lpstr>
      <vt:lpstr>2_Office Theme</vt:lpstr>
      <vt:lpstr>1_Office Theme</vt:lpstr>
      <vt:lpstr>ENFERMEDAD POR EL NUEVO  CORONAVIRUS  (COVID-19)</vt:lpstr>
      <vt:lpstr>Modelo de programa</vt:lpstr>
      <vt:lpstr>Orientación de la labor de preparación y respuesta</vt:lpstr>
      <vt:lpstr>Último informe de situación elaborado por la OMS</vt:lpstr>
      <vt:lpstr>Antecedentes - COVAX</vt:lpstr>
      <vt:lpstr>¿Qué es un ejercicio teórico de simulación?</vt:lpstr>
      <vt:lpstr>Diseño y finalidad</vt:lpstr>
      <vt:lpstr>Alcance del ejercicio teórico de simulación</vt:lpstr>
      <vt:lpstr>Objetivos del ejercicio de simulación</vt:lpstr>
      <vt:lpstr>Equipo de gestión del ejercicio</vt:lpstr>
      <vt:lpstr>Normas del ejercicio teórico de simulación</vt:lpstr>
      <vt:lpstr>Ejercicio teórico de simulación: Desarrollo del ejercicio</vt:lpstr>
      <vt:lpstr>Preguntas</vt:lpstr>
      <vt:lpstr>ENFERMEDAD POR EL NUEVO  CORONAVIRUS  (COVID-19)   </vt:lpstr>
      <vt:lpstr>Escenario - Sesión 1a</vt:lpstr>
      <vt:lpstr>Debate - Sesión 1a</vt:lpstr>
      <vt:lpstr>Escenario y debate - Sesión 1b</vt:lpstr>
      <vt:lpstr>Escenario - Sesión 2</vt:lpstr>
      <vt:lpstr>Debate - Sesión 2</vt:lpstr>
      <vt:lpstr>Pausa</vt:lpstr>
      <vt:lpstr>Escenario - Sesión 3</vt:lpstr>
      <vt:lpstr>Debate - Sesión 3</vt:lpstr>
      <vt:lpstr>Escenario - Sesión 4</vt:lpstr>
      <vt:lpstr>Debate - Sesión 4</vt:lpstr>
      <vt:lpstr>Puesta en común</vt:lpstr>
      <vt:lpstr>PowerPoint Presentation</vt:lpstr>
      <vt:lpstr>Programa - Parte 2</vt:lpstr>
      <vt:lpstr>PLAN NACIONAL DE DESPLIEGUE Y VACUNACIÓN PARA LA COVID-19</vt:lpstr>
      <vt:lpstr>Análisis de puntos fuertes y lagunas</vt:lpstr>
      <vt:lpstr>Pausa</vt:lpstr>
      <vt:lpstr>Plan de acción</vt:lpstr>
      <vt:lpstr>Consolidación</vt:lpstr>
      <vt:lpstr>Formulario para las observaciones de los participantes</vt:lpstr>
      <vt:lpstr>Siguientes pasos y conclusiones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PORTORICO, Mariaisabella</cp:lastModifiedBy>
  <cp:revision>11</cp:revision>
  <dcterms:created xsi:type="dcterms:W3CDTF">2020-01-31T13:21:16Z</dcterms:created>
  <dcterms:modified xsi:type="dcterms:W3CDTF">2020-12-21T10:51:16Z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