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60" r:id="rId5"/>
    <p:sldMasterId id="2147483666" r:id="rId6"/>
  </p:sldMasterIdLst>
  <p:notesMasterIdLst>
    <p:notesMasterId r:id="rId42"/>
  </p:notesMasterIdLst>
  <p:handoutMasterIdLst>
    <p:handoutMasterId r:id="rId43"/>
  </p:handoutMasterIdLst>
  <p:sldIdLst>
    <p:sldId id="256" r:id="rId7"/>
    <p:sldId id="257" r:id="rId8"/>
    <p:sldId id="296" r:id="rId9"/>
    <p:sldId id="258" r:id="rId10"/>
    <p:sldId id="269" r:id="rId11"/>
    <p:sldId id="260" r:id="rId12"/>
    <p:sldId id="297" r:id="rId13"/>
    <p:sldId id="263" r:id="rId14"/>
    <p:sldId id="262" r:id="rId15"/>
    <p:sldId id="264" r:id="rId16"/>
    <p:sldId id="265" r:id="rId17"/>
    <p:sldId id="291" r:id="rId18"/>
    <p:sldId id="267" r:id="rId19"/>
    <p:sldId id="292" r:id="rId20"/>
    <p:sldId id="294" r:id="rId21"/>
    <p:sldId id="300" r:id="rId22"/>
    <p:sldId id="299" r:id="rId23"/>
    <p:sldId id="271" r:id="rId24"/>
    <p:sldId id="272" r:id="rId25"/>
    <p:sldId id="274" r:id="rId26"/>
    <p:sldId id="275" r:id="rId27"/>
    <p:sldId id="273" r:id="rId28"/>
    <p:sldId id="293" r:id="rId29"/>
    <p:sldId id="277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5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GURUNG, Santosh" initials="GS" lastIdx="6" clrIdx="6">
    <p:extLst>
      <p:ext uri="{19B8F6BF-5375-455C-9EA6-DF929625EA0E}">
        <p15:presenceInfo xmlns:p15="http://schemas.microsoft.com/office/powerpoint/2012/main" userId="S::gurungs@who.int::a782520f-cabd-43b3-948d-3962c9dcd38d" providerId="AD"/>
      </p:ext>
    </p:extLst>
  </p:cmAuthor>
  <p:cmAuthor id="1" name="MAYIGANE, Landry Ndriko" initials="MN" lastIdx="1" clrIdx="0">
    <p:extLst>
      <p:ext uri="{19B8F6BF-5375-455C-9EA6-DF929625EA0E}">
        <p15:presenceInfo xmlns:p15="http://schemas.microsoft.com/office/powerpoint/2012/main" userId="S::mayiganel@who.int::5bcdd02e-6bd9-497d-a938-c18e9b426efb" providerId="AD"/>
      </p:ext>
    </p:extLst>
  </p:cmAuthor>
  <p:cmAuthor id="8" name="BAHL, Jhilmil" initials="BJ" lastIdx="17" clrIdx="7">
    <p:extLst>
      <p:ext uri="{19B8F6BF-5375-455C-9EA6-DF929625EA0E}">
        <p15:presenceInfo xmlns:p15="http://schemas.microsoft.com/office/powerpoint/2012/main" userId="S::bahlj@who.int::7c1caab9-eb59-491f-9c8a-4461abf34058" providerId="AD"/>
      </p:ext>
    </p:extLst>
  </p:cmAuthor>
  <p:cmAuthor id="2" name="Denis" initials="D" lastIdx="20" clrIdx="1">
    <p:extLst>
      <p:ext uri="{19B8F6BF-5375-455C-9EA6-DF929625EA0E}">
        <p15:presenceInfo xmlns:p15="http://schemas.microsoft.com/office/powerpoint/2012/main" userId="Denis" providerId="None"/>
      </p:ext>
    </p:extLst>
  </p:cmAuthor>
  <p:cmAuthor id="9" name="GOLDIN, Shoshanna" initials="GS" lastIdx="6" clrIdx="8">
    <p:extLst>
      <p:ext uri="{19B8F6BF-5375-455C-9EA6-DF929625EA0E}">
        <p15:presenceInfo xmlns:p15="http://schemas.microsoft.com/office/powerpoint/2012/main" userId="S::goldins@who.int::f0edda84-593e-4b91-92ee-16e23de29c3f" providerId="AD"/>
      </p:ext>
    </p:extLst>
  </p:cmAuthor>
  <p:cmAuthor id="3" name="COPPER, Frederik Anton" initials="CFA" lastIdx="13" clrIdx="2">
    <p:extLst>
      <p:ext uri="{19B8F6BF-5375-455C-9EA6-DF929625EA0E}">
        <p15:presenceInfo xmlns:p15="http://schemas.microsoft.com/office/powerpoint/2012/main" userId="S::copperf@who.int::0f901088-783c-438a-8209-1f3e953b174f" providerId="AD"/>
      </p:ext>
    </p:extLst>
  </p:cmAuthor>
  <p:cmAuthor id="4" name="VENTE, Candice" initials="VC" lastIdx="20" clrIdx="3">
    <p:extLst>
      <p:ext uri="{19B8F6BF-5375-455C-9EA6-DF929625EA0E}">
        <p15:presenceInfo xmlns:p15="http://schemas.microsoft.com/office/powerpoint/2012/main" userId="S::ventec@who.int::8f353e18-bd2e-4779-a174-5920aa7a3ee8" providerId="AD"/>
      </p:ext>
    </p:extLst>
  </p:cmAuthor>
  <p:cmAuthor id="5" name="BELL, Allan" initials="BA" lastIdx="2" clrIdx="4">
    <p:extLst>
      <p:ext uri="{19B8F6BF-5375-455C-9EA6-DF929625EA0E}">
        <p15:presenceInfo xmlns:p15="http://schemas.microsoft.com/office/powerpoint/2012/main" userId="S::abell@who.int::8ad7c1ce-8c94-400e-aa87-31e9b379df10" providerId="AD"/>
      </p:ext>
    </p:extLst>
  </p:cmAuthor>
  <p:cmAuthor id="6" name="DESAI, Shalini" initials="DS" lastIdx="5" clrIdx="5">
    <p:extLst>
      <p:ext uri="{19B8F6BF-5375-455C-9EA6-DF929625EA0E}">
        <p15:presenceInfo xmlns:p15="http://schemas.microsoft.com/office/powerpoint/2012/main" userId="S::sdesai@who.int::62e2c573-819b-434f-8570-d7a4950cfe6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DC9"/>
    <a:srgbClr val="006A97"/>
    <a:srgbClr val="D86422"/>
    <a:srgbClr val="008FCE"/>
    <a:srgbClr val="008DCF"/>
    <a:srgbClr val="A24B19"/>
    <a:srgbClr val="005D85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876" autoAdjust="0"/>
  </p:normalViewPr>
  <p:slideViewPr>
    <p:cSldViewPr snapToGrid="0">
      <p:cViewPr varScale="1">
        <p:scale>
          <a:sx n="62" d="100"/>
          <a:sy n="62" d="100"/>
        </p:scale>
        <p:origin x="103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467265F-E012-4C18-976D-749F9497843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B049D7-50E2-499B-969D-4D62B25AA5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D981BD-5526-4445-8380-17D27E8DAE2B}" type="datetimeFigureOut">
              <a:rPr lang="en-US" smtClean="0"/>
              <a:t>22-Dec-20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586127-1702-4FB4-9084-D779231D238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F782CD-0304-411A-A86B-D935595FFE6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7F966A-2D82-447F-9A17-BCE9AF876D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4163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A98A83-ACC6-4B15-A034-17B5DF5D97A5}" type="datetimeFigureOut">
              <a:rPr lang="en-US" smtClean="0"/>
              <a:t>22-Dec-20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E61A72-6C7D-49E1-A69D-B1543F4FDA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808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8049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0330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Этап 1: пропорциональное распределение между всеми государствами-участниками.</a:t>
            </a:r>
          </a:p>
          <a:p>
            <a:r>
              <a:rPr lang="ru-RU" dirty="0"/>
              <a:t>Первоначальный охват составляет 3% населения страны. Решив установить контрольный показатель на уровне 3%, ВОЗ хочет обеспечить, чтобы объемы соответствовали потребностям хорошо обеспеченных ресурсами систем здравоохранения и при этом не ущемлялись интересы стран с более низкой долей работников здравоохранения.</a:t>
            </a:r>
            <a:endParaRPr lang="en-US" dirty="0"/>
          </a:p>
          <a:p>
            <a:endParaRPr lang="en-US" dirty="0"/>
          </a:p>
          <a:p>
            <a:r>
              <a:rPr lang="ru-RU" dirty="0"/>
              <a:t>Этап 2: Страны получат дозы для вакцинации населения сверх первоначальных 20%, включенных в первый этап. 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ru-RU" dirty="0"/>
              <a:t>При определении темпов получения страной дополнительного объема вакцин может быть учтена степень риска, которому подвергается страна.</a:t>
            </a:r>
            <a:endParaRPr lang="en-US" dirty="0"/>
          </a:p>
          <a:p>
            <a:endParaRPr lang="en-US" dirty="0"/>
          </a:p>
          <a:p>
            <a:r>
              <a:rPr lang="ru-RU" dirty="0"/>
              <a:t>Ожидается, что второй этап начнется после завершения первого этапа, а полный объем поставок ожидается к середине 2021 г.</a:t>
            </a:r>
            <a:endParaRPr lang="en-US" dirty="0"/>
          </a:p>
          <a:p>
            <a:endParaRPr lang="en-US" dirty="0"/>
          </a:p>
          <a:p>
            <a:r>
              <a:rPr lang="ru-RU" dirty="0"/>
              <a:t>В настоящее время неизвестно, какая вакцина была выделена в рамках  механизма COVAX.</a:t>
            </a:r>
            <a:endParaRPr lang="en-US" dirty="0"/>
          </a:p>
          <a:p>
            <a:endParaRPr lang="en-US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3274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/>
              <a:t>Примечания для координатора</a:t>
            </a:r>
            <a:r>
              <a:rPr lang="en-US" b="1" dirty="0"/>
              <a:t>:</a:t>
            </a:r>
          </a:p>
          <a:p>
            <a:r>
              <a:rPr lang="en-US" dirty="0"/>
              <a:t>•</a:t>
            </a:r>
            <a:r>
              <a:rPr lang="ru-RU" dirty="0"/>
              <a:t>Оценка соответствующих целевых групп населения является сложным и неотложным мероприятием в рамках подготовки к внедрению вакцины против COVID-19, и для получения этих оценок национальным плановым органам необходимо будет работать со своей национальной статистической службой.</a:t>
            </a:r>
            <a:endParaRPr lang="en-US" dirty="0"/>
          </a:p>
          <a:p>
            <a:r>
              <a:rPr lang="en-US" dirty="0"/>
              <a:t>•</a:t>
            </a:r>
            <a:r>
              <a:rPr lang="ru-RU" dirty="0"/>
              <a:t>Стремление к обеспечению равноправного доступа к вакцине должно быть руководящим принципом для всех стран, чтобы адекватно защитить группы населения, на которые ложится более тяжелое бремя, от заболевания COVID-19.</a:t>
            </a:r>
            <a:endParaRPr lang="en-US" dirty="0"/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Целевые группы населения</a:t>
            </a:r>
            <a:endParaRPr lang="en-GB" sz="2400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Определения</a:t>
            </a:r>
            <a:endParaRPr lang="en-GB" sz="2400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Оценочная численность</a:t>
            </a:r>
            <a:endParaRPr lang="en-GB" sz="2400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ru-RU" sz="1200" u="sng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Работники здравоохранения</a:t>
            </a:r>
            <a:r>
              <a:rPr lang="en-GB" sz="1200" u="sng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endParaRPr lang="en-GB" sz="2400" u="sng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Все лица, участвующие в действиях, главной целью которых является укрепление здоровья (см. сноску в Разделе 5.2 руководства). 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Дополнительные разъяснения по определению работников здравоохранения с разбивкой по группам риска</a:t>
            </a:r>
            <a:br>
              <a:rPr lang="ru-RU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</a:br>
            <a:r>
              <a:rPr lang="ru-RU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 (см. промежуточные рекомендации, готовящиеся к выпуску ВОЗ и Международной организацией труда). </a:t>
            </a:r>
            <a:r>
              <a:rPr lang="en-GB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endParaRPr lang="en-GB" sz="2400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Вероятно, их численность можно получить в национальной статистической службе, в реестрах медицинских работников, в службе регистрации НПО. </a:t>
            </a:r>
            <a:endParaRPr lang="fr-FR" sz="1200" dirty="0">
              <a:solidFill>
                <a:srgbClr val="211D1E"/>
              </a:solidFill>
              <a:effectLst/>
              <a:latin typeface="Helvetica Neue"/>
              <a:ea typeface="DengXian" panose="02010600030101010101" pitchFamily="2" charset="-122"/>
              <a:cs typeface="Arial" panose="020B06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По оценкам, на глобальном уровне число работников здравоохранения составляет 3%, однако между странами существуют значительные различия.</a:t>
            </a:r>
            <a:r>
              <a:rPr lang="en-GB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endParaRPr lang="en-GB" sz="2400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Странам следует запланировать проведение подсчета, например, путем составления «списков получателей вакцины» на районном уровне до внедрения.</a:t>
            </a:r>
            <a:r>
              <a:rPr lang="en-GB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endParaRPr lang="en-GB" sz="2400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ru-RU" sz="1200" u="sng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Пожилые люди</a:t>
            </a:r>
            <a:r>
              <a:rPr lang="en-GB" sz="1200" u="sng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endParaRPr lang="en-GB" sz="2400" u="sng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Определяются в зависимости от возраста риска; варьируются в зависимости от страны/региона. Конкретный возрастной интервал определяется на страновом уровне национальными экспертами в области здравоохранения/национальными техническими консультативными группами по иммунизации (</a:t>
            </a:r>
            <a:r>
              <a:rPr lang="fr-FR" sz="1200" dirty="0" err="1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NITAGs</a:t>
            </a:r>
            <a:r>
              <a:rPr lang="fr-FR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)</a:t>
            </a:r>
            <a:r>
              <a:rPr lang="ru-RU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 на основе дифференцированной смертности по возрасту.</a:t>
            </a:r>
            <a:r>
              <a:rPr lang="en-GB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endParaRPr lang="en-GB" sz="2400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Данные должны иметься в наличии в национальной статистической службе</a:t>
            </a:r>
            <a:r>
              <a:rPr lang="en-GB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.</a:t>
            </a:r>
            <a:endParaRPr lang="en-GB" sz="2400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ru-RU" sz="1200" u="sng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Лица, страдающие сопутствующими нарушениями здоровья</a:t>
            </a:r>
            <a:r>
              <a:rPr lang="en-GB" sz="1200" u="sng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endParaRPr lang="en-GB" sz="2400" u="sng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Определяются как подверженные значительно большему риску тяжелой болезни или смерти (в странах, где соответствующие сопутствующие заболевания могут быть справедливо оценены в рамках всего населения).</a:t>
            </a:r>
            <a:r>
              <a:rPr lang="en-GB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endParaRPr lang="en-GB" sz="2400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Те, кто находится в учреждениях долгосрочного ухода. В некоторых странах для обоснования этих оценок могут проводиться медицинские обследования, однако оценка этих групп населения будет представлять собой сложный процесс</a:t>
            </a:r>
            <a:r>
              <a:rPr lang="en-GB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. </a:t>
            </a:r>
            <a:endParaRPr lang="en-GB" sz="2400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Кроме того, странам следует попытаться свести к минимуму двойной учет пациентов, например пожилых людей, больных раком, с тем чтобы снизить риск завышения численности популяции.</a:t>
            </a:r>
            <a:r>
              <a:rPr lang="en-GB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endParaRPr lang="en-GB" sz="2400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ru-RU" sz="1200" u="sng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Другие целевые группы</a:t>
            </a:r>
            <a:r>
              <a:rPr lang="en-GB" sz="1200" u="sng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: </a:t>
            </a:r>
            <a:r>
              <a:rPr lang="ru-RU" sz="1200" u="sng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работники жизненно важных сфер</a:t>
            </a:r>
            <a:r>
              <a:rPr lang="en-GB" sz="1200" u="sng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, </a:t>
            </a:r>
            <a:r>
              <a:rPr lang="ru-RU" sz="1200" u="sng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лица, работающие с людьми, неспособные соблюдать физическую дистанцию, возрастные группы повышенного риска передачи заболеваний, сотрудники пограничной службы, лица, совершающие поездки.</a:t>
            </a:r>
            <a:endParaRPr lang="en-GB" sz="2400" u="sng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Определение/характеристики должны устанавливаться на страновом уровне национальными экспертами в области здравоохранения/</a:t>
            </a:r>
            <a:r>
              <a:rPr lang="ru-RU" sz="1200" dirty="0" err="1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NITAGs</a:t>
            </a:r>
            <a:r>
              <a:rPr lang="ru-RU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.</a:t>
            </a:r>
            <a:r>
              <a:rPr lang="en-GB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endParaRPr lang="en-GB" sz="2400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Источники данных разнообразны - от данных переписи до демографических и медико-санитарных обследований домашних хозяйств. Некоторые возможные способы оценки других групп включают в себя:</a:t>
            </a:r>
            <a:r>
              <a:rPr lang="en-GB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endParaRPr lang="en-GB" sz="2400" dirty="0">
              <a:effectLst/>
              <a:latin typeface="Myriad Pro Cond"/>
              <a:ea typeface="DengXian" panose="02010600030101010101" pitchFamily="2" charset="-122"/>
              <a:cs typeface="Times New Roman (Body CS)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Helvetica Neue"/>
              <a:buChar char="•"/>
            </a:pPr>
            <a:r>
              <a:rPr lang="ru-RU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работников жизненно важных сфер</a:t>
            </a:r>
            <a:r>
              <a:rPr lang="en-GB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: </a:t>
            </a:r>
            <a:r>
              <a:rPr lang="ru-RU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после их определения в странах оценки могут быть получены от соответствующих административных органов (образование, оборона и т. д.);</a:t>
            </a:r>
            <a:endParaRPr lang="en-GB" sz="2400" dirty="0">
              <a:effectLst/>
              <a:latin typeface="Myriad Pro Cond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Helvetica Neue"/>
              <a:buChar char="•"/>
            </a:pPr>
            <a:r>
              <a:rPr lang="ru-RU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лиц, работающих с людьми, неспособными соблюдать физическую дистанцию</a:t>
            </a:r>
            <a:r>
              <a:rPr lang="en-GB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: </a:t>
            </a:r>
            <a:r>
              <a:rPr lang="ru-RU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в отношении них также потребуется определение</a:t>
            </a:r>
            <a:r>
              <a:rPr lang="en-GB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; </a:t>
            </a:r>
            <a:r>
              <a:rPr lang="ru-RU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некоторые оценки по таким широким профессиональным группам, как гостиничное дело, можно получить в национальной статистической службе. Оценки для определенных групп, таких как секс-работники, также могут быть доступны в обзорах и исследованиях;</a:t>
            </a:r>
            <a:r>
              <a:rPr lang="en-GB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endParaRPr lang="en-GB" sz="2400" dirty="0">
              <a:effectLst/>
              <a:latin typeface="Myriad Pro Cond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Helvetica Neue"/>
              <a:buChar char="•"/>
            </a:pPr>
            <a:r>
              <a:rPr lang="ru-RU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возрастные группы повышенного риска передачи заболеваний: оценки по возрастным группам имеются в национальной статистической службе;</a:t>
            </a:r>
            <a:r>
              <a:rPr lang="en-GB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endParaRPr lang="en-GB" sz="2400" dirty="0">
              <a:effectLst/>
              <a:latin typeface="Myriad Pro Cond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Helvetica Neue"/>
              <a:buChar char="•"/>
            </a:pPr>
            <a:r>
              <a:rPr lang="ru-RU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сотрудников пограничной службы</a:t>
            </a:r>
            <a:r>
              <a:rPr lang="en-GB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: </a:t>
            </a:r>
            <a:r>
              <a:rPr lang="ru-RU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возможно, входят в число работников жизненно важных сфер</a:t>
            </a:r>
            <a:r>
              <a:rPr lang="en-GB" sz="1200" dirty="0">
                <a:solidFill>
                  <a:srgbClr val="211D1E"/>
                </a:solidFill>
                <a:effectLst/>
                <a:latin typeface="Helvetica Neue"/>
                <a:ea typeface="DengXian" panose="02010600030101010101" pitchFamily="2" charset="-122"/>
                <a:cs typeface="Arial" panose="020B0604020202020204" pitchFamily="34" charset="0"/>
              </a:rPr>
              <a:t>. </a:t>
            </a:r>
            <a:endParaRPr lang="en-GB" sz="2400" dirty="0">
              <a:effectLst/>
              <a:latin typeface="Myriad Pro Cond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E61A72-6C7D-49E1-A69D-B1543F4FDA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22929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E61A72-6C7D-49E1-A69D-B1543F4FDA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71362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/>
              <a:t>Примечания для координатора.</a:t>
            </a: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/>
              <a:t>Национальные стратегии в области вакцинации против COVID-19 должны будут разрабатываться с учетом характеристик вакцины, оценки риска-выгоды для различных групп населения, объема и темпов снабжения вакцинами, а также в соответствии с конкретными системами здравоохранения и условиями в странах.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/>
              <a:t>Окончательная национальная стратегия вакцинации будет определяться характеристиками вакцинной продукции по мере ее появления.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/>
              <a:t>Странам необходимо будет сотрудничать с программами и различными секторами, чтобы использовать существующие структуры предоставления услуг и/или для стран, создающих новую платформу предоставления услуг, рассмотреть возможность расширения других платформ, предоставляющих услуги здравоохранения на протяжении всей жизни, чтобы предложить вакцинацию с помощью вакцин против COVID-19.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/>
              <a:t>В рамках национальных программ иммунизации необходимо будет разработать нетрадиционные и, возможно, новаторские стратегии иммунизации для охвата приоритетных целевых групп населения.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/>
              <a:t>При проведении вакцинации странам необходимо будет планировать, финансировать и осуществлять меры по профилактике инфекций и инфекционному контролю (ПИИК), а также меры по контролю за состоянием окружающей среды, включая использование СИЗ работниками здравоохранения.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ru-RU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Целевые группы</a:t>
            </a:r>
            <a:r>
              <a:rPr lang="en-US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r>
              <a:rPr lang="ru-RU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Возможная стратегия 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r>
              <a:rPr lang="ru-RU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Возможные места вакцинации</a:t>
            </a:r>
            <a:r>
              <a:rPr lang="en-US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	</a:t>
            </a:r>
            <a:r>
              <a:rPr lang="ru-RU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вакцинации</a:t>
            </a:r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0" i="0" u="sng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Работники </a:t>
            </a:r>
            <a:r>
              <a:rPr lang="en-US" sz="1200" b="0" i="0" u="sng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r>
              <a:rPr lang="ru-RU" sz="1200" b="0" i="0" u="sng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Постоянные пункты</a:t>
            </a:r>
            <a:r>
              <a:rPr lang="en-US" sz="1200" b="0" i="0" u="sng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	</a:t>
            </a:r>
            <a:r>
              <a:rPr lang="ru-RU" sz="1200" b="0" i="0" u="sng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Учреждения первичной медико-санитарной помощи</a:t>
            </a:r>
            <a:r>
              <a:rPr lang="en-US" sz="1200" b="0" i="0" u="sng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b="0" i="0" u="sng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больницы</a:t>
            </a:r>
            <a:r>
              <a:rPr lang="en-US" sz="1200" b="0" i="0" u="sng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b="0" i="0" u="sng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учреждения долгосрочного</a:t>
            </a:r>
          </a:p>
          <a:p>
            <a:r>
              <a:rPr lang="ru-RU" sz="1200" b="0" i="0" u="sng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здравоохранения</a:t>
            </a:r>
            <a:r>
              <a:rPr lang="en-US" sz="1200" b="0" i="0" u="sng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		</a:t>
            </a:r>
            <a:r>
              <a:rPr lang="ru-RU" sz="1200" b="0" i="0" u="sng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ухода</a:t>
            </a:r>
            <a:r>
              <a:rPr lang="en-US" sz="1200" b="0" i="0" u="sng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b="0" i="0" u="sng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частные клиники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Пожилые люди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r>
              <a:rPr lang="ru-RU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Постоянные и 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r>
              <a:rPr lang="ru-RU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Учреждение первичной медико-санитарной помощи, учреждения долгосрочного ухода,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	дополнительные пункты       центры дневного ухода, общинные центры ухода, аптеки,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выездные бригады для посещения на 		Временные/мобильные 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дому и другие государственные и частные учреждения, рыночные площади, парки, драйв-ин </a:t>
            </a:r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	</a:t>
            </a:r>
            <a:r>
              <a:rPr lang="ru-RU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клиники</a:t>
            </a:r>
            <a:r>
              <a:rPr lang="en-GB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	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	</a:t>
            </a:r>
            <a:r>
              <a:rPr lang="ru-RU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Массовые кампании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u="sng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Лица страдающие </a:t>
            </a:r>
            <a:r>
              <a:rPr lang="en-US" sz="1200" b="0" i="0" u="sng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	</a:t>
            </a:r>
            <a:r>
              <a:rPr lang="ru-RU" sz="1200" b="0" i="0" u="sng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Постоянные и 	Учреждения первичной медико-санитарной помощи, амбулаторные клиники, больницы, </a:t>
            </a:r>
            <a:r>
              <a:rPr lang="en-US" sz="1200" b="0" i="0" u="sng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  <a:endParaRPr lang="ru-RU" sz="1200" b="0" i="0" u="sng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сопутствующими 	дополнительные пункты	учреждения долгосрочного ухода, по месту работы, выездные бригады для лиц с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нарушениями здоровья	Временные/		сопутствующими нарушениями здоровья, не выходящих из дома, другие государственные и 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  <a:r>
              <a:rPr lang="ru-RU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мобильные клиники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	</a:t>
            </a:r>
            <a:r>
              <a:rPr lang="ru-RU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частные учреждения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	</a:t>
            </a:r>
            <a:endParaRPr lang="ru-RU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u="sng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Другие целевые группы</a:t>
            </a:r>
            <a:r>
              <a:rPr lang="en-US" sz="1200" b="0" i="0" u="sng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	</a:t>
            </a:r>
            <a:r>
              <a:rPr lang="ru-RU" sz="1200" b="0" i="0" u="sng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Постоянные и </a:t>
            </a:r>
            <a:r>
              <a:rPr lang="en-US" sz="1200" b="0" i="0" u="sng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	</a:t>
            </a:r>
            <a:r>
              <a:rPr lang="ru-RU" sz="1200" b="0" i="0" u="sng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Любое из вышеуказанного, и специальные стратегии, например, в небезопасных районах</a:t>
            </a:r>
            <a:r>
              <a:rPr lang="en-US" sz="1200" b="0" i="0" u="sng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  <a:r>
              <a:rPr lang="ru-RU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	дополнительные пункты	</a:t>
            </a:r>
            <a:r>
              <a:rPr lang="en-US" sz="1200" b="0" i="0" u="sng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</a:t>
            </a:r>
            <a:r>
              <a:rPr lang="ru-RU" sz="1200" b="0" i="0" u="sng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переговоры о допуске, бригады вакцинации в пунктах транзита)</a:t>
            </a:r>
            <a:r>
              <a:rPr lang="en-US" sz="1200" b="0" i="0" u="sng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b="0" i="0" u="sng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 месту работы</a:t>
            </a:r>
            <a:r>
              <a:rPr lang="en-US" sz="1200" b="0" i="0" u="sng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	</a:t>
            </a:r>
            <a:r>
              <a:rPr lang="ru-RU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Временные/мобильные клиники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	</a:t>
            </a:r>
            <a:r>
              <a:rPr lang="ru-RU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Массовые кампании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		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9406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Обе вакцины имеют одинаковую эффективность, но для них требуются разные условия хранения и транспортировки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вакцина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A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требует наличия стабильной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сверхнизкотемпературной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холодовой цепи в диапазоне от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-70</a:t>
            </a:r>
            <a:r>
              <a:rPr lang="ru-RU" sz="1800" kern="1200" dirty="0">
                <a:solidFill>
                  <a:schemeClr val="tx1"/>
                </a:solidFill>
                <a:latin typeface="+mn-lt"/>
                <a:ea typeface="+mn-ea"/>
                <a:cs typeface="Calibri"/>
              </a:rPr>
              <a:t>°C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до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-80 °C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вакцина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предполагает стандартные значения заморозки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</a:t>
            </a:r>
            <a:r>
              <a:rPr lang="ru-RU" sz="1800" kern="1200" dirty="0">
                <a:solidFill>
                  <a:schemeClr val="tx1"/>
                </a:solidFill>
                <a:latin typeface="+mn-lt"/>
                <a:ea typeface="+mn-ea"/>
                <a:cs typeface="Calibri"/>
              </a:rPr>
              <a:t>°C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до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8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°C)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 период до шести месяцев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9925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/>
              <a:t>Примечания для координатора.</a:t>
            </a:r>
            <a:endParaRPr lang="en-US" b="1" dirty="0"/>
          </a:p>
          <a:p>
            <a:r>
              <a:rPr lang="ru-RU" dirty="0"/>
              <a:t>Ниже приведены необходимые предварительные условия для разработки соответствующих стратегий распределения вакцин:</a:t>
            </a:r>
            <a:endParaRPr lang="en-US" dirty="0"/>
          </a:p>
          <a:p>
            <a:r>
              <a:rPr lang="en-US" dirty="0"/>
              <a:t>•</a:t>
            </a:r>
            <a:r>
              <a:rPr lang="ru-RU" dirty="0"/>
              <a:t>Прогнозирование потребностей в вакцинах и материально-техническом обеспечении: инструмент определения размеров цепочки поставок вакцин (</a:t>
            </a:r>
            <a:r>
              <a:rPr lang="ru-RU" dirty="0" err="1"/>
              <a:t>Immunization</a:t>
            </a:r>
            <a:r>
              <a:rPr lang="ru-RU" dirty="0"/>
              <a:t> </a:t>
            </a:r>
            <a:r>
              <a:rPr lang="ru-RU" dirty="0" err="1"/>
              <a:t>Supply</a:t>
            </a:r>
            <a:r>
              <a:rPr lang="ru-RU" dirty="0"/>
              <a:t> </a:t>
            </a:r>
            <a:r>
              <a:rPr lang="ru-RU" dirty="0" err="1"/>
              <a:t>Chain</a:t>
            </a:r>
            <a:r>
              <a:rPr lang="ru-RU" dirty="0"/>
              <a:t> </a:t>
            </a:r>
            <a:r>
              <a:rPr lang="ru-RU" dirty="0" err="1"/>
              <a:t>Sizing</a:t>
            </a:r>
            <a:r>
              <a:rPr lang="ru-RU" dirty="0"/>
              <a:t> </a:t>
            </a:r>
            <a:r>
              <a:rPr lang="ru-RU" dirty="0" err="1"/>
              <a:t>Tool</a:t>
            </a:r>
            <a:r>
              <a:rPr lang="ru-RU" dirty="0"/>
              <a:t>) позволяет получить информацию об оборудовании, поставках и бюджетных потребностях, необходимых для поддержки процесса распределения вакцин и вакцинации в зависимости от численности населения, подлежащего вакцинации</a:t>
            </a:r>
            <a:r>
              <a:rPr lang="en-US" dirty="0"/>
              <a:t>.</a:t>
            </a:r>
          </a:p>
          <a:p>
            <a:r>
              <a:rPr lang="en-US" dirty="0"/>
              <a:t>•</a:t>
            </a:r>
            <a:r>
              <a:rPr lang="ru-RU" dirty="0"/>
              <a:t>Оценка имеющихся возможностей хранения: инструмент инвентаризации оборудования холодной цепи и анализа пробелов (</a:t>
            </a:r>
            <a:r>
              <a:rPr lang="en-US" dirty="0"/>
              <a:t>Cold Chain Equipment Inventory and Gap Analysis Tool</a:t>
            </a:r>
            <a:r>
              <a:rPr lang="ru-RU" dirty="0"/>
              <a:t>) используется для оценки объемов вакцин и соответствующих мощностей холодовой цепи по каждому району вакцинации.</a:t>
            </a:r>
            <a:endParaRPr lang="en-US" dirty="0"/>
          </a:p>
          <a:p>
            <a:r>
              <a:rPr lang="en-US" dirty="0"/>
              <a:t>•</a:t>
            </a:r>
            <a:r>
              <a:rPr lang="ru-RU" dirty="0"/>
              <a:t>Определение максимальной мощности:  оценка и картирование доступных мощностей холодовой цепи в соответствии с тремя температурными диапазонами (например, от +2 °C до +8 °C, -20 °C и -70 °C) для хранения различных типов разрабатываемых вакцин против COVID-19. При инвентаризации и расчете мощности следует учитывать все доступное оборудование холодовой цепи, не входящее в программу иммунизации (например, фармацевтические подразделения, национальные референс-лаборатории, а также частный и коммерческий секторы).</a:t>
            </a:r>
            <a:endParaRPr lang="en-US" dirty="0"/>
          </a:p>
          <a:p>
            <a:r>
              <a:rPr lang="en-US" dirty="0"/>
              <a:t>•</a:t>
            </a:r>
            <a:r>
              <a:rPr lang="ru-RU" dirty="0"/>
              <a:t>Подготовка плана распределения: подготовка плана распределения вакцин и вспомогательных материалов (таких как шприцы, безопасные контейнеры, сумки-холодильники для переноски вакцин, </a:t>
            </a:r>
            <a:r>
              <a:rPr lang="ru-RU" dirty="0" err="1"/>
              <a:t>хладоэлементы</a:t>
            </a:r>
            <a:r>
              <a:rPr lang="ru-RU" dirty="0"/>
              <a:t>, маркеры, формы для сбора данных, комплекты ответных мер при ПППИ и СИЗ/ПИИК) в зависимости от целевой группы населения и численности персонала, который будет включать группы вакцинации и мониторинга (например, </a:t>
            </a:r>
            <a:r>
              <a:rPr lang="ru-RU" dirty="0" err="1"/>
              <a:t>вакцинаторы</a:t>
            </a:r>
            <a:r>
              <a:rPr lang="ru-RU" dirty="0"/>
              <a:t>, регистраторы, социальные работники-пропагандисты, руководители и сотрудники по мониторингу).</a:t>
            </a:r>
            <a:endParaRPr lang="en-US" dirty="0"/>
          </a:p>
          <a:p>
            <a:r>
              <a:rPr lang="en-US" dirty="0"/>
              <a:t>•</a:t>
            </a:r>
            <a:r>
              <a:rPr lang="ru-RU" dirty="0"/>
              <a:t>Повышение эффективности снабжения и управления складскими запасами: на начальном этапе поставки вакцины против COVID-19 будут ограниченными, с коротким сроком хранения, и, возможно, не будут иметь индикаторов на флаконах (VVM). Поэтому мониторинг и регистрация температуры оборудования холодной цепи, распределения вакцин, инвентаризация и управление запасами, отслеживание уровня потерь должны осуществляться строго и эффективно по всей цепочке поставок.</a:t>
            </a:r>
            <a:endParaRPr lang="en-US" dirty="0"/>
          </a:p>
          <a:p>
            <a:r>
              <a:rPr lang="en-US" dirty="0"/>
              <a:t>•</a:t>
            </a:r>
            <a:r>
              <a:rPr lang="ru-RU" dirty="0"/>
              <a:t>Создание системы отслеживания вакцин: создание надежного механизма для обеспечения прослеживаемости вакцин против COVID-19 во избежание риска перенаправления и фальсификации вакцин</a:t>
            </a:r>
            <a:r>
              <a:rPr lang="en-US" dirty="0"/>
              <a:t>.</a:t>
            </a:r>
          </a:p>
          <a:p>
            <a:r>
              <a:rPr lang="en-US" dirty="0"/>
              <a:t>•</a:t>
            </a:r>
            <a:r>
              <a:rPr lang="ru-RU" dirty="0"/>
              <a:t>Планирование обеспечения безопасности вакцин и соответствующего персонала: в условиях высокого спроса, но ограниченных запасов, должны быть приняты четкие меры безопасности для обеспечения безопасности и целостности вакцин против COVID-19 и вспомогательных материалов на всех этапах цепочки поставок. Следует разработать план по обеспечению безопасности всего соответствующего персонала и всех хранилищ вакцин, в том числе во время транзита.</a:t>
            </a:r>
            <a:endParaRPr lang="en-US" dirty="0"/>
          </a:p>
          <a:p>
            <a:endParaRPr lang="en-US" dirty="0"/>
          </a:p>
          <a:p>
            <a:r>
              <a:rPr lang="ru-RU" b="1" u="sng" dirty="0"/>
              <a:t>Подготовка цепочки поставок и управление медицинскими отходами</a:t>
            </a:r>
            <a:endParaRPr lang="en-US" dirty="0"/>
          </a:p>
          <a:p>
            <a:r>
              <a:rPr lang="ru-RU" dirty="0"/>
              <a:t>Инструменты были обновлены с целью включения в них положений, касающихся COVID-19. Руководителям цепочек поставок предлагается ознакомиться с инструментами сценарного анализа и </a:t>
            </a:r>
            <a:r>
              <a:rPr lang="ru-RU" dirty="0" err="1"/>
              <a:t>микропланирования</a:t>
            </a:r>
            <a:r>
              <a:rPr lang="ru-RU" dirty="0"/>
              <a:t>, чтобы иметь возможность моделировать воздействие на кадровые ресурсы, материально-техническое обеспечение и бюджеты. Если потенциал недостаточен, странам следует рассмотреть практические варианты устранения пробелов в потенциале на различных уровнях цепочки поставок. Странам рекомендуется как можно тщательнее документировать собранную информацию. Страны, имеющие право на поддержку со стороны партнеров, должны будут представить эту информацию в рамках своей заявки на выделение вакцин и поддержку в их распределении. Странам рекомендуется регулярно проверять новейшую информацию о вакцине, которая будет предоставлена в их распоряжение, а также пересматривать и корректировать свой план соответствующим образом.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7953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4560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/>
              <a:t>Примечания для координатора</a:t>
            </a:r>
            <a:r>
              <a:rPr lang="en-US" b="1" dirty="0"/>
              <a:t>:</a:t>
            </a:r>
            <a:endParaRPr lang="en-US" b="0" dirty="0"/>
          </a:p>
          <a:p>
            <a:r>
              <a:rPr lang="ru-RU" b="0" dirty="0"/>
              <a:t>Для обеспечения приемлемости вакцинации и приема вакцин против</a:t>
            </a:r>
            <a:r>
              <a:rPr lang="en-US" b="0" dirty="0"/>
              <a:t> COVID-19 </a:t>
            </a:r>
            <a:r>
              <a:rPr lang="ru-RU" b="0" dirty="0"/>
              <a:t>странам необходимо применять комплексный подход, в рамках которого</a:t>
            </a:r>
            <a:r>
              <a:rPr lang="en-US" b="0" dirty="0"/>
              <a:t>:</a:t>
            </a:r>
          </a:p>
          <a:p>
            <a:r>
              <a:rPr lang="en-US" b="0" dirty="0"/>
              <a:t>•</a:t>
            </a:r>
            <a:r>
              <a:rPr lang="ru-RU" b="0" dirty="0"/>
              <a:t> вначале изучаются мнения и достигается понимание целевых групп населения, собираются поведенческие и социальные данные о факторах, способствующих приему вакцин, и разрабатываются целенаправленные стратегии реагирования;</a:t>
            </a:r>
            <a:endParaRPr lang="en-US" b="0" dirty="0"/>
          </a:p>
          <a:p>
            <a:r>
              <a:rPr lang="en-US" b="0" dirty="0"/>
              <a:t>•</a:t>
            </a:r>
            <a:r>
              <a:rPr lang="ru-RU" b="0" dirty="0"/>
              <a:t> создается благоприятная и прозрачная информационная среда, а также решается проблема дезинформации с помощью мониторинга социальных сетей и анализа, на основе которого разрабатываются инициативы по цифровому взаимодействию</a:t>
            </a:r>
            <a:r>
              <a:rPr lang="en-US" b="0" dirty="0"/>
              <a:t>;</a:t>
            </a:r>
          </a:p>
          <a:p>
            <a:r>
              <a:rPr lang="en-US" b="0" dirty="0"/>
              <a:t>•</a:t>
            </a:r>
            <a:r>
              <a:rPr lang="ru-RU" b="0" dirty="0"/>
              <a:t> укрепляется доверие к вакцинам и их принятие посредством взаимодействия с населением организаций гражданского общества, особенно с уязвимыми целевыми группами населения</a:t>
            </a:r>
            <a:r>
              <a:rPr lang="en-US" b="0" dirty="0"/>
              <a:t>;</a:t>
            </a:r>
          </a:p>
          <a:p>
            <a:r>
              <a:rPr lang="en-US" b="0" dirty="0"/>
              <a:t>•</a:t>
            </a:r>
            <a:r>
              <a:rPr lang="ru-RU" b="0" dirty="0"/>
              <a:t> работники здравоохранения получают необходимые знания о вакцинах против COVID-19 в качестве первых получателей вакцины, авторитетных лиц, оказывающих влияние, и </a:t>
            </a:r>
            <a:r>
              <a:rPr lang="ru-RU" b="0" dirty="0" err="1"/>
              <a:t>вакцинаторов</a:t>
            </a:r>
            <a:r>
              <a:rPr lang="ru-RU" b="0" dirty="0"/>
              <a:t>, что позволяет им эффективно и убедительно общаться с целевыми группами населения и сообществами; и</a:t>
            </a:r>
            <a:endParaRPr lang="en-US" b="0" dirty="0"/>
          </a:p>
          <a:p>
            <a:r>
              <a:rPr lang="en-US" b="0" dirty="0"/>
              <a:t>•</a:t>
            </a:r>
            <a:r>
              <a:rPr lang="ru-RU" b="0" dirty="0"/>
              <a:t> обеспечивается готовность стран к принятию ответных мер в связи с любыми сообщениями о ПППИ, а также планирование мер по смягчению любого кризиса доверия, который может возникнуть в связи с этим.</a:t>
            </a:r>
            <a:endParaRPr lang="en-US" b="0" dirty="0"/>
          </a:p>
          <a:p>
            <a:endParaRPr lang="en-US" b="0" dirty="0"/>
          </a:p>
          <a:p>
            <a:r>
              <a:rPr lang="ru-RU" b="0" dirty="0"/>
              <a:t>Стремление к обеспечению равноправного доступа к вакцинам должно стать руководящим принципом для всех стран в целях надлежащей защиты групп населения, на которые ложится более тяжелое бремя в связи с COVID-19.</a:t>
            </a:r>
            <a:endParaRPr lang="en-US" b="0" dirty="0"/>
          </a:p>
          <a:p>
            <a:endParaRPr lang="en-US" b="0" dirty="0"/>
          </a:p>
          <a:p>
            <a:r>
              <a:rPr lang="en-US" b="0" dirty="0"/>
              <a:t>1.	</a:t>
            </a:r>
            <a:r>
              <a:rPr lang="ru-RU" b="0" dirty="0"/>
              <a:t>Мониторинг социальных сетей, цифровое взаимодействие и борьба с ложной информацией</a:t>
            </a:r>
            <a:endParaRPr lang="en-US" b="0" dirty="0"/>
          </a:p>
          <a:p>
            <a:r>
              <a:rPr lang="en-US" b="0" dirty="0"/>
              <a:t>2.	</a:t>
            </a:r>
            <a:r>
              <a:rPr lang="ru-RU" b="0" dirty="0"/>
              <a:t>Информирование о рисках и взаимодействие с населением</a:t>
            </a:r>
            <a:endParaRPr lang="en-US" b="0" dirty="0"/>
          </a:p>
          <a:p>
            <a:r>
              <a:rPr lang="en-US" b="0" dirty="0"/>
              <a:t>3.	</a:t>
            </a:r>
            <a:r>
              <a:rPr lang="ru-RU" b="0" dirty="0"/>
              <a:t>Расширение возможностей работников здравоохранения первой линии</a:t>
            </a:r>
            <a:endParaRPr lang="en-US" b="0" dirty="0"/>
          </a:p>
          <a:p>
            <a:r>
              <a:rPr lang="en-US" b="0" dirty="0"/>
              <a:t>4.	</a:t>
            </a:r>
            <a:r>
              <a:rPr lang="ru-RU" b="0" dirty="0"/>
              <a:t>Антикризисные коммуникации</a:t>
            </a:r>
            <a:endParaRPr lang="en-US" b="0" dirty="0"/>
          </a:p>
          <a:p>
            <a:endParaRPr lang="en-US" b="0" dirty="0"/>
          </a:p>
          <a:p>
            <a:r>
              <a:rPr lang="ru-RU" b="0" dirty="0"/>
              <a:t>Основная группа должна отвечать за координацию и управление информационной работой в кризисных ситуациях, а также за следующие ключевые направления:</a:t>
            </a:r>
            <a:endParaRPr lang="en-US" b="0" dirty="0"/>
          </a:p>
          <a:p>
            <a:r>
              <a:rPr lang="en-US" b="0" dirty="0"/>
              <a:t>•</a:t>
            </a:r>
            <a:r>
              <a:rPr lang="ru-RU" b="0" dirty="0"/>
              <a:t> СОП по управлению информационной работой в кризисных ситуациях</a:t>
            </a:r>
            <a:r>
              <a:rPr lang="en-US" b="0" dirty="0"/>
              <a:t>;</a:t>
            </a:r>
          </a:p>
          <a:p>
            <a:r>
              <a:rPr lang="en-US" b="0" dirty="0"/>
              <a:t>•</a:t>
            </a:r>
            <a:r>
              <a:rPr lang="ru-RU" b="0" dirty="0"/>
              <a:t> разработка содержания и руководящих принципов для выявления слухов, ложной информации и дезинформации и принятия ответных мер в режиме реального времени, особенно в Интернете</a:t>
            </a:r>
            <a:r>
              <a:rPr lang="en-US" b="0" dirty="0"/>
              <a:t>;</a:t>
            </a:r>
          </a:p>
          <a:p>
            <a:r>
              <a:rPr lang="en-US" b="0" dirty="0"/>
              <a:t>•</a:t>
            </a:r>
            <a:r>
              <a:rPr lang="ru-RU" b="0" dirty="0"/>
              <a:t> разработка и распространение важнейших сообщений; обеспечение того, чтобы программы иммунизации и заинтересованные стороны выступали с единых позиций;</a:t>
            </a:r>
            <a:endParaRPr lang="en-US" b="0" dirty="0"/>
          </a:p>
          <a:p>
            <a:r>
              <a:rPr lang="en-US" b="0" dirty="0"/>
              <a:t>•</a:t>
            </a:r>
            <a:r>
              <a:rPr lang="ru-RU" b="0" dirty="0"/>
              <a:t> подготовка представителей средств массовой информации и пресс-секретарей</a:t>
            </a:r>
            <a:r>
              <a:rPr lang="en-US" b="0" dirty="0"/>
              <a:t>;</a:t>
            </a:r>
          </a:p>
          <a:p>
            <a:r>
              <a:rPr lang="en-US" b="0" dirty="0"/>
              <a:t>•</a:t>
            </a:r>
            <a:r>
              <a:rPr lang="ru-RU" b="0" dirty="0"/>
              <a:t> социальная мобилизация и коммуникационная деятельность; и</a:t>
            </a:r>
            <a:endParaRPr lang="en-US" b="0" dirty="0"/>
          </a:p>
          <a:p>
            <a:r>
              <a:rPr lang="en-US" b="0" dirty="0"/>
              <a:t>•</a:t>
            </a:r>
            <a:r>
              <a:rPr lang="ru-RU" b="0" dirty="0"/>
              <a:t> взаимодействие с пострадавшим населением и другими целевыми группами в случае ПППИ.</a:t>
            </a:r>
            <a:endParaRPr lang="en-US" b="0" dirty="0"/>
          </a:p>
          <a:p>
            <a:endParaRPr lang="en-US" b="1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7542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>
                <a:latin typeface="Calibri"/>
                <a:ea typeface="Calibri"/>
                <a:cs typeface="Calibri"/>
                <a:sym typeface="Calibri"/>
              </a:rPr>
              <a:t>СКОРРЕКТИРУЙТЕ ВРЕМЯ, ИСХОДЯ ИЗ ВАШЕЙ ПРОГРАММЫ, НО СЛЕДИТЕ ЗА ТЕМ, ЧТОБЫ ОСТАВАЛОСЬ ДОСТАТОЧНО ВРЕМЕНИ НА ВТОРУЮ ЧАСТЬ. ЭТО САМАЯ ВАЖНАЯ ЧАСТЬ ИМИТАЦИОННЫХ УЧЕНИЙ!!!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9755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СКОРРЕКТИРУЙТЕ ВРЕМЯ, ИСХОДЯ ИЗ ВАШЕЙ ПРОГРАММЫ, НО СЛЕДИТЕ ЗА ТЕМ, ЧТОБЫ ОСТАВАЛОСЬ ДОСТАТОЧНО ВРЕМЕНИ НА ВТОРУЮ ЧАСТЬ. ЭТО САМАЯ ВАЖНАЯ ЧАСТЬ ИМИТАЦИОННЫХ УЧЕНИЙ!!!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5136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/>
              <a:t>Примечания для координатора.</a:t>
            </a:r>
            <a:endParaRPr lang="en-US" b="1" dirty="0"/>
          </a:p>
          <a:p>
            <a:r>
              <a:rPr lang="ru-RU" dirty="0"/>
              <a:t>В ходе этой сессии предстоит выявить примеры передового опыта и трудности, связанные с НПРВ, и определить очередность тех приоритетных областей, в отношении которых требуется дальнейшая работа/планирование</a:t>
            </a:r>
            <a:r>
              <a:rPr lang="en-US" dirty="0"/>
              <a:t>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4922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1" indent="-342900" algn="l" rtl="0">
              <a:spcBef>
                <a:spcPts val="0"/>
              </a:spcBef>
              <a:spcAft>
                <a:spcPts val="0"/>
              </a:spcAft>
              <a:buSzPts val="400"/>
              <a:buFont typeface="Calibri"/>
              <a:buChar char="•"/>
            </a:pPr>
            <a:r>
              <a:rPr lang="ru-RU" sz="3500" dirty="0">
                <a:latin typeface="Calibri"/>
                <a:ea typeface="Calibri"/>
                <a:cs typeface="Calibri"/>
                <a:sym typeface="Calibri"/>
              </a:rPr>
              <a:t>Разбейтесь на группы.</a:t>
            </a:r>
            <a:endParaRPr lang="ru-RU" sz="1200" dirty="0">
              <a:latin typeface="Calibri"/>
              <a:ea typeface="Calibri"/>
              <a:cs typeface="Calibri"/>
              <a:sym typeface="Calibri"/>
            </a:endParaRPr>
          </a:p>
          <a:p>
            <a:pPr marL="342900" lvl="1" indent="-342900" algn="l" rtl="0">
              <a:spcBef>
                <a:spcPts val="700"/>
              </a:spcBef>
              <a:spcAft>
                <a:spcPts val="0"/>
              </a:spcAft>
              <a:buSzPts val="400"/>
              <a:buFont typeface="Calibri"/>
              <a:buChar char="•"/>
            </a:pPr>
            <a:r>
              <a:rPr lang="ru-RU" sz="3500" dirty="0">
                <a:latin typeface="Calibri"/>
                <a:ea typeface="Calibri"/>
                <a:cs typeface="Calibri"/>
                <a:sym typeface="Calibri"/>
              </a:rPr>
              <a:t>Определение приоритетных действий</a:t>
            </a:r>
            <a:endParaRPr lang="ru-RU" sz="1200" dirty="0">
              <a:latin typeface="Calibri"/>
              <a:ea typeface="Calibri"/>
              <a:cs typeface="Calibri"/>
              <a:sym typeface="Calibri"/>
            </a:endParaRPr>
          </a:p>
          <a:p>
            <a:pPr marL="800100" lvl="2" indent="-342900" algn="l" rtl="0">
              <a:spcBef>
                <a:spcPts val="400"/>
              </a:spcBef>
              <a:spcAft>
                <a:spcPts val="0"/>
              </a:spcAft>
              <a:buSzPts val="300"/>
              <a:buFont typeface="Calibri"/>
              <a:buChar char="–"/>
            </a:pPr>
            <a:r>
              <a:rPr lang="ru-RU" sz="2400" dirty="0">
                <a:latin typeface="Calibri"/>
                <a:ea typeface="Calibri"/>
                <a:cs typeface="Calibri"/>
                <a:sym typeface="Calibri"/>
              </a:rPr>
              <a:t>Мероприятие</a:t>
            </a:r>
            <a:endParaRPr lang="ru-RU" sz="1200" dirty="0">
              <a:latin typeface="Calibri"/>
              <a:ea typeface="Calibri"/>
              <a:cs typeface="Calibri"/>
              <a:sym typeface="Calibri"/>
            </a:endParaRPr>
          </a:p>
          <a:p>
            <a:pPr marL="800100" lvl="2" indent="-342900" algn="l" rtl="0">
              <a:spcBef>
                <a:spcPts val="400"/>
              </a:spcBef>
              <a:spcAft>
                <a:spcPts val="0"/>
              </a:spcAft>
              <a:buSzPts val="300"/>
              <a:buFont typeface="Calibri"/>
              <a:buChar char="–"/>
            </a:pPr>
            <a:r>
              <a:rPr lang="ru-RU" sz="2400" dirty="0">
                <a:latin typeface="Calibri"/>
                <a:ea typeface="Calibri"/>
                <a:cs typeface="Calibri"/>
                <a:sym typeface="Calibri"/>
              </a:rPr>
              <a:t>Почему оно является приоритетным?</a:t>
            </a:r>
            <a:endParaRPr lang="ru-RU" sz="1200" dirty="0">
              <a:latin typeface="Calibri"/>
              <a:ea typeface="Calibri"/>
              <a:cs typeface="Calibri"/>
              <a:sym typeface="Calibri"/>
            </a:endParaRPr>
          </a:p>
          <a:p>
            <a:pPr marL="800100" lvl="2" indent="-342900" algn="l" rtl="0">
              <a:spcBef>
                <a:spcPts val="400"/>
              </a:spcBef>
              <a:spcAft>
                <a:spcPts val="0"/>
              </a:spcAft>
              <a:buSzPts val="300"/>
              <a:buFont typeface="Calibri"/>
              <a:buChar char="–"/>
            </a:pPr>
            <a:r>
              <a:rPr lang="ru-RU" sz="2400" dirty="0">
                <a:latin typeface="Calibri"/>
                <a:ea typeface="Calibri"/>
                <a:cs typeface="Calibri"/>
                <a:sym typeface="Calibri"/>
              </a:rPr>
              <a:t>Кто отвечает за его проведение?</a:t>
            </a:r>
            <a:endParaRPr lang="ru-RU" sz="1200" dirty="0">
              <a:latin typeface="Calibri"/>
              <a:ea typeface="Calibri"/>
              <a:cs typeface="Calibri"/>
              <a:sym typeface="Calibri"/>
            </a:endParaRPr>
          </a:p>
          <a:p>
            <a:pPr marL="800100" lvl="2" indent="-342900" algn="l" rtl="0">
              <a:spcBef>
                <a:spcPts val="400"/>
              </a:spcBef>
              <a:spcAft>
                <a:spcPts val="0"/>
              </a:spcAft>
              <a:buSzPts val="300"/>
              <a:buFont typeface="Calibri"/>
              <a:buChar char="–"/>
            </a:pPr>
            <a:r>
              <a:rPr lang="ru-RU" sz="2400" dirty="0">
                <a:latin typeface="Calibri"/>
                <a:ea typeface="Calibri"/>
                <a:cs typeface="Calibri"/>
                <a:sym typeface="Calibri"/>
              </a:rPr>
              <a:t>Какие ресурсы необходимы для его проведения?</a:t>
            </a:r>
            <a:endParaRPr lang="ru-RU" sz="1200" dirty="0">
              <a:latin typeface="Calibri"/>
              <a:ea typeface="Calibri"/>
              <a:cs typeface="Calibri"/>
              <a:sym typeface="Calibri"/>
            </a:endParaRPr>
          </a:p>
          <a:p>
            <a:pPr marL="800100" lvl="2" indent="-342900" algn="l" rtl="0">
              <a:spcBef>
                <a:spcPts val="400"/>
              </a:spcBef>
              <a:spcAft>
                <a:spcPts val="0"/>
              </a:spcAft>
              <a:buSzPts val="300"/>
              <a:buFont typeface="Calibri"/>
              <a:buChar char="–"/>
            </a:pPr>
            <a:r>
              <a:rPr lang="ru-RU" sz="2400" dirty="0">
                <a:latin typeface="Calibri"/>
                <a:ea typeface="Calibri"/>
                <a:cs typeface="Calibri"/>
                <a:sym typeface="Calibri"/>
              </a:rPr>
              <a:t>К какому сроку?</a:t>
            </a:r>
            <a:endParaRPr lang="ru-RU" sz="1200" dirty="0">
              <a:latin typeface="Calibri"/>
              <a:ea typeface="Calibri"/>
              <a:cs typeface="Calibri"/>
              <a:sym typeface="Calibri"/>
            </a:endParaRPr>
          </a:p>
          <a:p>
            <a:pPr marL="342900" lvl="1" indent="-342900" algn="l" rtl="0">
              <a:spcBef>
                <a:spcPts val="700"/>
              </a:spcBef>
              <a:spcAft>
                <a:spcPts val="0"/>
              </a:spcAft>
              <a:buSzPts val="400"/>
              <a:buFont typeface="Calibri"/>
              <a:buChar char="•"/>
            </a:pPr>
            <a:r>
              <a:rPr lang="ru-RU" sz="3500" dirty="0">
                <a:latin typeface="Calibri"/>
                <a:ea typeface="Calibri"/>
                <a:cs typeface="Calibri"/>
                <a:sym typeface="Calibri"/>
              </a:rPr>
              <a:t>Докладчик от каждой группы представляет пятиминутное сообщение об итогах работы группы.</a:t>
            </a:r>
            <a:endParaRPr lang="ru-RU" sz="1200" dirty="0">
              <a:latin typeface="Calibri"/>
              <a:ea typeface="Calibri"/>
              <a:cs typeface="Calibri"/>
              <a:sym typeface="Calibri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3163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1423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Оценочный лист участника, см.</a:t>
            </a:r>
            <a:r>
              <a:rPr lang="en-US" dirty="0"/>
              <a:t>: https://extranet.who.int/sph/docs/file/1757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9940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Заключительные замечания и следующие этапы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1382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7006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Команды ВОЗ работают с экспертами со всего мира над разработкой этих рекомендаций. Эксперты вместе рассматривают доклады, исследования, презентации стран, анализируют тенденции, консультируются с другими группами экспертов, а затем согласовывают оптимальный подход. Рекомендации предназначены для лиц, принимающих решения в области здравоохранения, которые адаптируют информацию для конкретных стран и условий. По мере появления новых научных знаний документы обновляются.</a:t>
            </a:r>
            <a:endParaRPr lang="en-US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DFF109-5F8C-46C5-B013-3B4098F5F7E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19524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u="none" dirty="0"/>
              <a:t>Ситуация быстро меняется</a:t>
            </a:r>
            <a:r>
              <a:rPr lang="en-US" b="1" u="none" dirty="0"/>
              <a:t>.</a:t>
            </a:r>
          </a:p>
          <a:p>
            <a:endParaRPr lang="en-US" b="1" u="none" dirty="0"/>
          </a:p>
          <a:p>
            <a:r>
              <a:rPr lang="ru-RU" b="1" u="none" dirty="0"/>
              <a:t>Получите информацию из последнего доклада ВОЗ о текущей ситуации</a:t>
            </a:r>
            <a:r>
              <a:rPr lang="en-US" b="1" u="none" dirty="0"/>
              <a:t>.</a:t>
            </a:r>
          </a:p>
          <a:p>
            <a:endParaRPr lang="en-US" b="1" u="none" dirty="0"/>
          </a:p>
          <a:p>
            <a:r>
              <a:rPr lang="ru-RU" b="1" u="none" dirty="0"/>
              <a:t>Если вы нажмете на изображение, то перейдете по ссылке на веб-страницу доклада ВОЗ о текущей ситуации.</a:t>
            </a:r>
            <a:endParaRPr lang="en-US" b="1" u="none" dirty="0"/>
          </a:p>
          <a:p>
            <a:endParaRPr lang="en-US" b="1" u="none" dirty="0"/>
          </a:p>
          <a:p>
            <a:r>
              <a:rPr lang="ru-RU" b="1" u="none" dirty="0"/>
              <a:t>Вы также можете раздать распечатанные копии.</a:t>
            </a:r>
            <a:endParaRPr lang="en-US" b="1" u="sng" dirty="0"/>
          </a:p>
          <a:p>
            <a:r>
              <a:rPr lang="ru-RU" b="1" u="sng" dirty="0"/>
              <a:t>Ссылка на информационный ресурс</a:t>
            </a:r>
            <a:r>
              <a:rPr lang="en-US" b="1" u="sng" dirty="0"/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https://www.who.int/emergencies/diseases/novel-coronavirus-2019/situation-reports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5655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2291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Кабинетные учения – это вид учений, в которых используется прогрессирующий сценарий с набором конкретных запланированных вводных для того, чтобы дать участникам возможность проанализировать потенциальное воздействие чрезвычайной ситуации в области здравоохранения с учетом существующих планов, процедур и возможностей. В ходе кабинетных учений имитируется чрезвычайная ситуация в неформальной, спокойной обстановке.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Цель кабинетных учений заключается в повышении уровня готовности к руководству действиями в случае возникновения чрезвычайной ситуации в области здравоохранения с помощью группового обсуждения при содействии координатора. </a:t>
            </a:r>
            <a:endParaRPr kumimoji="0" lang="ru-RU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kumimoji="0" lang="ru-RU" sz="1200" b="1" i="0" u="sng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r>
              <a:rPr kumimoji="0" lang="ru-RU" sz="1200" b="1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Кабинетные учения могут использоваться для: 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разработки или обзора плана ответных мер,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ознакомления участников с их функциями и обязанностями, 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выявления и решения проблем в ходе открытого обсуждения под руководством координатора. 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1261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9F16F5-C288-4E2C-825D-23EB01EA855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27557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>
                <a:latin typeface="Helvetica Neue"/>
                <a:ea typeface="DengXian"/>
                <a:cs typeface="Calibri"/>
              </a:rPr>
              <a:t>Кабинетные учения будут посвящены распределению вакцин и вакцинации против</a:t>
            </a:r>
            <a:r>
              <a:rPr lang="en-US" sz="1200" b="1" dirty="0">
                <a:latin typeface="Helvetica Neue"/>
                <a:cs typeface="Calibri"/>
              </a:rPr>
              <a:t> COVID-19</a:t>
            </a:r>
            <a:r>
              <a:rPr lang="ru-RU" sz="1200" b="1" dirty="0">
                <a:latin typeface="Helvetica Neue"/>
                <a:cs typeface="Calibri"/>
              </a:rPr>
              <a:t> на национальном уровне</a:t>
            </a:r>
            <a:r>
              <a:rPr lang="en-US" sz="1200" b="1" dirty="0">
                <a:latin typeface="Helvetica Neue"/>
                <a:cs typeface="Calibri"/>
              </a:rPr>
              <a:t>. 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5706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2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Координатор</a:t>
            </a:r>
            <a:r>
              <a:rPr lang="en-GB" sz="12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ru-RU" sz="12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координатор учений</a:t>
            </a:r>
            <a:r>
              <a:rPr lang="en-GB" sz="12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):</a:t>
            </a:r>
            <a:r>
              <a:rPr lang="en-GB" sz="1200" b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200" b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лицо, ответственное за доведение вводных и осуществление контроля за выполнением этапов учений. Координатор является лицом, к которому обращаются в первую очередь с вопросами, просьбами и за разъяснениями.</a:t>
            </a:r>
            <a:endParaRPr lang="en-GB" sz="1200" b="0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2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Проверяющий</a:t>
            </a:r>
            <a:r>
              <a:rPr lang="en-GB" sz="12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ru-RU" sz="1200" b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лицо, которое занимается сбором данных о ходе учений и производит анализ выполнения задач и достижения целей учений. При их оценке будут учтены общая результативность, эффективность выполнения операций, качество выполнения работ, потенциальные возможности, сильные и слабые стороны, а также области для совершенствования.</a:t>
            </a:r>
            <a:r>
              <a:rPr lang="en-GB" sz="1200" b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200" b="1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Наблюдатель</a:t>
            </a:r>
            <a:r>
              <a:rPr lang="en-GB" sz="1200" b="1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:</a:t>
            </a:r>
            <a:r>
              <a:rPr lang="ru-RU" sz="1200" b="1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ru-RU" sz="12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Лицо, наблюдающее за ходом учений.</a:t>
            </a:r>
            <a:r>
              <a:rPr lang="en-GB" sz="12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ru-RU" sz="12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Наблюдатели могут представлять свои замечания в рамках процесса оценки, хотя они и не играют официальной роли в проведении учений.</a:t>
            </a:r>
            <a:endParaRPr lang="en-GB" sz="1200" b="0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61A72-6C7D-49E1-A69D-B1543F4FDA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60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B86294-37B3-4995-BE91-9C6C464A62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E595DE-3A16-4932-BC4D-DDDDD9C409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882F3-6972-445A-9156-1830E66EEC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EF9FF-5787-4BB9-B379-3E1AF82053C2}" type="datetime3">
              <a:rPr lang="en-US" smtClean="0"/>
              <a:t>22 December 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7BB8E0-078A-42F4-BFBA-CB463A3F3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DD6604-E921-479A-B4F0-97043653B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095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F88C50-6BD8-41F4-B352-615D6C144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DDDED-85B9-4AD5-AEA5-DC859B4BA1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3FC637-3C0D-4960-9B58-6FCC0D301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018AA-65C9-46C6-81D3-B520C07EBF23}" type="datetime3">
              <a:rPr lang="en-US" smtClean="0"/>
              <a:t>22 December 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42CB05-E59E-4005-A8C5-D8F349044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26D4C0-835F-4E57-9895-83314FE21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14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E8F5D2A-2BA4-4485-9428-AB7EFB9F80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43BF92-762A-4CC0-9D0C-6845FF1574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5B7C5B-2D8B-4F54-ADF4-BBB947AB9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69414-5020-4E9C-A6BC-434BEC69E2A8}" type="datetime3">
              <a:rPr lang="en-US" smtClean="0"/>
              <a:t>22 December 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D8DEDE-C0D3-45EF-99FE-31C059130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849294-C607-4695-9BC8-2E40986C0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0809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31125" y="-13716"/>
            <a:ext cx="11729749" cy="5130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22-Dec-20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517239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22-Dec-20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50477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22-Dec-20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59025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22-Dec-20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41518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9"/>
                </a:lnTo>
                <a:lnTo>
                  <a:pt x="12192000" y="68579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22-Dec-20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22308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5"/>
              <a:t>SIMULATION</a:t>
            </a:r>
            <a:r>
              <a:rPr spc="-35"/>
              <a:t> </a:t>
            </a:r>
            <a:r>
              <a:rPr spc="-5"/>
              <a:t>EXERCISE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22-Dec-20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5"/>
              <a:t>page</a:t>
            </a:r>
            <a:r>
              <a:rPr spc="-55"/>
              <a:t> </a:t>
            </a:r>
            <a:fld id="{81D60167-4931-47E6-BA6A-407CBD079E47}" type="slidenum">
              <a:rPr dirty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6535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900" b="0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5"/>
              <a:t>SIMULATION</a:t>
            </a:r>
            <a:r>
              <a:rPr spc="-35"/>
              <a:t> </a:t>
            </a:r>
            <a:r>
              <a:rPr spc="-5"/>
              <a:t>EXERCISE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22-Dec-20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5"/>
              <a:t>page</a:t>
            </a:r>
            <a:r>
              <a:rPr spc="-55"/>
              <a:t> </a:t>
            </a:r>
            <a:fld id="{81D60167-4931-47E6-BA6A-407CBD079E47}" type="slidenum">
              <a:rPr dirty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61841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5"/>
              <a:t>SIMULATION</a:t>
            </a:r>
            <a:r>
              <a:rPr spc="-35"/>
              <a:t> </a:t>
            </a:r>
            <a:r>
              <a:rPr spc="-5"/>
              <a:t>EXERCISE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22-Dec-20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5"/>
              <a:t>page</a:t>
            </a:r>
            <a:r>
              <a:rPr spc="-55"/>
              <a:t> </a:t>
            </a:r>
            <a:fld id="{81D60167-4931-47E6-BA6A-407CBD079E47}" type="slidenum">
              <a:rPr dirty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01065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868DF22B-4087-446B-9436-FCFDC545A396}"/>
              </a:ext>
            </a:extLst>
          </p:cNvPr>
          <p:cNvSpPr/>
          <p:nvPr userDrawn="1"/>
        </p:nvSpPr>
        <p:spPr>
          <a:xfrm>
            <a:off x="-7612" y="-1466"/>
            <a:ext cx="12199612" cy="612875"/>
          </a:xfrm>
          <a:prstGeom prst="rect">
            <a:avLst/>
          </a:prstGeom>
          <a:solidFill>
            <a:srgbClr val="008FC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3106D7-96EC-4E2E-A5CA-6B984281F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780" y="-8247"/>
            <a:ext cx="10515600" cy="581340"/>
          </a:xfrm>
        </p:spPr>
        <p:txBody>
          <a:bodyPr>
            <a:norm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DDC5F9-76DC-45B5-AC33-CF52E93A7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17346"/>
            <a:ext cx="10515600" cy="515961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332FB2-0AB8-45F4-B706-F0A1C2E86402}"/>
              </a:ext>
            </a:extLst>
          </p:cNvPr>
          <p:cNvSpPr/>
          <p:nvPr userDrawn="1"/>
        </p:nvSpPr>
        <p:spPr>
          <a:xfrm>
            <a:off x="6056" y="6605265"/>
            <a:ext cx="12192000" cy="26613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: Single Corner Snipped 16">
            <a:extLst>
              <a:ext uri="{FF2B5EF4-FFF2-40B4-BE49-F238E27FC236}">
                <a16:creationId xmlns:a16="http://schemas.microsoft.com/office/drawing/2014/main" id="{E103C554-2422-4905-9D17-03B3D8E1D52A}"/>
              </a:ext>
            </a:extLst>
          </p:cNvPr>
          <p:cNvSpPr/>
          <p:nvPr userDrawn="1"/>
        </p:nvSpPr>
        <p:spPr>
          <a:xfrm>
            <a:off x="3093983" y="6605265"/>
            <a:ext cx="4087982" cy="248596"/>
          </a:xfrm>
          <a:prstGeom prst="snip1Rect">
            <a:avLst>
              <a:gd name="adj" fmla="val 50000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rtlCol="0" anchor="ctr"/>
          <a:lstStyle/>
          <a:p>
            <a:pPr algn="l"/>
            <a:endParaRPr lang="en-US" sz="1200" b="1" i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: Single Corner Snipped 14">
            <a:extLst>
              <a:ext uri="{FF2B5EF4-FFF2-40B4-BE49-F238E27FC236}">
                <a16:creationId xmlns:a16="http://schemas.microsoft.com/office/drawing/2014/main" id="{14CC0BFA-DE7B-4499-829A-6B71AD36FF35}"/>
              </a:ext>
            </a:extLst>
          </p:cNvPr>
          <p:cNvSpPr/>
          <p:nvPr userDrawn="1"/>
        </p:nvSpPr>
        <p:spPr>
          <a:xfrm>
            <a:off x="2890327" y="6605265"/>
            <a:ext cx="4087982" cy="248596"/>
          </a:xfrm>
          <a:prstGeom prst="snip1Rect">
            <a:avLst>
              <a:gd name="adj" fmla="val 50000"/>
            </a:avLst>
          </a:prstGeom>
          <a:solidFill>
            <a:srgbClr val="008FC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rtlCol="0" anchor="ctr"/>
          <a:lstStyle/>
          <a:p>
            <a:pPr algn="l"/>
            <a:endParaRPr lang="en-US" sz="1200" b="1" i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: Single Corner Snipped 13">
            <a:extLst>
              <a:ext uri="{FF2B5EF4-FFF2-40B4-BE49-F238E27FC236}">
                <a16:creationId xmlns:a16="http://schemas.microsoft.com/office/drawing/2014/main" id="{047D5B3D-F74C-4020-B7F9-DB80540E35DA}"/>
              </a:ext>
            </a:extLst>
          </p:cNvPr>
          <p:cNvSpPr/>
          <p:nvPr userDrawn="1"/>
        </p:nvSpPr>
        <p:spPr>
          <a:xfrm>
            <a:off x="1232707" y="6599209"/>
            <a:ext cx="4177873" cy="258506"/>
          </a:xfrm>
          <a:prstGeom prst="snip1Rect">
            <a:avLst>
              <a:gd name="adj" fmla="val 50000"/>
            </a:avLst>
          </a:prstGeom>
          <a:solidFill>
            <a:srgbClr val="006A9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rtlCol="0" anchor="ctr"/>
          <a:lstStyle/>
          <a:p>
            <a:pPr algn="l"/>
            <a:endParaRPr lang="en-US" sz="1200" b="1" i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: Single Corner Snipped 11">
            <a:extLst>
              <a:ext uri="{FF2B5EF4-FFF2-40B4-BE49-F238E27FC236}">
                <a16:creationId xmlns:a16="http://schemas.microsoft.com/office/drawing/2014/main" id="{0214AEB6-3194-4940-93D4-8D2575863847}"/>
              </a:ext>
            </a:extLst>
          </p:cNvPr>
          <p:cNvSpPr/>
          <p:nvPr userDrawn="1"/>
        </p:nvSpPr>
        <p:spPr>
          <a:xfrm>
            <a:off x="1011795" y="6599209"/>
            <a:ext cx="4177873" cy="248879"/>
          </a:xfrm>
          <a:prstGeom prst="snip1Rect">
            <a:avLst>
              <a:gd name="adj" fmla="val 50000"/>
            </a:avLst>
          </a:prstGeom>
          <a:solidFill>
            <a:srgbClr val="005D8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rtlCol="0" anchor="ctr"/>
          <a:lstStyle/>
          <a:p>
            <a:pPr algn="l"/>
            <a:endParaRPr lang="en-US" sz="1200" b="1" i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: Single Corner Snipped 10">
            <a:extLst>
              <a:ext uri="{FF2B5EF4-FFF2-40B4-BE49-F238E27FC236}">
                <a16:creationId xmlns:a16="http://schemas.microsoft.com/office/drawing/2014/main" id="{D21FAAE0-36C9-4D28-BF79-478A2708E0A5}"/>
              </a:ext>
            </a:extLst>
          </p:cNvPr>
          <p:cNvSpPr/>
          <p:nvPr userDrawn="1"/>
        </p:nvSpPr>
        <p:spPr>
          <a:xfrm>
            <a:off x="205387" y="6599209"/>
            <a:ext cx="2004413" cy="266132"/>
          </a:xfrm>
          <a:prstGeom prst="snip1Rect">
            <a:avLst>
              <a:gd name="adj" fmla="val 50000"/>
            </a:avLst>
          </a:prstGeom>
          <a:solidFill>
            <a:srgbClr val="D8642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rtlCol="0" anchor="ctr"/>
          <a:lstStyle/>
          <a:p>
            <a:pPr algn="l"/>
            <a:endParaRPr lang="en-US" sz="1200" b="1" i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: Single Corner Snipped 7">
            <a:extLst>
              <a:ext uri="{FF2B5EF4-FFF2-40B4-BE49-F238E27FC236}">
                <a16:creationId xmlns:a16="http://schemas.microsoft.com/office/drawing/2014/main" id="{BA1D2115-0E25-422E-9023-B51F9C211431}"/>
              </a:ext>
            </a:extLst>
          </p:cNvPr>
          <p:cNvSpPr/>
          <p:nvPr userDrawn="1"/>
        </p:nvSpPr>
        <p:spPr>
          <a:xfrm>
            <a:off x="0" y="6599209"/>
            <a:ext cx="2004413" cy="266132"/>
          </a:xfrm>
          <a:prstGeom prst="snip1Rect">
            <a:avLst>
              <a:gd name="adj" fmla="val 50000"/>
            </a:avLst>
          </a:prstGeom>
          <a:solidFill>
            <a:srgbClr val="A24B1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rtlCol="0" anchor="ctr"/>
          <a:lstStyle/>
          <a:p>
            <a:pPr algn="l"/>
            <a:endParaRPr lang="en-US" sz="1200" b="1" i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3E844BC-5D7B-41E7-A4E3-BAF42FC8DDD6}"/>
              </a:ext>
            </a:extLst>
          </p:cNvPr>
          <p:cNvSpPr/>
          <p:nvPr userDrawn="1"/>
        </p:nvSpPr>
        <p:spPr>
          <a:xfrm>
            <a:off x="-2471" y="6604956"/>
            <a:ext cx="195258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SIMULATION EXERCISE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2952AD-10AE-4031-9F83-57256D9173D3}"/>
              </a:ext>
            </a:extLst>
          </p:cNvPr>
          <p:cNvSpPr/>
          <p:nvPr userDrawn="1"/>
        </p:nvSpPr>
        <p:spPr>
          <a:xfrm>
            <a:off x="2296187" y="6604957"/>
            <a:ext cx="384371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NOVEL CORONAVIRUS (COVID-19)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4DA4ED-9ABC-4282-9787-04C348BE350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81868" y="6560893"/>
            <a:ext cx="3769418" cy="365125"/>
          </a:xfrm>
          <a:ln>
            <a:noFill/>
          </a:ln>
        </p:spPr>
        <p:txBody>
          <a:bodyPr/>
          <a:lstStyle>
            <a:lvl1pPr algn="l">
              <a:defRPr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EA682B2-33C9-4D4F-9A18-C7D5F7FE2751}" type="datetime3">
              <a:rPr lang="en-US" smtClean="0"/>
              <a:t>22 December 2020</a:t>
            </a:fld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1B491A0-70AF-46B2-AEC7-03AEA54B4139}"/>
              </a:ext>
            </a:extLst>
          </p:cNvPr>
          <p:cNvSpPr txBox="1"/>
          <p:nvPr userDrawn="1"/>
        </p:nvSpPr>
        <p:spPr>
          <a:xfrm>
            <a:off x="10431711" y="6587799"/>
            <a:ext cx="16412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1B4E33A6-6130-4A49-BBD8-DE9BC3CBE6A3}" type="slidenum">
              <a:rPr lang="en-US" sz="12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1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0887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hf hdr="0" ft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5"/>
              <a:t>SIMULATION</a:t>
            </a:r>
            <a:r>
              <a:rPr spc="-35"/>
              <a:t> </a:t>
            </a:r>
            <a:r>
              <a:rPr spc="-5"/>
              <a:t>EXERCISE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22-Dec-20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5"/>
              <a:t>page</a:t>
            </a:r>
            <a:r>
              <a:rPr spc="-55"/>
              <a:t> </a:t>
            </a:r>
            <a:fld id="{81D60167-4931-47E6-BA6A-407CBD079E47}" type="slidenum">
              <a:rPr dirty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790602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5"/>
              <a:t>SIMULATION</a:t>
            </a:r>
            <a:r>
              <a:rPr spc="-35"/>
              <a:t> </a:t>
            </a:r>
            <a:r>
              <a:rPr spc="-5"/>
              <a:t>EXERCISE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22-Dec-20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5"/>
              <a:t>page</a:t>
            </a:r>
            <a:r>
              <a:rPr spc="-55"/>
              <a:t> </a:t>
            </a:r>
            <a:fld id="{81D60167-4931-47E6-BA6A-407CBD079E47}" type="slidenum">
              <a:rPr dirty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12059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922A2-79C3-4E46-8D84-3C5BE975A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1037BA-145B-4F48-A7D5-AD8A8A8EED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80594E-1554-441A-A730-7F11E9AAE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388E3-2E99-4010-9005-3AE6BE90366B}" type="datetime3">
              <a:rPr lang="en-US" smtClean="0"/>
              <a:t>22 December 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A56ACD-1C77-409E-8D05-0D230C938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FF11F2-DA08-47AD-B578-270D119B6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11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81D49C-B98F-4AD9-A980-354EFFAD7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C315BA-D0A4-426E-8A1A-83DF48EA24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ACC8B4-5613-43B0-A1F5-FE7A49416B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AFE513-79F0-4D34-96E8-B4CBBAA3CB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CAB1E-4CFE-4ED8-8F44-E87A048AF566}" type="datetime3">
              <a:rPr lang="en-US" smtClean="0"/>
              <a:t>22 December 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7380DF-4624-49EB-AD45-B01ACC360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9EC5F0-237C-44B3-A759-155F42DD8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286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073F5-5FFB-4329-90E5-0F80C0243F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A007E4-94DA-4DE8-94C5-1D2AE3566B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8DBF6-6815-44F5-9AB5-EFBD9BD8C4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83C279-CBF6-45A6-B38D-A29F5D8B6B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8568A65-D072-4DD1-ABA3-9D1342A556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D1B7829-95ED-4775-A08D-ADEDA493B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9B768-7658-4655-820F-3897DDDA8584}" type="datetime3">
              <a:rPr lang="en-US" smtClean="0"/>
              <a:t>22 December 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4B4AEC-971D-4C2D-8DBF-4EF591819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2E6BDF-5653-4655-9DDB-832FE324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277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F13C95-0A9C-4615-BBA7-78ED8056E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BCF8EF-14C3-4629-A249-780DA30D5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FAB82-4D19-4318-9416-B30A9028B204}" type="datetime3">
              <a:rPr lang="en-US" smtClean="0"/>
              <a:t>22 December 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8FAFF5-1A8E-47AC-AA75-0298062DE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4A9C6F-E290-4CAC-84F0-AE7CB05C3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711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76C9CA1-2206-4D7C-9F5B-CF5DE2007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CEB09-67DE-4AC4-8F82-A9E2C7346857}" type="datetime3">
              <a:rPr lang="en-US" smtClean="0"/>
              <a:t>22 December 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2149297-0B1C-4FD7-8F9F-96B7CEEAC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745379-5467-4F83-9BD1-EAD174612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741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493B6-58EF-4180-946B-7037CEAD8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B62CD4-177E-4A98-AC6C-8CF24AEAFC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017428-D72F-4322-B37C-55735F18C2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483F8E-EC06-4A66-A8C3-B04063754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72935-E33C-46C3-B289-962BF46A36D4}" type="datetime3">
              <a:rPr lang="en-US" smtClean="0"/>
              <a:t>22 December 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7F416E-E946-489D-A444-253E37CCA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BD18C1-8457-4348-ABE5-FB2E235DA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520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4B81F8-0E58-48D6-8BC1-8F89D08F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C2B21C-C1D1-4D5F-9765-6C691BDFAE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9F01DE-4FFD-4524-845D-A2F9C01542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395215-3CDC-4608-BE45-8BDA626BC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F73E5-582A-4E6D-9C75-775D62104A61}" type="datetime3">
              <a:rPr lang="en-US" smtClean="0"/>
              <a:t>22 December 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F12398-BF67-46AA-A3C9-FDC363BB0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AD748A-4E4A-48D7-B7D8-77B9BBA4C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27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theme" Target="../theme/theme3.xml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2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20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10DD77B-566F-448A-9CAD-E164B7BEE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D83DE5-5AD1-42FA-94DC-665554C01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B85C32-7B69-4DA5-88E8-C04252DD12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58ADE-BA35-494E-BE53-3C61C716429B}" type="datetime3">
              <a:rPr lang="en-US" smtClean="0"/>
              <a:t>22 December 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E2A2D0-8FE2-4491-B917-DEF4DA1ACE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2A525B-CEDB-4ACB-8BB8-53AE292224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ACBD7-AED4-4E2D-B1A1-CD42AAD87E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397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11505"/>
          </a:xfrm>
          <a:custGeom>
            <a:avLst/>
            <a:gdLst/>
            <a:ahLst/>
            <a:cxnLst/>
            <a:rect l="l" t="t" r="r" b="b"/>
            <a:pathLst>
              <a:path w="12192000" h="611505">
                <a:moveTo>
                  <a:pt x="0" y="611187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11187"/>
                </a:lnTo>
                <a:lnTo>
                  <a:pt x="0" y="611187"/>
                </a:lnTo>
                <a:close/>
              </a:path>
            </a:pathLst>
          </a:custGeom>
          <a:solidFill>
            <a:srgbClr val="008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6568440"/>
            <a:ext cx="12188952" cy="289560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6350" y="6605586"/>
            <a:ext cx="12185650" cy="252729"/>
          </a:xfrm>
          <a:custGeom>
            <a:avLst/>
            <a:gdLst/>
            <a:ahLst/>
            <a:cxnLst/>
            <a:rect l="l" t="t" r="r" b="b"/>
            <a:pathLst>
              <a:path w="12185650" h="252729">
                <a:moveTo>
                  <a:pt x="0" y="0"/>
                </a:moveTo>
                <a:lnTo>
                  <a:pt x="12185650" y="0"/>
                </a:lnTo>
                <a:lnTo>
                  <a:pt x="12185650" y="252413"/>
                </a:lnTo>
                <a:lnTo>
                  <a:pt x="0" y="252413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0" y="1587"/>
            <a:ext cx="7771130" cy="609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31125" y="1151635"/>
            <a:ext cx="7583805" cy="1671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22-Dec-20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26383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11505"/>
          </a:xfrm>
          <a:custGeom>
            <a:avLst/>
            <a:gdLst/>
            <a:ahLst/>
            <a:cxnLst/>
            <a:rect l="l" t="t" r="r" b="b"/>
            <a:pathLst>
              <a:path w="12192000" h="611505">
                <a:moveTo>
                  <a:pt x="0" y="611408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11408"/>
                </a:lnTo>
                <a:lnTo>
                  <a:pt x="0" y="611408"/>
                </a:lnTo>
                <a:close/>
              </a:path>
            </a:pathLst>
          </a:custGeom>
          <a:solidFill>
            <a:srgbClr val="008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6580631"/>
            <a:ext cx="12188952" cy="277368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6055" y="6605265"/>
            <a:ext cx="12186285" cy="252729"/>
          </a:xfrm>
          <a:custGeom>
            <a:avLst/>
            <a:gdLst/>
            <a:ahLst/>
            <a:cxnLst/>
            <a:rect l="l" t="t" r="r" b="b"/>
            <a:pathLst>
              <a:path w="12186285" h="252729">
                <a:moveTo>
                  <a:pt x="0" y="0"/>
                </a:moveTo>
                <a:lnTo>
                  <a:pt x="12185943" y="0"/>
                </a:lnTo>
                <a:lnTo>
                  <a:pt x="12185943" y="252734"/>
                </a:lnTo>
                <a:lnTo>
                  <a:pt x="0" y="252734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3069335" y="6580631"/>
            <a:ext cx="4191000" cy="277368"/>
          </a:xfrm>
          <a:prstGeom prst="rect">
            <a:avLst/>
          </a:pr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3093982" y="6605265"/>
            <a:ext cx="4088129" cy="248920"/>
          </a:xfrm>
          <a:custGeom>
            <a:avLst/>
            <a:gdLst/>
            <a:ahLst/>
            <a:cxnLst/>
            <a:rect l="l" t="t" r="r" b="b"/>
            <a:pathLst>
              <a:path w="4088129" h="248920">
                <a:moveTo>
                  <a:pt x="3963689" y="0"/>
                </a:moveTo>
                <a:lnTo>
                  <a:pt x="0" y="0"/>
                </a:lnTo>
                <a:lnTo>
                  <a:pt x="0" y="248595"/>
                </a:lnTo>
                <a:lnTo>
                  <a:pt x="4087982" y="248595"/>
                </a:lnTo>
                <a:lnTo>
                  <a:pt x="4087982" y="124300"/>
                </a:lnTo>
                <a:lnTo>
                  <a:pt x="3963689" y="0"/>
                </a:lnTo>
                <a:close/>
              </a:path>
            </a:pathLst>
          </a:custGeom>
          <a:solidFill>
            <a:srgbClr val="49C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2865120" y="6580631"/>
            <a:ext cx="4191000" cy="277368"/>
          </a:xfrm>
          <a:prstGeom prst="rect">
            <a:avLst/>
          </a:prstGeom>
          <a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2890326" y="6605265"/>
            <a:ext cx="4088129" cy="248920"/>
          </a:xfrm>
          <a:custGeom>
            <a:avLst/>
            <a:gdLst/>
            <a:ahLst/>
            <a:cxnLst/>
            <a:rect l="l" t="t" r="r" b="b"/>
            <a:pathLst>
              <a:path w="4088129" h="248920">
                <a:moveTo>
                  <a:pt x="3963689" y="0"/>
                </a:moveTo>
                <a:lnTo>
                  <a:pt x="0" y="0"/>
                </a:lnTo>
                <a:lnTo>
                  <a:pt x="0" y="248595"/>
                </a:lnTo>
                <a:lnTo>
                  <a:pt x="4087982" y="248595"/>
                </a:lnTo>
                <a:lnTo>
                  <a:pt x="4087982" y="124300"/>
                </a:lnTo>
                <a:lnTo>
                  <a:pt x="3963689" y="0"/>
                </a:lnTo>
                <a:close/>
              </a:path>
            </a:pathLst>
          </a:custGeom>
          <a:solidFill>
            <a:srgbClr val="008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1207008" y="6574535"/>
            <a:ext cx="4282440" cy="283464"/>
          </a:xfrm>
          <a:prstGeom prst="rect">
            <a:avLst/>
          </a:prstGeom>
          <a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1232706" y="6599208"/>
            <a:ext cx="4178300" cy="259079"/>
          </a:xfrm>
          <a:custGeom>
            <a:avLst/>
            <a:gdLst/>
            <a:ahLst/>
            <a:cxnLst/>
            <a:rect l="l" t="t" r="r" b="b"/>
            <a:pathLst>
              <a:path w="4178300" h="259079">
                <a:moveTo>
                  <a:pt x="4048621" y="0"/>
                </a:moveTo>
                <a:lnTo>
                  <a:pt x="0" y="0"/>
                </a:lnTo>
                <a:lnTo>
                  <a:pt x="0" y="258506"/>
                </a:lnTo>
                <a:lnTo>
                  <a:pt x="4177872" y="258506"/>
                </a:lnTo>
                <a:lnTo>
                  <a:pt x="4177872" y="129252"/>
                </a:lnTo>
                <a:lnTo>
                  <a:pt x="4048621" y="0"/>
                </a:lnTo>
                <a:close/>
              </a:path>
            </a:pathLst>
          </a:custGeom>
          <a:solidFill>
            <a:srgbClr val="006A9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987552" y="6574535"/>
            <a:ext cx="4282440" cy="283464"/>
          </a:xfrm>
          <a:prstGeom prst="rect">
            <a:avLst/>
          </a:prstGeom>
          <a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1011794" y="6599208"/>
            <a:ext cx="4178300" cy="248920"/>
          </a:xfrm>
          <a:custGeom>
            <a:avLst/>
            <a:gdLst/>
            <a:ahLst/>
            <a:cxnLst/>
            <a:rect l="l" t="t" r="r" b="b"/>
            <a:pathLst>
              <a:path w="4178300" h="248920">
                <a:moveTo>
                  <a:pt x="4053436" y="0"/>
                </a:moveTo>
                <a:lnTo>
                  <a:pt x="0" y="0"/>
                </a:lnTo>
                <a:lnTo>
                  <a:pt x="0" y="248879"/>
                </a:lnTo>
                <a:lnTo>
                  <a:pt x="4177873" y="248879"/>
                </a:lnTo>
                <a:lnTo>
                  <a:pt x="4177873" y="124441"/>
                </a:lnTo>
                <a:lnTo>
                  <a:pt x="4053436" y="0"/>
                </a:lnTo>
                <a:close/>
              </a:path>
            </a:pathLst>
          </a:custGeom>
          <a:solidFill>
            <a:srgbClr val="005D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179831" y="6574535"/>
            <a:ext cx="2109216" cy="283464"/>
          </a:xfrm>
          <a:prstGeom prst="rect">
            <a:avLst/>
          </a:prstGeom>
          <a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205386" y="6599208"/>
            <a:ext cx="2004695" cy="259079"/>
          </a:xfrm>
          <a:custGeom>
            <a:avLst/>
            <a:gdLst/>
            <a:ahLst/>
            <a:cxnLst/>
            <a:rect l="l" t="t" r="r" b="b"/>
            <a:pathLst>
              <a:path w="2004695" h="259079">
                <a:moveTo>
                  <a:pt x="1871348" y="0"/>
                </a:moveTo>
                <a:lnTo>
                  <a:pt x="0" y="0"/>
                </a:lnTo>
                <a:lnTo>
                  <a:pt x="0" y="258791"/>
                </a:lnTo>
                <a:lnTo>
                  <a:pt x="2004413" y="258791"/>
                </a:lnTo>
                <a:lnTo>
                  <a:pt x="2004413" y="133067"/>
                </a:lnTo>
                <a:lnTo>
                  <a:pt x="1871348" y="0"/>
                </a:lnTo>
                <a:close/>
              </a:path>
            </a:pathLst>
          </a:custGeom>
          <a:solidFill>
            <a:srgbClr val="D8642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0" y="6574535"/>
            <a:ext cx="2084832" cy="283464"/>
          </a:xfrm>
          <a:prstGeom prst="rect">
            <a:avLst/>
          </a:prstGeom>
          <a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0" y="6599208"/>
            <a:ext cx="2004695" cy="259079"/>
          </a:xfrm>
          <a:custGeom>
            <a:avLst/>
            <a:gdLst/>
            <a:ahLst/>
            <a:cxnLst/>
            <a:rect l="l" t="t" r="r" b="b"/>
            <a:pathLst>
              <a:path w="2004695" h="259079">
                <a:moveTo>
                  <a:pt x="1871348" y="0"/>
                </a:moveTo>
                <a:lnTo>
                  <a:pt x="0" y="0"/>
                </a:lnTo>
                <a:lnTo>
                  <a:pt x="0" y="258791"/>
                </a:lnTo>
                <a:lnTo>
                  <a:pt x="2004413" y="258791"/>
                </a:lnTo>
                <a:lnTo>
                  <a:pt x="2004413" y="133067"/>
                </a:lnTo>
                <a:lnTo>
                  <a:pt x="1871348" y="0"/>
                </a:lnTo>
                <a:close/>
              </a:path>
            </a:pathLst>
          </a:custGeom>
          <a:solidFill>
            <a:srgbClr val="A24B1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75664" y="-79755"/>
            <a:ext cx="3840670" cy="756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1811" y="2080767"/>
            <a:ext cx="10570845" cy="3238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00" b="0" i="0">
                <a:solidFill>
                  <a:schemeClr val="tx1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6269" y="6652472"/>
            <a:ext cx="1776730" cy="1962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5"/>
              <a:t>SIMULATION</a:t>
            </a:r>
            <a:r>
              <a:rPr spc="-35"/>
              <a:t> </a:t>
            </a:r>
            <a:r>
              <a:rPr spc="-5"/>
              <a:t>EXERCISE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22-Dec-20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401037" y="6634184"/>
            <a:ext cx="617854" cy="1962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5"/>
              <a:t>page</a:t>
            </a:r>
            <a:r>
              <a:rPr spc="-55"/>
              <a:t> </a:t>
            </a:r>
            <a:fld id="{81D60167-4931-47E6-BA6A-407CBD079E47}" type="slidenum">
              <a:rPr dirty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45329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1.png"/><Relationship Id="rId7" Type="http://schemas.openxmlformats.org/officeDocument/2006/relationships/image" Target="../media/image2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who.int/docs/default-source/coronaviruse/202485-covid-19-r.pdf" TargetMode="External"/><Relationship Id="rId5" Type="http://schemas.openxmlformats.org/officeDocument/2006/relationships/hyperlink" Target="https://www.who.int/ru/publications/m/item/who-sage-roadmap-for-prioritizing-uses-of-covid-19-vaccines-in-the-context-of-limited-supply" TargetMode="External"/><Relationship Id="rId4" Type="http://schemas.openxmlformats.org/officeDocument/2006/relationships/hyperlink" Target="https://apps.who.int/iris/bitstream/handle/10665/334299/WHO-2019-nCoV-SAGE_Framework-Allocation_and_prioritization-2020.1-rus.pdf?sequence=17&amp;isAllowed=y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terpol.int/News-and-Events/News/2020/INTERPOL-warns-of-organized-crime-threat-to-COVID-19-vaccines" TargetMode="External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hyperlink" Target="https://apps.who.int/iris/bitstream/handle/10665/336603/WHO-2019-nCoV-Vaccine_deployment-2020.1-eng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o.int/ru/emergencies/diseases/novel-coronavirus-2019/technical-guidance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4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11" Type="http://schemas.openxmlformats.org/officeDocument/2006/relationships/image" Target="../media/image35.png"/><Relationship Id="rId5" Type="http://schemas.openxmlformats.org/officeDocument/2006/relationships/image" Target="../media/image32.png"/><Relationship Id="rId10" Type="http://schemas.openxmlformats.org/officeDocument/2006/relationships/image" Target="../media/image17.png"/><Relationship Id="rId4" Type="http://schemas.openxmlformats.org/officeDocument/2006/relationships/image" Target="../media/image45.png"/><Relationship Id="rId9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17.png"/><Relationship Id="rId4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32.png"/><Relationship Id="rId4" Type="http://schemas.openxmlformats.org/officeDocument/2006/relationships/hyperlink" Target="https://extranet.who.int/sph/docs/file/1757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mailto:rashforda@who.int" TargetMode="External"/><Relationship Id="rId13" Type="http://schemas.openxmlformats.org/officeDocument/2006/relationships/hyperlink" Target="https://www.who.int/health-topics/coronavirus" TargetMode="External"/><Relationship Id="rId3" Type="http://schemas.openxmlformats.org/officeDocument/2006/relationships/hyperlink" Target="https://www.who.int/ru/emergencies/diseases/novel-coronavirus-2019?gclid=Cj0KCQiAifz-BRDjARIsAEElyGJyY5dO3ENIxRlo2vBD8DTdTwJVbBPw_3iekpjEQBJ4D2z-y4YbsbAaApfuEALw_wcB" TargetMode="External"/><Relationship Id="rId7" Type="http://schemas.openxmlformats.org/officeDocument/2006/relationships/hyperlink" Target="mailto:schmidtt@who.int" TargetMode="External"/><Relationship Id="rId12" Type="http://schemas.openxmlformats.org/officeDocument/2006/relationships/hyperlink" Target="mailto:eshofoniea@who.int" TargetMode="External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samhourid@who.int" TargetMode="External"/><Relationship Id="rId11" Type="http://schemas.openxmlformats.org/officeDocument/2006/relationships/hyperlink" Target="mailto:htikem@who.int" TargetMode="External"/><Relationship Id="rId5" Type="http://schemas.openxmlformats.org/officeDocument/2006/relationships/hyperlink" Target="mailto:stephenm@who.int" TargetMode="External"/><Relationship Id="rId15" Type="http://schemas.openxmlformats.org/officeDocument/2006/relationships/hyperlink" Target="https://www.who.int/ihr/procedures/simulation-exercise/en/" TargetMode="External"/><Relationship Id="rId10" Type="http://schemas.openxmlformats.org/officeDocument/2006/relationships/hyperlink" Target="mailto:katom@who.int" TargetMode="External"/><Relationship Id="rId4" Type="http://schemas.openxmlformats.org/officeDocument/2006/relationships/image" Target="../media/image53.png"/><Relationship Id="rId9" Type="http://schemas.openxmlformats.org/officeDocument/2006/relationships/hyperlink" Target="mailto:andragro@paho.org" TargetMode="External"/><Relationship Id="rId14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o.int/emergencies/diseases/novel-coronavirus-2019/situation-reports" TargetMode="External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5opR6x6NMpQ" TargetMode="External"/><Relationship Id="rId6" Type="http://schemas.openxmlformats.org/officeDocument/2006/relationships/image" Target="../media/image17.png"/><Relationship Id="rId5" Type="http://schemas.openxmlformats.org/officeDocument/2006/relationships/image" Target="../media/image22.jpeg"/><Relationship Id="rId4" Type="http://schemas.openxmlformats.org/officeDocument/2006/relationships/hyperlink" Target="https://youtu.be/5opR6x6NMpQ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hyperlink" Target="https://apps.who.int/iris/bitstream/handle/10665/272439/WHO-WHE-CPI-2017.10-rus.pdf?sequence=1&amp;isAllowed=y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apps.who.int/iris/bitstream/handle/10665/336603/WHO-2019-nCoV-Vaccine_deployment-2020.1-eng.pdf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2D47E34-2AFC-4195-AEFD-7B181C9422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70330"/>
            <a:ext cx="12191998" cy="685799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A31D9F2-2B61-4C65-9448-4FDEE9FB50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4230" y="1865376"/>
            <a:ext cx="6096000" cy="2186798"/>
          </a:xfrm>
        </p:spPr>
        <p:txBody>
          <a:bodyPr>
            <a:noAutofit/>
          </a:bodyPr>
          <a:lstStyle/>
          <a:p>
            <a:pPr algn="l"/>
            <a:r>
              <a:rPr lang="ru-RU"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НОВЫЙ КОРОНАВИРУС </a:t>
            </a:r>
            <a:br>
              <a:rPr lang="ru-RU"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(COVID-19)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DBE3B2-F9E5-4D1D-88B4-8E95F442DF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69465" y="3548260"/>
            <a:ext cx="4306277" cy="1065066"/>
          </a:xfrm>
        </p:spPr>
        <p:txBody>
          <a:bodyPr/>
          <a:lstStyle/>
          <a:p>
            <a:pPr algn="r"/>
            <a:r>
              <a:rPr lang="ru-RU" sz="2800" b="1" dirty="0">
                <a:solidFill>
                  <a:srgbClr val="0092CB"/>
                </a:solidFill>
              </a:rPr>
              <a:t>НАЗВАНИЕ СТРАНЫ</a:t>
            </a:r>
          </a:p>
          <a:p>
            <a:pPr algn="r"/>
            <a:r>
              <a:rPr lang="ru-RU" sz="2000" b="1" dirty="0">
                <a:solidFill>
                  <a:srgbClr val="0092CB"/>
                </a:solidFill>
              </a:rPr>
              <a:t>Дата и место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062DF02-DEA5-49F3-A3BE-DD71F23B12A7}"/>
              </a:ext>
            </a:extLst>
          </p:cNvPr>
          <p:cNvSpPr/>
          <p:nvPr/>
        </p:nvSpPr>
        <p:spPr>
          <a:xfrm>
            <a:off x="2832846" y="4981610"/>
            <a:ext cx="8080967" cy="156966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ru-RU" sz="1600" b="1" dirty="0">
                <a:solidFill>
                  <a:schemeClr val="accent2"/>
                </a:solidFill>
                <a:latin typeface="Arial"/>
                <a:cs typeface="Arial"/>
              </a:rPr>
              <a:t>НАЦИОНАЛЬНЫЙ ПЛАН РАСПРЕДЕЛЕНИЯ ВАКЦИН И ВАКЦИНАЦИИ (НПРВ):</a:t>
            </a:r>
          </a:p>
          <a:p>
            <a:pPr algn="ctr"/>
            <a:r>
              <a:rPr lang="ru-RU" sz="2000" b="1" dirty="0">
                <a:solidFill>
                  <a:srgbClr val="D86422"/>
                </a:solidFill>
                <a:latin typeface="Arial"/>
                <a:cs typeface="Arial"/>
              </a:rPr>
              <a:t>СТРАТЕГИЯ, ЦЕПОЧКИ ПОСТАВОК И ИНФОРМАЦИОННО-РАЗЪЯСНИТЕЛЬНАЯ РАБОТА </a:t>
            </a:r>
            <a:r>
              <a:rPr lang="ru-RU" sz="1600" b="1" dirty="0">
                <a:solidFill>
                  <a:srgbClr val="D86422"/>
                </a:solidFill>
                <a:latin typeface="Arial"/>
                <a:cs typeface="Arial"/>
              </a:rPr>
              <a:t>—</a:t>
            </a:r>
          </a:p>
          <a:p>
            <a:pPr lvl="0" algn="ctr"/>
            <a:r>
              <a:rPr lang="ru-RU" sz="1600" b="1" dirty="0">
                <a:solidFill>
                  <a:srgbClr val="D86422"/>
                </a:solidFill>
                <a:cs typeface="Arial"/>
              </a:rPr>
              <a:t>ИМИТАЦИОННЫЕ УЧЕНИЯ</a:t>
            </a:r>
          </a:p>
          <a:p>
            <a:pPr lvl="0" algn="ctr"/>
            <a:endParaRPr lang="en-US" sz="2400" b="1" dirty="0">
              <a:solidFill>
                <a:srgbClr val="D86422"/>
              </a:solidFill>
              <a:cs typeface="Arial"/>
            </a:endParaRP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D47B402B-BD57-4472-BF3B-B56FBA6AF439}"/>
              </a:ext>
            </a:extLst>
          </p:cNvPr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503" t="16901" r="10285" b="19115"/>
          <a:stretch/>
        </p:blipFill>
        <p:spPr bwMode="auto">
          <a:xfrm>
            <a:off x="133370" y="6317181"/>
            <a:ext cx="1290701" cy="4114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6AF0388-E07F-4509-9418-2BF27CB8EE5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328" y="6219746"/>
            <a:ext cx="1149414" cy="496882"/>
          </a:xfrm>
          <a:prstGeom prst="rect">
            <a:avLst/>
          </a:prstGeom>
        </p:spPr>
      </p:pic>
      <p:pic>
        <p:nvPicPr>
          <p:cNvPr id="12" name="Picture 8">
            <a:extLst>
              <a:ext uri="{FF2B5EF4-FFF2-40B4-BE49-F238E27FC236}">
                <a16:creationId xmlns:a16="http://schemas.microsoft.com/office/drawing/2014/main" id="{167AD56A-6590-476A-870D-F2E96318AB1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557" r="62869"/>
          <a:stretch/>
        </p:blipFill>
        <p:spPr>
          <a:xfrm>
            <a:off x="9728200" y="6222999"/>
            <a:ext cx="2289570" cy="504825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37DBD141-1FA9-4C12-8540-C8FBCE860E1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40513" y="6413424"/>
            <a:ext cx="358775" cy="134779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8B3A02BA-CD51-422E-8D51-A1CF04FE6F9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82461" y="6426619"/>
            <a:ext cx="238990" cy="12158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C7507C8F-7314-48B5-911F-6226E1CFC24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00888" y="6426619"/>
            <a:ext cx="330987" cy="12158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18A4C2D-88A1-4E68-9583-F53867409A52}"/>
              </a:ext>
            </a:extLst>
          </p:cNvPr>
          <p:cNvSpPr/>
          <p:nvPr/>
        </p:nvSpPr>
        <p:spPr>
          <a:xfrm>
            <a:off x="596016" y="6230941"/>
            <a:ext cx="2194217" cy="4968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b="1" dirty="0">
                <a:solidFill>
                  <a:srgbClr val="008DC9"/>
                </a:solidFill>
                <a:latin typeface="Arial Narrow" panose="020B0606020202030204" pitchFamily="34" charset="0"/>
              </a:rPr>
              <a:t>Всемирная организация здравоохранения</a:t>
            </a:r>
            <a:endParaRPr lang="en-US" sz="1100" b="1" dirty="0">
              <a:solidFill>
                <a:srgbClr val="008DC9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43337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1B3E4-55BC-4487-BA50-EDC047F8F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>
                <a:latin typeface="Arial"/>
                <a:cs typeface="Arial"/>
              </a:rPr>
              <a:t>Группа руководства учениями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A50CE-7008-46AF-A176-1E71964D1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780" y="834118"/>
            <a:ext cx="11880724" cy="5465750"/>
          </a:xfrm>
        </p:spPr>
        <p:txBody>
          <a:bodyPr>
            <a:noAutofit/>
          </a:bodyPr>
          <a:lstStyle/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endParaRPr lang="en-US" sz="2600" dirty="0">
              <a:latin typeface="+mj-lt"/>
              <a:cs typeface="Calibri" panose="020F0502020204030204" pitchFamily="34" charset="0"/>
            </a:endParaRPr>
          </a:p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r>
              <a:rPr lang="ru-RU" sz="2600" b="1" dirty="0">
                <a:solidFill>
                  <a:schemeClr val="accent3"/>
                </a:solidFill>
                <a:latin typeface="+mj-lt"/>
                <a:cs typeface="Calibri" panose="020F0502020204030204" pitchFamily="34" charset="0"/>
              </a:rPr>
              <a:t>Функции</a:t>
            </a:r>
          </a:p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r>
              <a:rPr lang="ru-RU" sz="2600" dirty="0">
                <a:latin typeface="+mj-lt"/>
                <a:cs typeface="Calibri" panose="020F0502020204030204" pitchFamily="34" charset="0"/>
              </a:rPr>
              <a:t>Координация: (указать имя/имена)</a:t>
            </a:r>
          </a:p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r>
              <a:rPr lang="ru-RU" sz="2600" dirty="0">
                <a:latin typeface="+mj-lt"/>
                <a:cs typeface="Calibri" panose="020F0502020204030204" pitchFamily="34" charset="0"/>
              </a:rPr>
              <a:t>Проверяющий/Докладчик: (указать имя/имена) </a:t>
            </a:r>
          </a:p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r>
              <a:rPr lang="ru-RU" sz="2600" dirty="0">
                <a:latin typeface="+mj-lt"/>
                <a:cs typeface="Calibri" panose="020F0502020204030204" pitchFamily="34" charset="0"/>
              </a:rPr>
              <a:t>Наблюдатели: (если предусмотрены)</a:t>
            </a:r>
          </a:p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endParaRPr lang="en-US" sz="2600" dirty="0">
              <a:latin typeface="+mj-lt"/>
              <a:cs typeface="Calibri" panose="020F0502020204030204" pitchFamily="34" charset="0"/>
            </a:endParaRPr>
          </a:p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endParaRPr lang="en-US" sz="2600" dirty="0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9AE2E3-D76D-47C7-9E7C-016353D76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декабря 2020 г.</a:t>
            </a:r>
            <a:endParaRPr lang="en-US" dirty="0"/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9D11A3C8-162C-47BE-81DC-E59805C4716D}"/>
              </a:ext>
            </a:extLst>
          </p:cNvPr>
          <p:cNvSpPr txBox="1">
            <a:spLocks noGrp="1"/>
          </p:cNvSpPr>
          <p:nvPr/>
        </p:nvSpPr>
        <p:spPr>
          <a:xfrm>
            <a:off x="75966" y="6656705"/>
            <a:ext cx="1875790" cy="201295"/>
          </a:xfrm>
          <a:prstGeom prst="rect">
            <a:avLst/>
          </a:prstGeom>
          <a:solidFill>
            <a:srgbClr val="ED7D31">
              <a:lumMod val="75000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-15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ИМИТАЦИОННЫЕ УЧЕНИЯ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D29B944-CB21-4978-A8EC-3EC0A1C5B0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5307" y="6591042"/>
            <a:ext cx="2889754" cy="304826"/>
          </a:xfrm>
          <a:prstGeom prst="rect">
            <a:avLst/>
          </a:prstGeom>
        </p:spPr>
      </p:pic>
      <p:sp>
        <p:nvSpPr>
          <p:cNvPr id="7" name="object 7">
            <a:extLst>
              <a:ext uri="{FF2B5EF4-FFF2-40B4-BE49-F238E27FC236}">
                <a16:creationId xmlns:a16="http://schemas.microsoft.com/office/drawing/2014/main" id="{F136538A-7E80-4A7F-A2E6-BE37290D22F6}"/>
              </a:ext>
            </a:extLst>
          </p:cNvPr>
          <p:cNvSpPr txBox="1">
            <a:spLocks noGrp="1"/>
          </p:cNvSpPr>
          <p:nvPr/>
        </p:nvSpPr>
        <p:spPr>
          <a:xfrm>
            <a:off x="11415563" y="6636222"/>
            <a:ext cx="356134" cy="232004"/>
          </a:xfrm>
          <a:prstGeom prst="rect">
            <a:avLst/>
          </a:prstGeom>
          <a:solidFill>
            <a:sysClr val="windowText" lastClr="000000">
              <a:lumMod val="65000"/>
              <a:lumOff val="35000"/>
            </a:sys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стр.</a:t>
            </a:r>
            <a:endParaRPr kumimoji="0" lang="fr-FR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104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1B3E4-55BC-4487-BA50-EDC047F8F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ПРАВИЛА ПРОВЕДЕНИЯ КАБИНЕТНЫХ УЧЕНИЙ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9AE2E3-D76D-47C7-9E7C-016353D762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41941" y="6631192"/>
            <a:ext cx="3769418" cy="365125"/>
          </a:xfrm>
        </p:spPr>
        <p:txBody>
          <a:bodyPr/>
          <a:lstStyle/>
          <a:p>
            <a:r>
              <a:rPr lang="ru-RU" dirty="0"/>
              <a:t>22 декабря 2020 г.</a:t>
            </a:r>
            <a:endParaRPr lang="en-US" dirty="0"/>
          </a:p>
          <a:p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ACAFB73-DFEB-4ED8-A5B3-D287B5B9E082}"/>
              </a:ext>
            </a:extLst>
          </p:cNvPr>
          <p:cNvSpPr/>
          <p:nvPr/>
        </p:nvSpPr>
        <p:spPr>
          <a:xfrm>
            <a:off x="-8199" y="648965"/>
            <a:ext cx="9171432" cy="5952292"/>
          </a:xfrm>
          <a:custGeom>
            <a:avLst/>
            <a:gdLst>
              <a:gd name="connsiteX0" fmla="*/ 0 w 9171432"/>
              <a:gd name="connsiteY0" fmla="*/ 1 h 6028424"/>
              <a:gd name="connsiteX1" fmla="*/ 2267712 w 9171432"/>
              <a:gd name="connsiteY1" fmla="*/ 1 h 6028424"/>
              <a:gd name="connsiteX2" fmla="*/ 2267712 w 9171432"/>
              <a:gd name="connsiteY2" fmla="*/ 6028424 h 6028424"/>
              <a:gd name="connsiteX3" fmla="*/ 0 w 9171432"/>
              <a:gd name="connsiteY3" fmla="*/ 6028424 h 6028424"/>
              <a:gd name="connsiteX4" fmla="*/ 2276856 w 9171432"/>
              <a:gd name="connsiteY4" fmla="*/ 0 h 6028424"/>
              <a:gd name="connsiteX5" fmla="*/ 9171432 w 9171432"/>
              <a:gd name="connsiteY5" fmla="*/ 6028424 h 6028424"/>
              <a:gd name="connsiteX6" fmla="*/ 2276856 w 9171432"/>
              <a:gd name="connsiteY6" fmla="*/ 6028424 h 6028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71432" h="6028424">
                <a:moveTo>
                  <a:pt x="0" y="1"/>
                </a:moveTo>
                <a:lnTo>
                  <a:pt x="2267712" y="1"/>
                </a:lnTo>
                <a:lnTo>
                  <a:pt x="2267712" y="6028424"/>
                </a:lnTo>
                <a:lnTo>
                  <a:pt x="0" y="6028424"/>
                </a:lnTo>
                <a:close/>
                <a:moveTo>
                  <a:pt x="2276856" y="0"/>
                </a:moveTo>
                <a:lnTo>
                  <a:pt x="9171432" y="6028424"/>
                </a:lnTo>
                <a:lnTo>
                  <a:pt x="2276856" y="60284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A50CE-7008-46AF-A176-1E71964D1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451" y="648965"/>
            <a:ext cx="6100703" cy="2927245"/>
          </a:xfrm>
        </p:spPr>
        <p:txBody>
          <a:bodyPr>
            <a:noAutofit/>
          </a:bodyPr>
          <a:lstStyle/>
          <a:p>
            <a:pPr marL="447675" indent="-355600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150000"/>
              <a:tabLst>
                <a:tab pos="447675" algn="l"/>
              </a:tabLst>
            </a:pPr>
            <a:r>
              <a:rPr lang="ru-RU" sz="2300" dirty="0">
                <a:latin typeface="+mn-lt"/>
                <a:cs typeface="Calibri" panose="020F0502020204030204" pitchFamily="34" charset="0"/>
              </a:rPr>
              <a:t>Это не индивидуальное тестирование</a:t>
            </a:r>
          </a:p>
          <a:p>
            <a:pPr marL="447675" indent="-355600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150000"/>
              <a:tabLst>
                <a:tab pos="447675" algn="l"/>
              </a:tabLst>
            </a:pPr>
            <a:r>
              <a:rPr lang="ru-RU" sz="2300" dirty="0">
                <a:latin typeface="+mn-lt"/>
                <a:cs typeface="Calibri" panose="020F0502020204030204" pitchFamily="34" charset="0"/>
              </a:rPr>
              <a:t>Относитесь с уважением к мнению коллег</a:t>
            </a:r>
          </a:p>
          <a:p>
            <a:pPr marL="447675" lvl="0" indent="-355600">
              <a:lnSpc>
                <a:spcPct val="100000"/>
              </a:lnSpc>
              <a:spcBef>
                <a:spcPts val="700"/>
              </a:spcBef>
              <a:buClr>
                <a:srgbClr val="A24B19"/>
              </a:buClr>
              <a:buSzPct val="150000"/>
              <a:tabLst>
                <a:tab pos="895350" algn="l"/>
              </a:tabLst>
            </a:pPr>
            <a:r>
              <a:rPr lang="ru-RU" sz="2300" dirty="0">
                <a:solidFill>
                  <a:prstClr val="black"/>
                </a:solidFill>
                <a:latin typeface="+mn-lt"/>
                <a:cs typeface="Calibri" panose="020F0502020204030204" pitchFamily="34" charset="0"/>
              </a:rPr>
              <a:t>Отвечайте, как вы бы ответили в действительности, и предоставляйте другим возможность делать то же самое</a:t>
            </a:r>
            <a:endParaRPr lang="en-US" sz="2300" dirty="0">
              <a:solidFill>
                <a:prstClr val="black"/>
              </a:solidFill>
              <a:latin typeface="+mn-lt"/>
              <a:cs typeface="Calibri" panose="020F0502020204030204" pitchFamily="34" charset="0"/>
            </a:endParaRPr>
          </a:p>
          <a:p>
            <a:pPr marL="447675" lvl="0" indent="-355600">
              <a:lnSpc>
                <a:spcPct val="100000"/>
              </a:lnSpc>
              <a:spcBef>
                <a:spcPts val="700"/>
              </a:spcBef>
              <a:buClr>
                <a:srgbClr val="A24B19"/>
              </a:buClr>
              <a:buSzPct val="150000"/>
              <a:tabLst>
                <a:tab pos="895350" algn="l"/>
              </a:tabLst>
            </a:pPr>
            <a:r>
              <a:rPr lang="ru-RU" sz="2300" dirty="0">
                <a:solidFill>
                  <a:prstClr val="black"/>
                </a:solidFill>
                <a:latin typeface="+mn-lt"/>
                <a:cs typeface="Calibri" panose="020F0502020204030204" pitchFamily="34" charset="0"/>
              </a:rPr>
              <a:t>Данные учения проводятся в безопасном и закрытом режиме, то есть все, что обсуждается, остается в этой комнате</a:t>
            </a:r>
          </a:p>
          <a:p>
            <a:pPr marL="92075" lvl="0" indent="0">
              <a:lnSpc>
                <a:spcPct val="100000"/>
              </a:lnSpc>
              <a:spcBef>
                <a:spcPts val="700"/>
              </a:spcBef>
              <a:buClr>
                <a:srgbClr val="A24B19"/>
              </a:buClr>
              <a:buSzPct val="150000"/>
              <a:buNone/>
              <a:tabLst>
                <a:tab pos="895350" algn="l"/>
              </a:tabLst>
            </a:pPr>
            <a:endParaRPr lang="ru-RU" sz="2300" dirty="0">
              <a:solidFill>
                <a:prstClr val="black"/>
              </a:solidFill>
              <a:latin typeface="+mn-lt"/>
              <a:cs typeface="Calibri" panose="020F0502020204030204" pitchFamily="34" charset="0"/>
            </a:endParaRPr>
          </a:p>
          <a:p>
            <a:pPr marL="92075" lvl="0" indent="0">
              <a:lnSpc>
                <a:spcPct val="100000"/>
              </a:lnSpc>
              <a:spcBef>
                <a:spcPts val="700"/>
              </a:spcBef>
              <a:buClr>
                <a:srgbClr val="A24B19"/>
              </a:buClr>
              <a:buSzPct val="150000"/>
              <a:buNone/>
              <a:tabLst>
                <a:tab pos="895350" algn="l"/>
              </a:tabLst>
            </a:pPr>
            <a:endParaRPr lang="ru-RU" sz="2400" dirty="0">
              <a:solidFill>
                <a:prstClr val="black"/>
              </a:solidFill>
              <a:latin typeface="Arial" panose="020B0604020202020204"/>
              <a:cs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19380E7-D614-49B3-BF88-86FB25F1FAB5}"/>
              </a:ext>
            </a:extLst>
          </p:cNvPr>
          <p:cNvSpPr/>
          <p:nvPr/>
        </p:nvSpPr>
        <p:spPr>
          <a:xfrm>
            <a:off x="113451" y="4819874"/>
            <a:ext cx="9952732" cy="159787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447675" indent="-355600">
              <a:spcBef>
                <a:spcPts val="700"/>
              </a:spcBef>
              <a:buClr>
                <a:schemeClr val="accent1"/>
              </a:buClr>
              <a:buSzPct val="150000"/>
              <a:buFont typeface="Arial" panose="020B0604020202020204" pitchFamily="34" charset="0"/>
              <a:buChar char="•"/>
              <a:tabLst>
                <a:tab pos="447675" algn="l"/>
              </a:tabLst>
            </a:pPr>
            <a:r>
              <a:rPr lang="ru-RU" sz="2300" dirty="0">
                <a:cs typeface="Calibri"/>
              </a:rPr>
              <a:t>Для подготовки ответов следует обращаться к существующим информационным ресурсам (таким как планы, руководства и правила)</a:t>
            </a:r>
            <a:endParaRPr lang="en-US" sz="2300" dirty="0">
              <a:cs typeface="Calibri"/>
            </a:endParaRPr>
          </a:p>
          <a:p>
            <a:pPr marL="447675" indent="-355600">
              <a:lnSpc>
                <a:spcPct val="100000"/>
              </a:lnSpc>
              <a:spcBef>
                <a:spcPts val="700"/>
              </a:spcBef>
              <a:buClr>
                <a:schemeClr val="accent1"/>
              </a:buClr>
              <a:buSzPct val="150000"/>
              <a:buFont typeface="Arial" panose="020B0604020202020204" pitchFamily="34" charset="0"/>
              <a:buChar char="•"/>
              <a:tabLst>
                <a:tab pos="447675" algn="l"/>
              </a:tabLst>
            </a:pPr>
            <a:r>
              <a:rPr lang="ru-RU" sz="2300" dirty="0">
                <a:cs typeface="Calibri"/>
              </a:rPr>
              <a:t>Сосредоточьтесь на решении задач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3DFA546-6926-7C48-8635-06894171F0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3337" y="815275"/>
            <a:ext cx="5756045" cy="3838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ject 7">
            <a:extLst>
              <a:ext uri="{FF2B5EF4-FFF2-40B4-BE49-F238E27FC236}">
                <a16:creationId xmlns:a16="http://schemas.microsoft.com/office/drawing/2014/main" id="{42AF3DD0-AD6C-4F5B-B7A6-CD0A758D9520}"/>
              </a:ext>
            </a:extLst>
          </p:cNvPr>
          <p:cNvSpPr txBox="1">
            <a:spLocks noGrp="1"/>
          </p:cNvSpPr>
          <p:nvPr/>
        </p:nvSpPr>
        <p:spPr>
          <a:xfrm>
            <a:off x="83591" y="6642807"/>
            <a:ext cx="1875790" cy="201295"/>
          </a:xfrm>
          <a:prstGeom prst="rect">
            <a:avLst/>
          </a:prstGeom>
          <a:solidFill>
            <a:srgbClr val="ED7D31">
              <a:lumMod val="75000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-15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ИМИТАЦИОННЫЕ УЧЕНИЯ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F33F114-E35A-4CC6-97AF-CBF7BABAE1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0063" y="6584456"/>
            <a:ext cx="2889754" cy="304826"/>
          </a:xfrm>
          <a:prstGeom prst="rect">
            <a:avLst/>
          </a:prstGeom>
        </p:spPr>
      </p:pic>
      <p:sp>
        <p:nvSpPr>
          <p:cNvPr id="10" name="object 7">
            <a:extLst>
              <a:ext uri="{FF2B5EF4-FFF2-40B4-BE49-F238E27FC236}">
                <a16:creationId xmlns:a16="http://schemas.microsoft.com/office/drawing/2014/main" id="{E4B4DB3F-535C-4EF8-95A4-E14F048488E9}"/>
              </a:ext>
            </a:extLst>
          </p:cNvPr>
          <p:cNvSpPr txBox="1">
            <a:spLocks noGrp="1"/>
          </p:cNvSpPr>
          <p:nvPr/>
        </p:nvSpPr>
        <p:spPr>
          <a:xfrm>
            <a:off x="11415563" y="6636222"/>
            <a:ext cx="356134" cy="232004"/>
          </a:xfrm>
          <a:prstGeom prst="rect">
            <a:avLst/>
          </a:prstGeom>
          <a:solidFill>
            <a:sysClr val="windowText" lastClr="000000">
              <a:lumMod val="65000"/>
              <a:lumOff val="35000"/>
            </a:sys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стр.</a:t>
            </a:r>
            <a:endParaRPr kumimoji="0" lang="fr-FR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179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Freeform: Shape 58">
            <a:extLst>
              <a:ext uri="{FF2B5EF4-FFF2-40B4-BE49-F238E27FC236}">
                <a16:creationId xmlns:a16="http://schemas.microsoft.com/office/drawing/2014/main" id="{AD6BAAF1-1B8D-B04F-9530-1FF36204CA6A}"/>
              </a:ext>
            </a:extLst>
          </p:cNvPr>
          <p:cNvSpPr/>
          <p:nvPr/>
        </p:nvSpPr>
        <p:spPr>
          <a:xfrm>
            <a:off x="464775" y="4824801"/>
            <a:ext cx="2491577" cy="1253066"/>
          </a:xfrm>
          <a:custGeom>
            <a:avLst/>
            <a:gdLst>
              <a:gd name="connsiteX0" fmla="*/ 0 w 2747451"/>
              <a:gd name="connsiteY0" fmla="*/ 0 h 1098980"/>
              <a:gd name="connsiteX1" fmla="*/ 2197961 w 2747451"/>
              <a:gd name="connsiteY1" fmla="*/ 0 h 1098980"/>
              <a:gd name="connsiteX2" fmla="*/ 2747451 w 2747451"/>
              <a:gd name="connsiteY2" fmla="*/ 549490 h 1098980"/>
              <a:gd name="connsiteX3" fmla="*/ 2197961 w 2747451"/>
              <a:gd name="connsiteY3" fmla="*/ 1098980 h 1098980"/>
              <a:gd name="connsiteX4" fmla="*/ 0 w 2747451"/>
              <a:gd name="connsiteY4" fmla="*/ 1098980 h 1098980"/>
              <a:gd name="connsiteX5" fmla="*/ 0 w 2747451"/>
              <a:gd name="connsiteY5" fmla="*/ 0 h 1098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47451" h="1098980">
                <a:moveTo>
                  <a:pt x="0" y="0"/>
                </a:moveTo>
                <a:lnTo>
                  <a:pt x="2197961" y="0"/>
                </a:lnTo>
                <a:lnTo>
                  <a:pt x="2747451" y="549490"/>
                </a:lnTo>
                <a:lnTo>
                  <a:pt x="2197961" y="1098980"/>
                </a:lnTo>
                <a:lnTo>
                  <a:pt x="0" y="109898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8016" tIns="64008" rIns="306749" bIns="64008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2000" b="1" dirty="0"/>
              <a:t>Подведение итогов </a:t>
            </a:r>
            <a:br>
              <a:rPr lang="en-GB" sz="2000" b="1" dirty="0"/>
            </a:br>
            <a:r>
              <a:rPr lang="ru-RU" sz="2000" b="1" dirty="0"/>
              <a:t>«по горячим следам»</a:t>
            </a:r>
          </a:p>
        </p:txBody>
      </p:sp>
      <p:sp>
        <p:nvSpPr>
          <p:cNvPr id="160" name="Teardrop 159">
            <a:extLst>
              <a:ext uri="{FF2B5EF4-FFF2-40B4-BE49-F238E27FC236}">
                <a16:creationId xmlns:a16="http://schemas.microsoft.com/office/drawing/2014/main" id="{437FB3B5-EAC3-D144-A7B0-FFA07B0CC224}"/>
              </a:ext>
            </a:extLst>
          </p:cNvPr>
          <p:cNvSpPr/>
          <p:nvPr/>
        </p:nvSpPr>
        <p:spPr>
          <a:xfrm rot="8022189">
            <a:off x="408546" y="2794042"/>
            <a:ext cx="1644635" cy="1644635"/>
          </a:xfrm>
          <a:prstGeom prst="teardrop">
            <a:avLst>
              <a:gd name="adj" fmla="val 100000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0B04F7-B0B1-4F91-B549-742A70893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/>
              <a:t>Кабинетные учения: правила проведения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D21762-1AC0-47DD-BF09-9B5B4DE1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81868" y="6618949"/>
            <a:ext cx="3769418" cy="365125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ru-RU" dirty="0"/>
              <a:t>22 декабря 2020 г.</a:t>
            </a:r>
            <a:endParaRPr lang="en-US" dirty="0"/>
          </a:p>
          <a:p>
            <a:endParaRPr lang="en-US" dirty="0"/>
          </a:p>
        </p:txBody>
      </p:sp>
      <p:sp>
        <p:nvSpPr>
          <p:cNvPr id="182" name="Rectangle 181">
            <a:extLst>
              <a:ext uri="{FF2B5EF4-FFF2-40B4-BE49-F238E27FC236}">
                <a16:creationId xmlns:a16="http://schemas.microsoft.com/office/drawing/2014/main" id="{67744F97-E788-4F04-8EA4-6A6ED13C2739}"/>
              </a:ext>
            </a:extLst>
          </p:cNvPr>
          <p:cNvSpPr/>
          <p:nvPr/>
        </p:nvSpPr>
        <p:spPr>
          <a:xfrm>
            <a:off x="8480494" y="591381"/>
            <a:ext cx="3728243" cy="6049957"/>
          </a:xfrm>
          <a:prstGeom prst="rect">
            <a:avLst/>
          </a:prstGeom>
          <a:solidFill>
            <a:schemeClr val="tx2"/>
          </a:solidFill>
        </p:spPr>
        <p:txBody>
          <a:bodyPr wrap="square">
            <a:noAutofit/>
          </a:bodyPr>
          <a:lstStyle/>
          <a:p>
            <a:pPr algn="ctr"/>
            <a:endParaRPr lang="en-US" sz="2400" dirty="0">
              <a:solidFill>
                <a:schemeClr val="bg1"/>
              </a:solidFill>
            </a:endParaRPr>
          </a:p>
          <a:p>
            <a:pPr lvl="0" algn="ctr">
              <a:buClr>
                <a:srgbClr val="FFFFFF"/>
              </a:buClr>
              <a:buSzPts val="2400"/>
            </a:pPr>
            <a:r>
              <a:rPr lang="ru-RU" sz="20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Это закрытые учения, разработанные </a:t>
            </a:r>
            <a:r>
              <a:rPr lang="ru-RU" sz="2000" dirty="0">
                <a:solidFill>
                  <a:srgbClr val="FF0000"/>
                </a:solidFill>
                <a:ea typeface="Arial"/>
                <a:cs typeface="Arial"/>
                <a:sym typeface="Arial"/>
              </a:rPr>
              <a:t>с конкретной целью</a:t>
            </a:r>
            <a:r>
              <a:rPr lang="ru-RU" sz="20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.</a:t>
            </a:r>
          </a:p>
          <a:p>
            <a:pPr lvl="0" algn="ctr">
              <a:buClr>
                <a:srgbClr val="FFFFFF"/>
              </a:buClr>
              <a:buSzPts val="2400"/>
            </a:pPr>
            <a:endParaRPr lang="en-US" sz="2000" dirty="0">
              <a:solidFill>
                <a:srgbClr val="FFFFFF"/>
              </a:solidFill>
            </a:endParaRPr>
          </a:p>
          <a:p>
            <a:pPr lvl="0" algn="ctr">
              <a:buClr>
                <a:srgbClr val="FFFFFF"/>
              </a:buClr>
              <a:buSzPts val="2400"/>
            </a:pPr>
            <a:r>
              <a:rPr lang="ru-RU" sz="20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Вы можете принять решение о пропуске или добавлении какого-нибудь слайда.</a:t>
            </a:r>
          </a:p>
          <a:p>
            <a:pPr lvl="0" algn="ctr">
              <a:buClr>
                <a:srgbClr val="000000"/>
              </a:buClr>
              <a:buSzPts val="2400"/>
            </a:pPr>
            <a:endParaRPr lang="en-US" sz="200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algn="ctr">
              <a:buClr>
                <a:srgbClr val="FFFFFF"/>
              </a:buClr>
              <a:buSzPts val="2400"/>
            </a:pPr>
            <a:r>
              <a:rPr lang="ru-RU" sz="20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Эта схема будет направлять вас в ходе ряда обсуждений, сосредоточенных на различных сценариях вакцинации </a:t>
            </a:r>
          </a:p>
          <a:p>
            <a:pPr lvl="0" algn="ctr">
              <a:buClr>
                <a:srgbClr val="FFFFFF"/>
              </a:buClr>
              <a:buSzPts val="2400"/>
            </a:pPr>
            <a:r>
              <a:rPr lang="ru-RU" sz="20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против </a:t>
            </a:r>
            <a:r>
              <a:rPr lang="ru-RU" sz="20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COVID-19</a:t>
            </a:r>
            <a:r>
              <a:rPr lang="ru-RU" sz="24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.</a:t>
            </a:r>
            <a:r>
              <a:rPr lang="ru-RU" sz="240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</a:t>
            </a:r>
            <a:endParaRPr lang="en-US" sz="3600" b="1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lvl="0" algn="ctr">
              <a:buClr>
                <a:srgbClr val="FFFFFF"/>
              </a:buClr>
              <a:buSzPts val="3600"/>
            </a:pPr>
            <a:r>
              <a:rPr lang="ru-RU" sz="3200" b="1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Мы все пришли</a:t>
            </a:r>
          </a:p>
          <a:p>
            <a:pPr lvl="0" algn="ctr">
              <a:buClr>
                <a:srgbClr val="FFFFFF"/>
              </a:buClr>
              <a:buSzPts val="3600"/>
            </a:pPr>
            <a:r>
              <a:rPr lang="ru-RU" sz="3200" b="1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сюда учиться</a:t>
            </a:r>
          </a:p>
        </p:txBody>
      </p:sp>
      <p:sp>
        <p:nvSpPr>
          <p:cNvPr id="136" name="Freeform: Shape 59">
            <a:extLst>
              <a:ext uri="{FF2B5EF4-FFF2-40B4-BE49-F238E27FC236}">
                <a16:creationId xmlns:a16="http://schemas.microsoft.com/office/drawing/2014/main" id="{9ADF7D14-639B-664A-8CB8-3B46EFA91E8C}"/>
              </a:ext>
            </a:extLst>
          </p:cNvPr>
          <p:cNvSpPr/>
          <p:nvPr/>
        </p:nvSpPr>
        <p:spPr>
          <a:xfrm>
            <a:off x="2510972" y="4824801"/>
            <a:ext cx="3084925" cy="1253066"/>
          </a:xfrm>
          <a:custGeom>
            <a:avLst/>
            <a:gdLst>
              <a:gd name="connsiteX0" fmla="*/ 0 w 2747451"/>
              <a:gd name="connsiteY0" fmla="*/ 0 h 1098980"/>
              <a:gd name="connsiteX1" fmla="*/ 2197961 w 2747451"/>
              <a:gd name="connsiteY1" fmla="*/ 0 h 1098980"/>
              <a:gd name="connsiteX2" fmla="*/ 2747451 w 2747451"/>
              <a:gd name="connsiteY2" fmla="*/ 549490 h 1098980"/>
              <a:gd name="connsiteX3" fmla="*/ 2197961 w 2747451"/>
              <a:gd name="connsiteY3" fmla="*/ 1098980 h 1098980"/>
              <a:gd name="connsiteX4" fmla="*/ 0 w 2747451"/>
              <a:gd name="connsiteY4" fmla="*/ 1098980 h 1098980"/>
              <a:gd name="connsiteX5" fmla="*/ 549490 w 2747451"/>
              <a:gd name="connsiteY5" fmla="*/ 549490 h 1098980"/>
              <a:gd name="connsiteX6" fmla="*/ 0 w 2747451"/>
              <a:gd name="connsiteY6" fmla="*/ 0 h 1098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47451" h="1098980">
                <a:moveTo>
                  <a:pt x="0" y="0"/>
                </a:moveTo>
                <a:lnTo>
                  <a:pt x="2197961" y="0"/>
                </a:lnTo>
                <a:lnTo>
                  <a:pt x="2747451" y="549490"/>
                </a:lnTo>
                <a:lnTo>
                  <a:pt x="2197961" y="1098980"/>
                </a:lnTo>
                <a:lnTo>
                  <a:pt x="0" y="1098980"/>
                </a:lnTo>
                <a:lnTo>
                  <a:pt x="549490" y="54949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45502" tIns="64008" rIns="581494" bIns="64008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2000" b="1" dirty="0"/>
              <a:t>Обсуждение под руководством координатора</a:t>
            </a:r>
          </a:p>
        </p:txBody>
      </p:sp>
      <p:sp>
        <p:nvSpPr>
          <p:cNvPr id="137" name="Freeform: Shape 60">
            <a:extLst>
              <a:ext uri="{FF2B5EF4-FFF2-40B4-BE49-F238E27FC236}">
                <a16:creationId xmlns:a16="http://schemas.microsoft.com/office/drawing/2014/main" id="{814E41E1-4D96-094B-AA6C-E6F35C6067F3}"/>
              </a:ext>
            </a:extLst>
          </p:cNvPr>
          <p:cNvSpPr/>
          <p:nvPr/>
        </p:nvSpPr>
        <p:spPr>
          <a:xfrm>
            <a:off x="5129524" y="4824801"/>
            <a:ext cx="3084925" cy="1253066"/>
          </a:xfrm>
          <a:custGeom>
            <a:avLst/>
            <a:gdLst>
              <a:gd name="connsiteX0" fmla="*/ 0 w 2747451"/>
              <a:gd name="connsiteY0" fmla="*/ 0 h 1098980"/>
              <a:gd name="connsiteX1" fmla="*/ 2197961 w 2747451"/>
              <a:gd name="connsiteY1" fmla="*/ 0 h 1098980"/>
              <a:gd name="connsiteX2" fmla="*/ 2747451 w 2747451"/>
              <a:gd name="connsiteY2" fmla="*/ 549490 h 1098980"/>
              <a:gd name="connsiteX3" fmla="*/ 2197961 w 2747451"/>
              <a:gd name="connsiteY3" fmla="*/ 1098980 h 1098980"/>
              <a:gd name="connsiteX4" fmla="*/ 0 w 2747451"/>
              <a:gd name="connsiteY4" fmla="*/ 1098980 h 1098980"/>
              <a:gd name="connsiteX5" fmla="*/ 549490 w 2747451"/>
              <a:gd name="connsiteY5" fmla="*/ 549490 h 1098980"/>
              <a:gd name="connsiteX6" fmla="*/ 0 w 2747451"/>
              <a:gd name="connsiteY6" fmla="*/ 0 h 1098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47451" h="1098980">
                <a:moveTo>
                  <a:pt x="0" y="0"/>
                </a:moveTo>
                <a:lnTo>
                  <a:pt x="2197961" y="0"/>
                </a:lnTo>
                <a:lnTo>
                  <a:pt x="2747451" y="549490"/>
                </a:lnTo>
                <a:lnTo>
                  <a:pt x="2197961" y="1098980"/>
                </a:lnTo>
                <a:lnTo>
                  <a:pt x="0" y="1098980"/>
                </a:lnTo>
                <a:lnTo>
                  <a:pt x="549490" y="54949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45502" tIns="64008" rIns="581494" bIns="64008" numCol="1" spcCol="1270" anchor="ctr" anchorCtr="0">
            <a:noAutofit/>
          </a:bodyPr>
          <a:lstStyle/>
          <a:p>
            <a:pPr marL="0" lvl="0" indent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2000" b="1" dirty="0"/>
              <a:t>Планирование действий</a:t>
            </a:r>
          </a:p>
        </p:txBody>
      </p:sp>
      <p:sp>
        <p:nvSpPr>
          <p:cNvPr id="138" name="Freeform: Shape 11">
            <a:extLst>
              <a:ext uri="{FF2B5EF4-FFF2-40B4-BE49-F238E27FC236}">
                <a16:creationId xmlns:a16="http://schemas.microsoft.com/office/drawing/2014/main" id="{DF23B482-7284-3B49-856D-432C8DC65B8E}"/>
              </a:ext>
            </a:extLst>
          </p:cNvPr>
          <p:cNvSpPr/>
          <p:nvPr/>
        </p:nvSpPr>
        <p:spPr>
          <a:xfrm>
            <a:off x="464775" y="2856325"/>
            <a:ext cx="1534696" cy="1534898"/>
          </a:xfrm>
          <a:custGeom>
            <a:avLst/>
            <a:gdLst>
              <a:gd name="connsiteX0" fmla="*/ 0 w 645166"/>
              <a:gd name="connsiteY0" fmla="*/ 322626 h 645251"/>
              <a:gd name="connsiteX1" fmla="*/ 322583 w 645166"/>
              <a:gd name="connsiteY1" fmla="*/ 0 h 645251"/>
              <a:gd name="connsiteX2" fmla="*/ 645166 w 645166"/>
              <a:gd name="connsiteY2" fmla="*/ 322626 h 645251"/>
              <a:gd name="connsiteX3" fmla="*/ 322583 w 645166"/>
              <a:gd name="connsiteY3" fmla="*/ 645252 h 645251"/>
              <a:gd name="connsiteX4" fmla="*/ 0 w 645166"/>
              <a:gd name="connsiteY4" fmla="*/ 322626 h 64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166" h="645251">
                <a:moveTo>
                  <a:pt x="0" y="322626"/>
                </a:moveTo>
                <a:cubicBezTo>
                  <a:pt x="0" y="144445"/>
                  <a:pt x="144425" y="0"/>
                  <a:pt x="322583" y="0"/>
                </a:cubicBezTo>
                <a:cubicBezTo>
                  <a:pt x="500741" y="0"/>
                  <a:pt x="645166" y="144445"/>
                  <a:pt x="645166" y="322626"/>
                </a:cubicBezTo>
                <a:cubicBezTo>
                  <a:pt x="645166" y="500807"/>
                  <a:pt x="500741" y="645252"/>
                  <a:pt x="322583" y="645252"/>
                </a:cubicBezTo>
                <a:cubicBezTo>
                  <a:pt x="144425" y="645252"/>
                  <a:pt x="0" y="500807"/>
                  <a:pt x="0" y="322626"/>
                </a:cubicBezTo>
                <a:close/>
              </a:path>
            </a:pathLst>
          </a:custGeom>
          <a:ln>
            <a:solidFill>
              <a:schemeClr val="accent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284" tIns="101086" rIns="100488" bIns="101086" numCol="1" spcCol="1270" anchor="ctr" anchorCtr="0">
            <a:noAutofit/>
          </a:bodyPr>
          <a:lstStyle/>
          <a:p>
            <a:pPr marL="0" lvl="0" indent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dirty="0"/>
              <a:t>вопросы и обсуждение (4)</a:t>
            </a:r>
          </a:p>
        </p:txBody>
      </p: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2055B020-E852-6C47-8185-224936141601}"/>
              </a:ext>
            </a:extLst>
          </p:cNvPr>
          <p:cNvGrpSpPr/>
          <p:nvPr/>
        </p:nvGrpSpPr>
        <p:grpSpPr>
          <a:xfrm>
            <a:off x="2242556" y="2816945"/>
            <a:ext cx="1644635" cy="1644635"/>
            <a:chOff x="3629642" y="2681200"/>
            <a:chExt cx="1644635" cy="1644635"/>
          </a:xfrm>
        </p:grpSpPr>
        <p:sp>
          <p:nvSpPr>
            <p:cNvPr id="158" name="Teardrop 157">
              <a:extLst>
                <a:ext uri="{FF2B5EF4-FFF2-40B4-BE49-F238E27FC236}">
                  <a16:creationId xmlns:a16="http://schemas.microsoft.com/office/drawing/2014/main" id="{F8CFC4A8-48BB-3641-8DB3-840DF53ABFD3}"/>
                </a:ext>
              </a:extLst>
            </p:cNvPr>
            <p:cNvSpPr/>
            <p:nvPr/>
          </p:nvSpPr>
          <p:spPr>
            <a:xfrm rot="13405948">
              <a:off x="3629642" y="2681200"/>
              <a:ext cx="1644635" cy="1644635"/>
            </a:xfrm>
            <a:prstGeom prst="teardrop">
              <a:avLst>
                <a:gd name="adj" fmla="val 100000"/>
              </a:avLst>
            </a:pr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9" name="Freeform: Shape 15">
              <a:extLst>
                <a:ext uri="{FF2B5EF4-FFF2-40B4-BE49-F238E27FC236}">
                  <a16:creationId xmlns:a16="http://schemas.microsoft.com/office/drawing/2014/main" id="{7DC48AB0-475B-DE48-B04C-6C087475CF84}"/>
                </a:ext>
              </a:extLst>
            </p:cNvPr>
            <p:cNvSpPr/>
            <p:nvPr/>
          </p:nvSpPr>
          <p:spPr>
            <a:xfrm>
              <a:off x="3679100" y="2730618"/>
              <a:ext cx="1534696" cy="1534898"/>
            </a:xfrm>
            <a:custGeom>
              <a:avLst/>
              <a:gdLst>
                <a:gd name="connsiteX0" fmla="*/ 0 w 645166"/>
                <a:gd name="connsiteY0" fmla="*/ 322626 h 645251"/>
                <a:gd name="connsiteX1" fmla="*/ 322583 w 645166"/>
                <a:gd name="connsiteY1" fmla="*/ 0 h 645251"/>
                <a:gd name="connsiteX2" fmla="*/ 645166 w 645166"/>
                <a:gd name="connsiteY2" fmla="*/ 322626 h 645251"/>
                <a:gd name="connsiteX3" fmla="*/ 322583 w 645166"/>
                <a:gd name="connsiteY3" fmla="*/ 645252 h 645251"/>
                <a:gd name="connsiteX4" fmla="*/ 0 w 645166"/>
                <a:gd name="connsiteY4" fmla="*/ 322626 h 645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166" h="645251">
                  <a:moveTo>
                    <a:pt x="0" y="322626"/>
                  </a:moveTo>
                  <a:cubicBezTo>
                    <a:pt x="0" y="144445"/>
                    <a:pt x="144425" y="0"/>
                    <a:pt x="322583" y="0"/>
                  </a:cubicBezTo>
                  <a:cubicBezTo>
                    <a:pt x="500741" y="0"/>
                    <a:pt x="645166" y="144445"/>
                    <a:pt x="645166" y="322626"/>
                  </a:cubicBezTo>
                  <a:cubicBezTo>
                    <a:pt x="645166" y="500807"/>
                    <a:pt x="500741" y="645252"/>
                    <a:pt x="322583" y="645252"/>
                  </a:cubicBezTo>
                  <a:cubicBezTo>
                    <a:pt x="144425" y="645252"/>
                    <a:pt x="0" y="500807"/>
                    <a:pt x="0" y="322626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0487" tIns="101086" rIns="101285" bIns="101086" numCol="1" spcCol="1270" anchor="ctr" anchorCtr="0">
              <a:noAutofit/>
            </a:bodyPr>
            <a:lstStyle/>
            <a:p>
              <a:pPr marL="0" lvl="0" indent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b="1" spc="-60" dirty="0"/>
                <a:t>обновление</a:t>
              </a:r>
              <a:r>
                <a:rPr lang="ru-RU" b="1" dirty="0"/>
                <a:t> сценария </a:t>
              </a:r>
              <a:br>
                <a:rPr lang="en-GB" b="1" dirty="0"/>
              </a:br>
              <a:r>
                <a:rPr lang="ru-RU" b="1" dirty="0"/>
                <a:t>4</a:t>
              </a:r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D2C87D2B-D50A-7D4A-9679-1C5A7045F57D}"/>
              </a:ext>
            </a:extLst>
          </p:cNvPr>
          <p:cNvGrpSpPr/>
          <p:nvPr/>
        </p:nvGrpSpPr>
        <p:grpSpPr>
          <a:xfrm>
            <a:off x="4036923" y="2817024"/>
            <a:ext cx="1644635" cy="1644635"/>
            <a:chOff x="5191292" y="2681279"/>
            <a:chExt cx="1644635" cy="1644635"/>
          </a:xfrm>
        </p:grpSpPr>
        <p:sp>
          <p:nvSpPr>
            <p:cNvPr id="156" name="Teardrop 155">
              <a:extLst>
                <a:ext uri="{FF2B5EF4-FFF2-40B4-BE49-F238E27FC236}">
                  <a16:creationId xmlns:a16="http://schemas.microsoft.com/office/drawing/2014/main" id="{FE73E9C8-6FF6-034D-937B-FB81777EEC78}"/>
                </a:ext>
              </a:extLst>
            </p:cNvPr>
            <p:cNvSpPr/>
            <p:nvPr/>
          </p:nvSpPr>
          <p:spPr>
            <a:xfrm rot="13592100">
              <a:off x="5191292" y="2681279"/>
              <a:ext cx="1644635" cy="1644635"/>
            </a:xfrm>
            <a:prstGeom prst="teardrop">
              <a:avLst>
                <a:gd name="adj" fmla="val 100000"/>
              </a:avLst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7" name="Freeform: Shape 29">
              <a:extLst>
                <a:ext uri="{FF2B5EF4-FFF2-40B4-BE49-F238E27FC236}">
                  <a16:creationId xmlns:a16="http://schemas.microsoft.com/office/drawing/2014/main" id="{FC2D4428-7B7B-624C-8D3F-3AFD46E7AB53}"/>
                </a:ext>
              </a:extLst>
            </p:cNvPr>
            <p:cNvSpPr/>
            <p:nvPr/>
          </p:nvSpPr>
          <p:spPr>
            <a:xfrm>
              <a:off x="5246263" y="2730618"/>
              <a:ext cx="1534696" cy="1534898"/>
            </a:xfrm>
            <a:custGeom>
              <a:avLst/>
              <a:gdLst>
                <a:gd name="connsiteX0" fmla="*/ 0 w 645166"/>
                <a:gd name="connsiteY0" fmla="*/ 322626 h 645251"/>
                <a:gd name="connsiteX1" fmla="*/ 322583 w 645166"/>
                <a:gd name="connsiteY1" fmla="*/ 0 h 645251"/>
                <a:gd name="connsiteX2" fmla="*/ 645166 w 645166"/>
                <a:gd name="connsiteY2" fmla="*/ 322626 h 645251"/>
                <a:gd name="connsiteX3" fmla="*/ 322583 w 645166"/>
                <a:gd name="connsiteY3" fmla="*/ 645252 h 645251"/>
                <a:gd name="connsiteX4" fmla="*/ 0 w 645166"/>
                <a:gd name="connsiteY4" fmla="*/ 322626 h 645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166" h="645251">
                  <a:moveTo>
                    <a:pt x="0" y="322626"/>
                  </a:moveTo>
                  <a:cubicBezTo>
                    <a:pt x="0" y="144445"/>
                    <a:pt x="144425" y="0"/>
                    <a:pt x="322583" y="0"/>
                  </a:cubicBezTo>
                  <a:cubicBezTo>
                    <a:pt x="500741" y="0"/>
                    <a:pt x="645166" y="144445"/>
                    <a:pt x="645166" y="322626"/>
                  </a:cubicBezTo>
                  <a:cubicBezTo>
                    <a:pt x="645166" y="500807"/>
                    <a:pt x="500741" y="645252"/>
                    <a:pt x="322583" y="645252"/>
                  </a:cubicBezTo>
                  <a:cubicBezTo>
                    <a:pt x="144425" y="645252"/>
                    <a:pt x="0" y="500807"/>
                    <a:pt x="0" y="322626"/>
                  </a:cubicBezTo>
                  <a:close/>
                </a:path>
              </a:pathLst>
            </a:custGeom>
            <a:ln>
              <a:solidFill>
                <a:schemeClr val="accent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0488" tIns="101086" rIns="101284" bIns="101086" numCol="1" spcCol="1270" anchor="ctr" anchorCtr="0">
              <a:noAutofit/>
            </a:bodyPr>
            <a:lstStyle/>
            <a:p>
              <a:pPr marL="0" lvl="0" indent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dirty="0"/>
                <a:t>вопросы и обсуждение (3)</a:t>
              </a:r>
            </a:p>
          </p:txBody>
        </p: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BF61C5E5-1DA1-884C-8CDC-7013D9E646C0}"/>
              </a:ext>
            </a:extLst>
          </p:cNvPr>
          <p:cNvGrpSpPr/>
          <p:nvPr/>
        </p:nvGrpSpPr>
        <p:grpSpPr>
          <a:xfrm>
            <a:off x="5850069" y="2809084"/>
            <a:ext cx="1644635" cy="1644635"/>
            <a:chOff x="3629642" y="2681200"/>
            <a:chExt cx="1644635" cy="1644635"/>
          </a:xfrm>
        </p:grpSpPr>
        <p:sp>
          <p:nvSpPr>
            <p:cNvPr id="154" name="Teardrop 153">
              <a:extLst>
                <a:ext uri="{FF2B5EF4-FFF2-40B4-BE49-F238E27FC236}">
                  <a16:creationId xmlns:a16="http://schemas.microsoft.com/office/drawing/2014/main" id="{CBB87E28-BCA7-1440-99B8-2ABBA1DB82E3}"/>
                </a:ext>
              </a:extLst>
            </p:cNvPr>
            <p:cNvSpPr/>
            <p:nvPr/>
          </p:nvSpPr>
          <p:spPr>
            <a:xfrm rot="13405948">
              <a:off x="3629642" y="2681200"/>
              <a:ext cx="1644635" cy="1644635"/>
            </a:xfrm>
            <a:prstGeom prst="teardrop">
              <a:avLst>
                <a:gd name="adj" fmla="val 100000"/>
              </a:avLst>
            </a:pr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5" name="Freeform: Shape 47">
              <a:extLst>
                <a:ext uri="{FF2B5EF4-FFF2-40B4-BE49-F238E27FC236}">
                  <a16:creationId xmlns:a16="http://schemas.microsoft.com/office/drawing/2014/main" id="{67AA09DB-BF9A-034C-9505-A8E520311841}"/>
                </a:ext>
              </a:extLst>
            </p:cNvPr>
            <p:cNvSpPr/>
            <p:nvPr/>
          </p:nvSpPr>
          <p:spPr>
            <a:xfrm>
              <a:off x="3668280" y="2730618"/>
              <a:ext cx="1545516" cy="1534898"/>
            </a:xfrm>
            <a:custGeom>
              <a:avLst/>
              <a:gdLst>
                <a:gd name="connsiteX0" fmla="*/ 0 w 645166"/>
                <a:gd name="connsiteY0" fmla="*/ 322626 h 645251"/>
                <a:gd name="connsiteX1" fmla="*/ 322583 w 645166"/>
                <a:gd name="connsiteY1" fmla="*/ 0 h 645251"/>
                <a:gd name="connsiteX2" fmla="*/ 645166 w 645166"/>
                <a:gd name="connsiteY2" fmla="*/ 322626 h 645251"/>
                <a:gd name="connsiteX3" fmla="*/ 322583 w 645166"/>
                <a:gd name="connsiteY3" fmla="*/ 645252 h 645251"/>
                <a:gd name="connsiteX4" fmla="*/ 0 w 645166"/>
                <a:gd name="connsiteY4" fmla="*/ 322626 h 645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166" h="645251">
                  <a:moveTo>
                    <a:pt x="0" y="322626"/>
                  </a:moveTo>
                  <a:cubicBezTo>
                    <a:pt x="0" y="144445"/>
                    <a:pt x="144425" y="0"/>
                    <a:pt x="322583" y="0"/>
                  </a:cubicBezTo>
                  <a:cubicBezTo>
                    <a:pt x="500741" y="0"/>
                    <a:pt x="645166" y="144445"/>
                    <a:pt x="645166" y="322626"/>
                  </a:cubicBezTo>
                  <a:cubicBezTo>
                    <a:pt x="645166" y="500807"/>
                    <a:pt x="500741" y="645252"/>
                    <a:pt x="322583" y="645252"/>
                  </a:cubicBezTo>
                  <a:cubicBezTo>
                    <a:pt x="144425" y="645252"/>
                    <a:pt x="0" y="500807"/>
                    <a:pt x="0" y="322626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0487" tIns="101086" rIns="101285" bIns="101086" numCol="1" spcCol="1270" anchor="ctr" anchorCtr="0">
              <a:noAutofit/>
            </a:bodyPr>
            <a:lstStyle/>
            <a:p>
              <a:pPr marL="0" lvl="0" indent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b="1" spc="-50" dirty="0"/>
                <a:t>обновление</a:t>
              </a:r>
              <a:r>
                <a:rPr lang="ru-RU" b="1" dirty="0"/>
                <a:t> сценария </a:t>
              </a:r>
              <a:br>
                <a:rPr lang="en-GB" b="1" dirty="0"/>
              </a:br>
              <a:r>
                <a:rPr lang="ru-RU" b="1" dirty="0"/>
                <a:t>3</a:t>
              </a:r>
            </a:p>
          </p:txBody>
        </p:sp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07149D95-D330-BE43-AB5F-BA5928539564}"/>
              </a:ext>
            </a:extLst>
          </p:cNvPr>
          <p:cNvGrpSpPr/>
          <p:nvPr/>
        </p:nvGrpSpPr>
        <p:grpSpPr>
          <a:xfrm>
            <a:off x="5833736" y="985391"/>
            <a:ext cx="1644635" cy="1644635"/>
            <a:chOff x="5262835" y="846236"/>
            <a:chExt cx="1644635" cy="1644635"/>
          </a:xfrm>
        </p:grpSpPr>
        <p:sp>
          <p:nvSpPr>
            <p:cNvPr id="152" name="Teardrop 151">
              <a:extLst>
                <a:ext uri="{FF2B5EF4-FFF2-40B4-BE49-F238E27FC236}">
                  <a16:creationId xmlns:a16="http://schemas.microsoft.com/office/drawing/2014/main" id="{FF17A8E7-47C9-654F-9341-F9E8C80C4EC3}"/>
                </a:ext>
              </a:extLst>
            </p:cNvPr>
            <p:cNvSpPr/>
            <p:nvPr/>
          </p:nvSpPr>
          <p:spPr>
            <a:xfrm rot="8156363">
              <a:off x="5262835" y="846236"/>
              <a:ext cx="1644635" cy="1644635"/>
            </a:xfrm>
            <a:prstGeom prst="teardrop">
              <a:avLst>
                <a:gd name="adj" fmla="val 100000"/>
              </a:avLst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3" name="Freeform: Shape 31">
              <a:extLst>
                <a:ext uri="{FF2B5EF4-FFF2-40B4-BE49-F238E27FC236}">
                  <a16:creationId xmlns:a16="http://schemas.microsoft.com/office/drawing/2014/main" id="{1CCBC2DB-F8CD-E942-900B-3D682A4DB77B}"/>
                </a:ext>
              </a:extLst>
            </p:cNvPr>
            <p:cNvSpPr/>
            <p:nvPr/>
          </p:nvSpPr>
          <p:spPr>
            <a:xfrm>
              <a:off x="5317806" y="901250"/>
              <a:ext cx="1534696" cy="1534898"/>
            </a:xfrm>
            <a:custGeom>
              <a:avLst/>
              <a:gdLst>
                <a:gd name="connsiteX0" fmla="*/ 0 w 645166"/>
                <a:gd name="connsiteY0" fmla="*/ 322626 h 645251"/>
                <a:gd name="connsiteX1" fmla="*/ 322583 w 645166"/>
                <a:gd name="connsiteY1" fmla="*/ 0 h 645251"/>
                <a:gd name="connsiteX2" fmla="*/ 645166 w 645166"/>
                <a:gd name="connsiteY2" fmla="*/ 322626 h 645251"/>
                <a:gd name="connsiteX3" fmla="*/ 322583 w 645166"/>
                <a:gd name="connsiteY3" fmla="*/ 645252 h 645251"/>
                <a:gd name="connsiteX4" fmla="*/ 0 w 645166"/>
                <a:gd name="connsiteY4" fmla="*/ 322626 h 645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166" h="645251">
                  <a:moveTo>
                    <a:pt x="0" y="322626"/>
                  </a:moveTo>
                  <a:cubicBezTo>
                    <a:pt x="0" y="144445"/>
                    <a:pt x="144425" y="0"/>
                    <a:pt x="322583" y="0"/>
                  </a:cubicBezTo>
                  <a:cubicBezTo>
                    <a:pt x="500741" y="0"/>
                    <a:pt x="645166" y="144445"/>
                    <a:pt x="645166" y="322626"/>
                  </a:cubicBezTo>
                  <a:cubicBezTo>
                    <a:pt x="645166" y="500807"/>
                    <a:pt x="500741" y="645252"/>
                    <a:pt x="322583" y="645252"/>
                  </a:cubicBezTo>
                  <a:cubicBezTo>
                    <a:pt x="144425" y="645252"/>
                    <a:pt x="0" y="500807"/>
                    <a:pt x="0" y="322626"/>
                  </a:cubicBezTo>
                  <a:close/>
                </a:path>
              </a:pathLst>
            </a:custGeom>
            <a:ln>
              <a:solidFill>
                <a:schemeClr val="accent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1284" tIns="101086" rIns="100488" bIns="101086" numCol="1" spcCol="1270" anchor="ctr" anchorCtr="0">
              <a:noAutofit/>
            </a:bodyPr>
            <a:lstStyle/>
            <a:p>
              <a:pPr marL="0" lvl="0" indent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dirty="0"/>
                <a:t>вопросы и обсуждение (2)</a:t>
              </a:r>
            </a:p>
          </p:txBody>
        </p: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CEA16603-5D8B-A94D-B721-4A509CC81A8E}"/>
              </a:ext>
            </a:extLst>
          </p:cNvPr>
          <p:cNvGrpSpPr/>
          <p:nvPr/>
        </p:nvGrpSpPr>
        <p:grpSpPr>
          <a:xfrm>
            <a:off x="4025263" y="926360"/>
            <a:ext cx="1644635" cy="1644635"/>
            <a:chOff x="3549197" y="787205"/>
            <a:chExt cx="1644635" cy="1644635"/>
          </a:xfrm>
        </p:grpSpPr>
        <p:sp>
          <p:nvSpPr>
            <p:cNvPr id="150" name="Teardrop 149">
              <a:extLst>
                <a:ext uri="{FF2B5EF4-FFF2-40B4-BE49-F238E27FC236}">
                  <a16:creationId xmlns:a16="http://schemas.microsoft.com/office/drawing/2014/main" id="{AE04D2DA-E756-5342-93B1-6424ABBA12CC}"/>
                </a:ext>
              </a:extLst>
            </p:cNvPr>
            <p:cNvSpPr/>
            <p:nvPr/>
          </p:nvSpPr>
          <p:spPr>
            <a:xfrm rot="2700000">
              <a:off x="3549197" y="787205"/>
              <a:ext cx="1644635" cy="1644635"/>
            </a:xfrm>
            <a:prstGeom prst="teardrop">
              <a:avLst>
                <a:gd name="adj" fmla="val 100000"/>
              </a:avLst>
            </a:pr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1" name="Freeform: Shape 33">
              <a:extLst>
                <a:ext uri="{FF2B5EF4-FFF2-40B4-BE49-F238E27FC236}">
                  <a16:creationId xmlns:a16="http://schemas.microsoft.com/office/drawing/2014/main" id="{D0A253C1-2134-7E41-88A6-3D8863319798}"/>
                </a:ext>
              </a:extLst>
            </p:cNvPr>
            <p:cNvSpPr/>
            <p:nvPr/>
          </p:nvSpPr>
          <p:spPr>
            <a:xfrm>
              <a:off x="3604164" y="842219"/>
              <a:ext cx="1565949" cy="1534898"/>
            </a:xfrm>
            <a:custGeom>
              <a:avLst/>
              <a:gdLst>
                <a:gd name="connsiteX0" fmla="*/ 0 w 645166"/>
                <a:gd name="connsiteY0" fmla="*/ 322626 h 645251"/>
                <a:gd name="connsiteX1" fmla="*/ 322583 w 645166"/>
                <a:gd name="connsiteY1" fmla="*/ 0 h 645251"/>
                <a:gd name="connsiteX2" fmla="*/ 645166 w 645166"/>
                <a:gd name="connsiteY2" fmla="*/ 322626 h 645251"/>
                <a:gd name="connsiteX3" fmla="*/ 322583 w 645166"/>
                <a:gd name="connsiteY3" fmla="*/ 645252 h 645251"/>
                <a:gd name="connsiteX4" fmla="*/ 0 w 645166"/>
                <a:gd name="connsiteY4" fmla="*/ 322626 h 645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166" h="645251">
                  <a:moveTo>
                    <a:pt x="0" y="322626"/>
                  </a:moveTo>
                  <a:cubicBezTo>
                    <a:pt x="0" y="144445"/>
                    <a:pt x="144425" y="0"/>
                    <a:pt x="322583" y="0"/>
                  </a:cubicBezTo>
                  <a:cubicBezTo>
                    <a:pt x="500741" y="0"/>
                    <a:pt x="645166" y="144445"/>
                    <a:pt x="645166" y="322626"/>
                  </a:cubicBezTo>
                  <a:cubicBezTo>
                    <a:pt x="645166" y="500807"/>
                    <a:pt x="500741" y="645252"/>
                    <a:pt x="322583" y="645252"/>
                  </a:cubicBezTo>
                  <a:cubicBezTo>
                    <a:pt x="144425" y="645252"/>
                    <a:pt x="0" y="500807"/>
                    <a:pt x="0" y="322626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1284" tIns="101086" rIns="100488" bIns="101086" numCol="1" spcCol="1270" anchor="ctr" anchorCtr="0">
              <a:noAutofit/>
            </a:bodyPr>
            <a:lstStyle/>
            <a:p>
              <a:pPr marL="0" lvl="0" indent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b="1" spc="-30" dirty="0"/>
                <a:t>обновление</a:t>
              </a:r>
              <a:r>
                <a:rPr lang="ru-RU" b="1" dirty="0"/>
                <a:t> сценария </a:t>
              </a:r>
              <a:br>
                <a:rPr lang="ru-RU" b="1" dirty="0"/>
              </a:br>
              <a:r>
                <a:rPr lang="ru-RU" b="1" dirty="0"/>
                <a:t>2</a:t>
              </a:r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35098FDA-24BE-D842-9BE0-F065FAA12BA0}"/>
              </a:ext>
            </a:extLst>
          </p:cNvPr>
          <p:cNvGrpSpPr/>
          <p:nvPr/>
        </p:nvGrpSpPr>
        <p:grpSpPr>
          <a:xfrm>
            <a:off x="2223328" y="926360"/>
            <a:ext cx="1644635" cy="1644635"/>
            <a:chOff x="1849662" y="787205"/>
            <a:chExt cx="1644635" cy="1644635"/>
          </a:xfrm>
        </p:grpSpPr>
        <p:sp>
          <p:nvSpPr>
            <p:cNvPr id="148" name="Teardrop 147">
              <a:extLst>
                <a:ext uri="{FF2B5EF4-FFF2-40B4-BE49-F238E27FC236}">
                  <a16:creationId xmlns:a16="http://schemas.microsoft.com/office/drawing/2014/main" id="{1AF1FECD-BBA7-9042-9561-EB2067397285}"/>
                </a:ext>
              </a:extLst>
            </p:cNvPr>
            <p:cNvSpPr/>
            <p:nvPr/>
          </p:nvSpPr>
          <p:spPr>
            <a:xfrm rot="2700000">
              <a:off x="1849662" y="787205"/>
              <a:ext cx="1644635" cy="1644635"/>
            </a:xfrm>
            <a:prstGeom prst="teardrop">
              <a:avLst>
                <a:gd name="adj" fmla="val 100000"/>
              </a:avLst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9" name="Freeform: Shape 36">
              <a:extLst>
                <a:ext uri="{FF2B5EF4-FFF2-40B4-BE49-F238E27FC236}">
                  <a16:creationId xmlns:a16="http://schemas.microsoft.com/office/drawing/2014/main" id="{64B3F73E-9DE4-B04D-9DCF-733F2F7072E4}"/>
                </a:ext>
              </a:extLst>
            </p:cNvPr>
            <p:cNvSpPr/>
            <p:nvPr/>
          </p:nvSpPr>
          <p:spPr>
            <a:xfrm>
              <a:off x="1904631" y="842219"/>
              <a:ext cx="1534696" cy="1534898"/>
            </a:xfrm>
            <a:custGeom>
              <a:avLst/>
              <a:gdLst>
                <a:gd name="connsiteX0" fmla="*/ 0 w 645166"/>
                <a:gd name="connsiteY0" fmla="*/ 322626 h 645251"/>
                <a:gd name="connsiteX1" fmla="*/ 322583 w 645166"/>
                <a:gd name="connsiteY1" fmla="*/ 0 h 645251"/>
                <a:gd name="connsiteX2" fmla="*/ 645166 w 645166"/>
                <a:gd name="connsiteY2" fmla="*/ 322626 h 645251"/>
                <a:gd name="connsiteX3" fmla="*/ 322583 w 645166"/>
                <a:gd name="connsiteY3" fmla="*/ 645252 h 645251"/>
                <a:gd name="connsiteX4" fmla="*/ 0 w 645166"/>
                <a:gd name="connsiteY4" fmla="*/ 322626 h 645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166" h="645251">
                  <a:moveTo>
                    <a:pt x="0" y="322626"/>
                  </a:moveTo>
                  <a:cubicBezTo>
                    <a:pt x="0" y="144445"/>
                    <a:pt x="144425" y="0"/>
                    <a:pt x="322583" y="0"/>
                  </a:cubicBezTo>
                  <a:cubicBezTo>
                    <a:pt x="500741" y="0"/>
                    <a:pt x="645166" y="144445"/>
                    <a:pt x="645166" y="322626"/>
                  </a:cubicBezTo>
                  <a:cubicBezTo>
                    <a:pt x="645166" y="500807"/>
                    <a:pt x="500741" y="645252"/>
                    <a:pt x="322583" y="645252"/>
                  </a:cubicBezTo>
                  <a:cubicBezTo>
                    <a:pt x="144425" y="645252"/>
                    <a:pt x="0" y="500807"/>
                    <a:pt x="0" y="322626"/>
                  </a:cubicBezTo>
                  <a:close/>
                </a:path>
              </a:pathLst>
            </a:custGeom>
            <a:ln>
              <a:solidFill>
                <a:schemeClr val="accent3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1285" tIns="101086" rIns="100487" bIns="101086" numCol="1" spcCol="1270" anchor="ctr" anchorCtr="0">
              <a:noAutofit/>
            </a:bodyPr>
            <a:lstStyle/>
            <a:p>
              <a:pPr marL="0" lvl="0" indent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dirty="0"/>
                <a:t>вопросы и обсуждение (1)</a:t>
              </a:r>
            </a:p>
          </p:txBody>
        </p:sp>
      </p:grp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D2928730-EF7E-BB44-8F45-686075B0F348}"/>
              </a:ext>
            </a:extLst>
          </p:cNvPr>
          <p:cNvGrpSpPr/>
          <p:nvPr/>
        </p:nvGrpSpPr>
        <p:grpSpPr>
          <a:xfrm>
            <a:off x="408547" y="926360"/>
            <a:ext cx="1644635" cy="1644635"/>
            <a:chOff x="150128" y="787205"/>
            <a:chExt cx="1644635" cy="1644635"/>
          </a:xfrm>
        </p:grpSpPr>
        <p:sp>
          <p:nvSpPr>
            <p:cNvPr id="146" name="Teardrop 145">
              <a:extLst>
                <a:ext uri="{FF2B5EF4-FFF2-40B4-BE49-F238E27FC236}">
                  <a16:creationId xmlns:a16="http://schemas.microsoft.com/office/drawing/2014/main" id="{244B595D-8CC9-1744-BBB2-8BCDDFD71CFB}"/>
                </a:ext>
              </a:extLst>
            </p:cNvPr>
            <p:cNvSpPr/>
            <p:nvPr/>
          </p:nvSpPr>
          <p:spPr>
            <a:xfrm rot="2700000">
              <a:off x="150128" y="787205"/>
              <a:ext cx="1644635" cy="1644635"/>
            </a:xfrm>
            <a:prstGeom prst="teardrop">
              <a:avLst>
                <a:gd name="adj" fmla="val 100000"/>
              </a:avLst>
            </a:pr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7" name="Freeform: Shape 38">
              <a:extLst>
                <a:ext uri="{FF2B5EF4-FFF2-40B4-BE49-F238E27FC236}">
                  <a16:creationId xmlns:a16="http://schemas.microsoft.com/office/drawing/2014/main" id="{D281536F-D71C-3C49-A870-2CAE77F2537A}"/>
                </a:ext>
              </a:extLst>
            </p:cNvPr>
            <p:cNvSpPr/>
            <p:nvPr/>
          </p:nvSpPr>
          <p:spPr>
            <a:xfrm>
              <a:off x="217943" y="842219"/>
              <a:ext cx="1521852" cy="1534898"/>
            </a:xfrm>
            <a:custGeom>
              <a:avLst/>
              <a:gdLst>
                <a:gd name="connsiteX0" fmla="*/ 0 w 645166"/>
                <a:gd name="connsiteY0" fmla="*/ 322626 h 645251"/>
                <a:gd name="connsiteX1" fmla="*/ 322583 w 645166"/>
                <a:gd name="connsiteY1" fmla="*/ 0 h 645251"/>
                <a:gd name="connsiteX2" fmla="*/ 645166 w 645166"/>
                <a:gd name="connsiteY2" fmla="*/ 322626 h 645251"/>
                <a:gd name="connsiteX3" fmla="*/ 322583 w 645166"/>
                <a:gd name="connsiteY3" fmla="*/ 645252 h 645251"/>
                <a:gd name="connsiteX4" fmla="*/ 0 w 645166"/>
                <a:gd name="connsiteY4" fmla="*/ 322626 h 645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5166" h="645251">
                  <a:moveTo>
                    <a:pt x="0" y="322626"/>
                  </a:moveTo>
                  <a:cubicBezTo>
                    <a:pt x="0" y="144445"/>
                    <a:pt x="144425" y="0"/>
                    <a:pt x="322583" y="0"/>
                  </a:cubicBezTo>
                  <a:cubicBezTo>
                    <a:pt x="500741" y="0"/>
                    <a:pt x="645166" y="144445"/>
                    <a:pt x="645166" y="322626"/>
                  </a:cubicBezTo>
                  <a:cubicBezTo>
                    <a:pt x="645166" y="500807"/>
                    <a:pt x="500741" y="645252"/>
                    <a:pt x="322583" y="645252"/>
                  </a:cubicBezTo>
                  <a:cubicBezTo>
                    <a:pt x="144425" y="645252"/>
                    <a:pt x="0" y="500807"/>
                    <a:pt x="0" y="322626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1284" tIns="101086" rIns="100488" bIns="101086" numCol="1" spcCol="1270" anchor="ctr" anchorCtr="0">
              <a:noAutofit/>
            </a:bodyPr>
            <a:lstStyle/>
            <a:p>
              <a:pPr marL="0" lvl="0" indent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b="1" dirty="0"/>
                <a:t>сценарий </a:t>
              </a:r>
              <a:br>
                <a:rPr lang="en-GB" b="1" dirty="0"/>
              </a:br>
              <a:r>
                <a:rPr lang="ru-RU" b="1" dirty="0"/>
                <a:t>1</a:t>
              </a:r>
            </a:p>
          </p:txBody>
        </p:sp>
      </p:grpSp>
      <p:sp>
        <p:nvSpPr>
          <p:cNvPr id="31" name="object 7">
            <a:extLst>
              <a:ext uri="{FF2B5EF4-FFF2-40B4-BE49-F238E27FC236}">
                <a16:creationId xmlns:a16="http://schemas.microsoft.com/office/drawing/2014/main" id="{DDD06FAA-18EA-4133-B555-14D0A5F07A76}"/>
              </a:ext>
            </a:extLst>
          </p:cNvPr>
          <p:cNvSpPr txBox="1">
            <a:spLocks noGrp="1"/>
          </p:cNvSpPr>
          <p:nvPr/>
        </p:nvSpPr>
        <p:spPr>
          <a:xfrm>
            <a:off x="67931" y="6670016"/>
            <a:ext cx="1875790" cy="201295"/>
          </a:xfrm>
          <a:prstGeom prst="rect">
            <a:avLst/>
          </a:prstGeom>
          <a:solidFill>
            <a:srgbClr val="ED7D31">
              <a:lumMod val="75000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-15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ИМИТАЦИОННЫЕ УЧЕНИЯ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0FAA9BB-DE7E-41A0-A949-170A56DF28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9770" y="6591506"/>
            <a:ext cx="2889754" cy="304826"/>
          </a:xfrm>
          <a:prstGeom prst="rect">
            <a:avLst/>
          </a:prstGeom>
        </p:spPr>
      </p:pic>
      <p:sp>
        <p:nvSpPr>
          <p:cNvPr id="33" name="object 7">
            <a:extLst>
              <a:ext uri="{FF2B5EF4-FFF2-40B4-BE49-F238E27FC236}">
                <a16:creationId xmlns:a16="http://schemas.microsoft.com/office/drawing/2014/main" id="{0A9594B3-FA82-46A0-9829-67ADDB4C4DB2}"/>
              </a:ext>
            </a:extLst>
          </p:cNvPr>
          <p:cNvSpPr txBox="1">
            <a:spLocks noGrp="1"/>
          </p:cNvSpPr>
          <p:nvPr/>
        </p:nvSpPr>
        <p:spPr>
          <a:xfrm>
            <a:off x="11415563" y="6636222"/>
            <a:ext cx="356134" cy="232004"/>
          </a:xfrm>
          <a:prstGeom prst="rect">
            <a:avLst/>
          </a:prstGeom>
          <a:solidFill>
            <a:sysClr val="windowText" lastClr="000000">
              <a:lumMod val="65000"/>
              <a:lumOff val="35000"/>
            </a:sys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стр.</a:t>
            </a:r>
            <a:endParaRPr kumimoji="0" lang="fr-FR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52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8B917-3229-4660-8749-5FF9B65A8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/>
              <a:t>Вопросы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A60563-82BF-4B08-B14C-C14FED306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22</a:t>
            </a:r>
            <a:r>
              <a:rPr lang="ru-RU" dirty="0"/>
              <a:t> декабря 2020 г.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436417-AA2B-426E-B5FF-2EF63BBFAA8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87567" y="1415228"/>
            <a:ext cx="3136393" cy="40275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904E6CB-1E3F-4FE9-BBE9-86C1A7BC0133}"/>
              </a:ext>
            </a:extLst>
          </p:cNvPr>
          <p:cNvSpPr txBox="1"/>
          <p:nvPr/>
        </p:nvSpPr>
        <p:spPr>
          <a:xfrm>
            <a:off x="2825885" y="2084832"/>
            <a:ext cx="2861682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buClr>
                <a:srgbClr val="DD8047"/>
              </a:buClr>
              <a:buSzPct val="60000"/>
            </a:pPr>
            <a:r>
              <a:rPr lang="ru-RU" sz="4000" b="1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ЕСТЬ</a:t>
            </a:r>
          </a:p>
          <a:p>
            <a:pPr algn="r">
              <a:buClr>
                <a:srgbClr val="DD8047"/>
              </a:buClr>
              <a:buSzPct val="60000"/>
            </a:pPr>
            <a:r>
              <a:rPr lang="ru-RU" sz="4000" b="1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ЛИ</a:t>
            </a:r>
          </a:p>
          <a:p>
            <a:pPr algn="r">
              <a:buClr>
                <a:srgbClr val="DD8047"/>
              </a:buClr>
              <a:buSzPct val="60000"/>
            </a:pPr>
            <a:r>
              <a:rPr lang="ru-RU" sz="4000" b="1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ВОПРОСЫ</a:t>
            </a:r>
          </a:p>
          <a:p>
            <a:pPr algn="r">
              <a:buClr>
                <a:srgbClr val="DD8047"/>
              </a:buClr>
              <a:buSzPct val="60000"/>
            </a:pPr>
            <a:r>
              <a:rPr lang="ru-RU" sz="4000" b="1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ДО НАЧАЛА УЧЕНИЙ</a:t>
            </a:r>
          </a:p>
        </p:txBody>
      </p:sp>
      <p:sp>
        <p:nvSpPr>
          <p:cNvPr id="6" name="object 7">
            <a:extLst>
              <a:ext uri="{FF2B5EF4-FFF2-40B4-BE49-F238E27FC236}">
                <a16:creationId xmlns:a16="http://schemas.microsoft.com/office/drawing/2014/main" id="{417D815D-3DBC-41F3-8BDF-C4E755B4CB54}"/>
              </a:ext>
            </a:extLst>
          </p:cNvPr>
          <p:cNvSpPr txBox="1">
            <a:spLocks noGrp="1"/>
          </p:cNvSpPr>
          <p:nvPr/>
        </p:nvSpPr>
        <p:spPr>
          <a:xfrm>
            <a:off x="75966" y="6642807"/>
            <a:ext cx="1875790" cy="201295"/>
          </a:xfrm>
          <a:prstGeom prst="rect">
            <a:avLst/>
          </a:prstGeom>
          <a:solidFill>
            <a:srgbClr val="ED7D31">
              <a:lumMod val="75000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-15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ИМИТАЦИОННЫЕ УЧЕНИЯ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692F938-92BB-4AAA-9843-8980745823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1935" y="6603707"/>
            <a:ext cx="2889754" cy="304826"/>
          </a:xfrm>
          <a:prstGeom prst="rect">
            <a:avLst/>
          </a:prstGeom>
        </p:spPr>
      </p:pic>
      <p:sp>
        <p:nvSpPr>
          <p:cNvPr id="9" name="object 7">
            <a:extLst>
              <a:ext uri="{FF2B5EF4-FFF2-40B4-BE49-F238E27FC236}">
                <a16:creationId xmlns:a16="http://schemas.microsoft.com/office/drawing/2014/main" id="{F7D4505D-CC99-4D37-9077-844859613D6B}"/>
              </a:ext>
            </a:extLst>
          </p:cNvPr>
          <p:cNvSpPr txBox="1">
            <a:spLocks noGrp="1"/>
          </p:cNvSpPr>
          <p:nvPr/>
        </p:nvSpPr>
        <p:spPr>
          <a:xfrm>
            <a:off x="11415563" y="6636222"/>
            <a:ext cx="356134" cy="232004"/>
          </a:xfrm>
          <a:prstGeom prst="rect">
            <a:avLst/>
          </a:prstGeom>
          <a:solidFill>
            <a:sysClr val="windowText" lastClr="000000">
              <a:lumMod val="65000"/>
              <a:lumOff val="35000"/>
            </a:sys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стр.</a:t>
            </a:r>
            <a:endParaRPr kumimoji="0" lang="fr-FR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002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2D47E34-2AFC-4195-AEFD-7B181C9422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12191998" cy="685799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A31D9F2-2B61-4C65-9448-4FDEE9FB50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4230" y="2680597"/>
            <a:ext cx="6096000" cy="2186798"/>
          </a:xfrm>
        </p:spPr>
        <p:txBody>
          <a:bodyPr>
            <a:noAutofit/>
          </a:bodyPr>
          <a:lstStyle/>
          <a:p>
            <a:pPr algn="l"/>
            <a:r>
              <a:rPr lang="ru-RU"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НОВЫЙ КОРОНАВИРУС </a:t>
            </a:r>
            <a:br>
              <a:rPr lang="ru-RU"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(COVID-19) </a:t>
            </a:r>
            <a:br>
              <a:rPr lang="ru-RU"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4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DBE3B2-F9E5-4D1D-88B4-8E95F442DF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90243" y="4756628"/>
            <a:ext cx="4306277" cy="1065066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92CB"/>
                </a:solidFill>
              </a:rPr>
              <a:t>НАЗВАНИЕ СТРАНЫ</a:t>
            </a:r>
          </a:p>
          <a:p>
            <a:r>
              <a:rPr lang="ru-RU" sz="2000" b="1" dirty="0">
                <a:solidFill>
                  <a:srgbClr val="0092CB"/>
                </a:solidFill>
              </a:rPr>
              <a:t>Дата и место</a:t>
            </a: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D47B402B-BD57-4472-BF3B-B56FBA6AF439}"/>
              </a:ext>
            </a:extLst>
          </p:cNvPr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503" t="16901" r="10285" b="19115"/>
          <a:stretch/>
        </p:blipFill>
        <p:spPr bwMode="auto">
          <a:xfrm>
            <a:off x="133370" y="6317181"/>
            <a:ext cx="1290701" cy="4114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6AF0388-E07F-4509-9418-2BF27CB8EE5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7114" y="6099893"/>
            <a:ext cx="1606232" cy="69436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4387F8E-568D-4C6A-AF17-B043BD6B6BC8}"/>
              </a:ext>
            </a:extLst>
          </p:cNvPr>
          <p:cNvSpPr/>
          <p:nvPr/>
        </p:nvSpPr>
        <p:spPr>
          <a:xfrm>
            <a:off x="5923219" y="3720323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/>
            <a:r>
              <a:rPr lang="ru-RU" sz="2000" b="1" dirty="0">
                <a:solidFill>
                  <a:srgbClr val="D864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НАЦИОНАЛЬНЫЙ ПЛАН </a:t>
            </a:r>
          </a:p>
          <a:p>
            <a:pPr lvl="0" algn="r"/>
            <a:r>
              <a:rPr lang="ru-RU" sz="2000" b="1" dirty="0">
                <a:solidFill>
                  <a:srgbClr val="D864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РАСПРЕДЕЛЕНИЯ </a:t>
            </a:r>
          </a:p>
          <a:p>
            <a:pPr lvl="0" algn="r"/>
            <a:r>
              <a:rPr lang="ru-RU" sz="2000" b="1" dirty="0">
                <a:solidFill>
                  <a:srgbClr val="D864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ВАКЦИН И </a:t>
            </a:r>
          </a:p>
          <a:p>
            <a:pPr lvl="0" algn="r"/>
            <a:r>
              <a:rPr lang="ru-RU" sz="2000" b="1" dirty="0">
                <a:solidFill>
                  <a:srgbClr val="D864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ВАКЦИНАЦИИ</a:t>
            </a:r>
          </a:p>
          <a:p>
            <a:pPr lvl="0" algn="r"/>
            <a:r>
              <a:rPr lang="ru-RU" sz="2000" b="1" dirty="0">
                <a:solidFill>
                  <a:srgbClr val="D864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(НПРВ) — </a:t>
            </a:r>
          </a:p>
          <a:p>
            <a:pPr lvl="0" algn="r"/>
            <a:r>
              <a:rPr lang="ru-RU" sz="2000" b="1" dirty="0">
                <a:solidFill>
                  <a:srgbClr val="D864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ИМИТАЦИОННЫЕ УЧЕНИЯ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CF21E87-9149-4CAC-B6EE-B92B3C1176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5450" y="6350764"/>
            <a:ext cx="366184" cy="192617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CAEE3DDF-25DA-46FD-AFE5-6DAB331045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0383" y="6350763"/>
            <a:ext cx="520699" cy="192617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302B7D70-5EE5-4EB1-9997-9CB9587B3F0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78022" y="6374810"/>
            <a:ext cx="345359" cy="16857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798F4AF5-1869-4886-AA57-2CF9FDADFAB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33021" y="6226536"/>
            <a:ext cx="2286198" cy="50601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0E5F267-6F2D-42ED-8313-8506A7CAB25D}"/>
              </a:ext>
            </a:extLst>
          </p:cNvPr>
          <p:cNvSpPr/>
          <p:nvPr/>
        </p:nvSpPr>
        <p:spPr>
          <a:xfrm>
            <a:off x="624114" y="6226536"/>
            <a:ext cx="1606232" cy="5677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17D1249-F817-424E-A25B-0E6AF5B78EAE}"/>
              </a:ext>
            </a:extLst>
          </p:cNvPr>
          <p:cNvSpPr/>
          <p:nvPr/>
        </p:nvSpPr>
        <p:spPr>
          <a:xfrm>
            <a:off x="624114" y="6226536"/>
            <a:ext cx="2793509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8DC9"/>
                </a:solidFill>
                <a:latin typeface="Arial Narrow" panose="020B0606020202030204" pitchFamily="34" charset="0"/>
              </a:rPr>
              <a:t>Всемирная организация здравоохранения</a:t>
            </a:r>
            <a:endParaRPr lang="en-US" b="1" dirty="0">
              <a:solidFill>
                <a:srgbClr val="008DC9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7487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Сценарий: сессия 1а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декабря 2020 г.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A32754F-DBC8-44F2-8D71-5E44FE129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216" y="768984"/>
            <a:ext cx="6384991" cy="5715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ru-RU" sz="1600" b="1" dirty="0">
                <a:latin typeface="Arial"/>
                <a:cs typeface="Arial"/>
              </a:rPr>
              <a:t>Вакцины разработаны и готовы к распределению</a:t>
            </a:r>
          </a:p>
          <a:p>
            <a:r>
              <a:rPr lang="ru-RU" sz="1600" dirty="0">
                <a:latin typeface="Arial"/>
                <a:cs typeface="Arial"/>
              </a:rPr>
              <a:t>Три вакцины-кандидата (вакцины A, B и C) прошли клинические испытания и готовы к применению.</a:t>
            </a:r>
          </a:p>
          <a:p>
            <a:r>
              <a:rPr lang="ru-RU" sz="1600" dirty="0">
                <a:latin typeface="Arial"/>
                <a:cs typeface="Arial"/>
              </a:rPr>
              <a:t>Все вакцины имеют одинаковую эффективность в диапазоне 70–90%. </a:t>
            </a:r>
          </a:p>
          <a:p>
            <a:r>
              <a:rPr lang="ru-RU" sz="1600" dirty="0"/>
              <a:t>Две вакцины являются вакцинами типа мРНК и требуют хранения при температуре от -70 °C до -80°C, в то время как вакцина С может храниться при стандартной температуре охлаждения (от 2 °C до 8°C) до шести месяцев.</a:t>
            </a:r>
          </a:p>
          <a:p>
            <a:r>
              <a:rPr lang="ru-RU" sz="1600" dirty="0">
                <a:latin typeface="Arial"/>
                <a:cs typeface="Arial"/>
              </a:rPr>
              <a:t>Координация поставок вакцин осуществляется в рамках механизма COVAX, при этом вакцины будут предоставляться поэтапно. </a:t>
            </a:r>
          </a:p>
          <a:p>
            <a:pPr marL="0" indent="0">
              <a:buNone/>
            </a:pPr>
            <a:r>
              <a:rPr lang="ru-RU" sz="1600" b="1" dirty="0">
                <a:latin typeface="Arial"/>
                <a:cs typeface="Arial"/>
              </a:rPr>
              <a:t>Этап 1a</a:t>
            </a:r>
            <a:r>
              <a:rPr lang="ru-RU" sz="1600" dirty="0">
                <a:latin typeface="Arial"/>
                <a:cs typeface="Arial"/>
              </a:rPr>
              <a:t>: вакцины распределяются пропорционально между всеми государствами-участниками в пределах 3% населения страны.</a:t>
            </a:r>
          </a:p>
          <a:p>
            <a:pPr marL="0" indent="0">
              <a:buNone/>
            </a:pPr>
            <a:r>
              <a:rPr lang="ru-RU" sz="1600" b="1" dirty="0">
                <a:latin typeface="Arial"/>
                <a:cs typeface="Arial"/>
              </a:rPr>
              <a:t>Этап 1b</a:t>
            </a:r>
            <a:r>
              <a:rPr lang="ru-RU" sz="1600" dirty="0">
                <a:latin typeface="Arial"/>
                <a:cs typeface="Arial"/>
              </a:rPr>
              <a:t>: государства получат дополнительные дозы вакцин для охвата в общей сложности 20% населения (траншами).</a:t>
            </a:r>
          </a:p>
          <a:p>
            <a:pPr marL="0" indent="0">
              <a:buNone/>
            </a:pPr>
            <a:r>
              <a:rPr lang="ru-RU" sz="1600" b="1" dirty="0">
                <a:latin typeface="Arial"/>
                <a:cs typeface="Arial"/>
              </a:rPr>
              <a:t>Этап 2: </a:t>
            </a:r>
            <a:r>
              <a:rPr lang="ru-RU" sz="1600" dirty="0">
                <a:latin typeface="Arial"/>
                <a:cs typeface="Arial"/>
              </a:rPr>
              <a:t>государства получат дозы для вакцинации большего количества населения, чем первоначальные 20%.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0516569-93BF-4AED-A5A6-4A963D0D6747}"/>
              </a:ext>
            </a:extLst>
          </p:cNvPr>
          <p:cNvSpPr/>
          <p:nvPr/>
        </p:nvSpPr>
        <p:spPr>
          <a:xfrm flipH="1" flipV="1">
            <a:off x="7770612" y="897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1580723-2FFC-4BAE-A75A-2A08941F5213}"/>
              </a:ext>
            </a:extLst>
          </p:cNvPr>
          <p:cNvSpPr/>
          <p:nvPr/>
        </p:nvSpPr>
        <p:spPr>
          <a:xfrm flipH="1" flipV="1">
            <a:off x="8040624" y="897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EC42E4-D28A-4D70-8CEF-0771D74B8BD4}"/>
              </a:ext>
            </a:extLst>
          </p:cNvPr>
          <p:cNvSpPr txBox="1"/>
          <p:nvPr/>
        </p:nvSpPr>
        <p:spPr>
          <a:xfrm>
            <a:off x="8685317" y="113146"/>
            <a:ext cx="35670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ru-RU" sz="1600" b="1" dirty="0">
                <a:solidFill>
                  <a:schemeClr val="bg1"/>
                </a:solidFill>
                <a:latin typeface="Arial Black" panose="020B0A04020102020204" pitchFamily="34" charset="0"/>
              </a:rPr>
              <a:t>ИМИТАЦИОННАЯ СИТУАЦИЯ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779A941-28E4-451E-837B-9C461D7766F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9562" y="1470745"/>
            <a:ext cx="4625907" cy="3085489"/>
          </a:xfrm>
          <a:prstGeom prst="rect">
            <a:avLst/>
          </a:prstGeom>
        </p:spPr>
      </p:pic>
      <p:sp>
        <p:nvSpPr>
          <p:cNvPr id="9" name="object 7">
            <a:extLst>
              <a:ext uri="{FF2B5EF4-FFF2-40B4-BE49-F238E27FC236}">
                <a16:creationId xmlns:a16="http://schemas.microsoft.com/office/drawing/2014/main" id="{87F99C0A-05A9-46C7-BB10-D6A29223C93A}"/>
              </a:ext>
            </a:extLst>
          </p:cNvPr>
          <p:cNvSpPr txBox="1">
            <a:spLocks noGrp="1"/>
          </p:cNvSpPr>
          <p:nvPr/>
        </p:nvSpPr>
        <p:spPr>
          <a:xfrm>
            <a:off x="75966" y="6642807"/>
            <a:ext cx="1875790" cy="201295"/>
          </a:xfrm>
          <a:prstGeom prst="rect">
            <a:avLst/>
          </a:prstGeom>
          <a:solidFill>
            <a:srgbClr val="ED7D31">
              <a:lumMod val="75000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ИМИТАЦИОННЫЕ УЧЕНИЯ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108155F-B56A-4376-A331-1D6745E8DF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1935" y="6591041"/>
            <a:ext cx="2889754" cy="304826"/>
          </a:xfrm>
          <a:prstGeom prst="rect">
            <a:avLst/>
          </a:prstGeom>
        </p:spPr>
      </p:pic>
      <p:sp>
        <p:nvSpPr>
          <p:cNvPr id="13" name="object 7">
            <a:extLst>
              <a:ext uri="{FF2B5EF4-FFF2-40B4-BE49-F238E27FC236}">
                <a16:creationId xmlns:a16="http://schemas.microsoft.com/office/drawing/2014/main" id="{2DEE0BD6-C378-45F5-8E4B-AA87694AA6C6}"/>
              </a:ext>
            </a:extLst>
          </p:cNvPr>
          <p:cNvSpPr txBox="1">
            <a:spLocks noGrp="1"/>
          </p:cNvSpPr>
          <p:nvPr/>
        </p:nvSpPr>
        <p:spPr>
          <a:xfrm>
            <a:off x="11415563" y="6636222"/>
            <a:ext cx="356134" cy="232004"/>
          </a:xfrm>
          <a:prstGeom prst="rect">
            <a:avLst/>
          </a:prstGeom>
          <a:solidFill>
            <a:sysClr val="windowText" lastClr="000000">
              <a:lumMod val="65000"/>
              <a:lumOff val="35000"/>
            </a:sys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стр.</a:t>
            </a:r>
            <a:endParaRPr kumimoji="0" lang="fr-FR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865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/>
              <a:t>Обсуждение: сессия 1а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22 декабря 2020 г.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E1A5D3E-4752-4F3C-9F21-38026AD79F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888" y="633550"/>
            <a:ext cx="10083151" cy="58134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chemeClr val="accent3"/>
                </a:solidFill>
              </a:rPr>
              <a:t>Выработка стратегии </a:t>
            </a:r>
            <a:r>
              <a:rPr lang="ru-RU" sz="2400" b="1" dirty="0" err="1">
                <a:solidFill>
                  <a:schemeClr val="accent3"/>
                </a:solidFill>
              </a:rPr>
              <a:t>приоритизации</a:t>
            </a:r>
            <a:r>
              <a:rPr lang="ru-RU" sz="2400" b="1" dirty="0">
                <a:solidFill>
                  <a:schemeClr val="accent3"/>
                </a:solidFill>
              </a:rPr>
              <a:t> и справедливого распределения на основе представленной ниже информации и вопросов.</a:t>
            </a:r>
          </a:p>
          <a:p>
            <a:pPr marL="0" indent="0">
              <a:buNone/>
            </a:pPr>
            <a:endParaRPr lang="en-GB" sz="2000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5EE2088-BD4F-4BAE-ABA9-484261EA79F0}"/>
              </a:ext>
            </a:extLst>
          </p:cNvPr>
          <p:cNvGrpSpPr/>
          <p:nvPr/>
        </p:nvGrpSpPr>
        <p:grpSpPr>
          <a:xfrm>
            <a:off x="10248051" y="440587"/>
            <a:ext cx="2020803" cy="749356"/>
            <a:chOff x="9978391" y="5342554"/>
            <a:chExt cx="2020803" cy="749356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9E70DA5-C3AC-496B-B01A-9B1A2FF5DB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78391" y="5342554"/>
              <a:ext cx="784098" cy="74935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5323312-3B7C-4616-A796-F8C472B6F72E}"/>
                </a:ext>
              </a:extLst>
            </p:cNvPr>
            <p:cNvSpPr txBox="1"/>
            <p:nvPr/>
          </p:nvSpPr>
          <p:spPr>
            <a:xfrm>
              <a:off x="10668380" y="5522976"/>
              <a:ext cx="13308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DD8047"/>
                </a:buClr>
                <a:buSzPct val="60000"/>
                <a:buFontTx/>
                <a:buNone/>
                <a:tabLst/>
                <a:defRPr/>
              </a:pPr>
              <a:r>
                <a:rPr kumimoji="0" lang="ru-RU" sz="2400" b="1" i="0" u="none" strike="noStrike" cap="none" normalizeH="0" baseline="0" noProof="0">
                  <a:ln>
                    <a:noFill/>
                  </a:ln>
                  <a:solidFill>
                    <a:srgbClr val="0070C0"/>
                  </a:solidFill>
                  <a:uLnTx/>
                  <a:uFillTx/>
                  <a:latin typeface="Arial" panose="020B0604020202020204"/>
                  <a:ea typeface="+mn-ea"/>
                  <a:cs typeface="Calibri" panose="020F0502020204030204" pitchFamily="34" charset="0"/>
                </a:rPr>
                <a:t>60 мин.</a:t>
              </a: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38088F63-5C85-4C73-A832-A07EFD34C3C5}"/>
              </a:ext>
            </a:extLst>
          </p:cNvPr>
          <p:cNvSpPr/>
          <p:nvPr/>
        </p:nvSpPr>
        <p:spPr>
          <a:xfrm>
            <a:off x="75966" y="1114413"/>
            <a:ext cx="11943880" cy="572464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Arial" panose="020B0604020202020204"/>
                <a:ea typeface="+mn-ea"/>
                <a:cs typeface="+mn-cs"/>
              </a:rPr>
              <a:t>1. </a:t>
            </a:r>
            <a:r>
              <a:rPr kumimoji="0" lang="ru-RU" sz="1500" b="0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Arial" panose="020B0604020202020204"/>
                <a:ea typeface="+mn-ea"/>
                <a:cs typeface="+mn-cs"/>
              </a:rPr>
              <a:t>Кто является целевыми группами населения на различных этапах, и как вы обеспечиваете равноправное распределение на национальном уровне?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Arial" panose="020B0604020202020204"/>
                <a:ea typeface="+mn-ea"/>
                <a:cs typeface="+mn-cs"/>
              </a:rPr>
              <a:t>Странам рекомендуется основывать принятие решений об определении целевых групп населения (например, работников здравоохранения, пожилых людей и лиц с ослабленным здоровьем) на следующих информационных ресурсах: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Arial" panose="020B0604020202020204"/>
                <a:ea typeface="+mn-ea"/>
                <a:cs typeface="+mn-cs"/>
              </a:rPr>
              <a:t>–	</a:t>
            </a:r>
            <a:r>
              <a:rPr kumimoji="0" lang="ru-RU" sz="1400" b="0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Arial" panose="020B0604020202020204"/>
                <a:ea typeface="+mn-ea"/>
                <a:cs typeface="+mn-cs"/>
                <a:hlinkClick r:id="rId4"/>
              </a:rPr>
              <a:t>система ценностей СКГЭ ВОЗ</a:t>
            </a:r>
            <a:r>
              <a:rPr kumimoji="0" lang="ru-RU" sz="1400" b="0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Arial" panose="020B0604020202020204"/>
                <a:ea typeface="+mn-ea"/>
                <a:cs typeface="+mn-cs"/>
              </a:rPr>
              <a:t>;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Arial" panose="020B0604020202020204"/>
                <a:ea typeface="+mn-ea"/>
                <a:cs typeface="+mn-cs"/>
              </a:rPr>
              <a:t>–	</a:t>
            </a:r>
            <a:r>
              <a:rPr kumimoji="0" lang="ru-RU" sz="1400" b="0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Arial" panose="020B0604020202020204"/>
                <a:ea typeface="+mn-ea"/>
                <a:cs typeface="+mn-cs"/>
                <a:hlinkClick r:id="rId5"/>
              </a:rPr>
              <a:t>дорожная карта СКГЭ ВОЗ по приоритетному порядку использования:</a:t>
            </a: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Arial" panose="020B0604020202020204"/>
                <a:ea typeface="+mn-ea"/>
                <a:cs typeface="+mn-cs"/>
              </a:rPr>
              <a:t>•	запасы вакцин и их поставка</a:t>
            </a: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Arial" panose="020B0604020202020204"/>
                <a:ea typeface="+mn-ea"/>
                <a:cs typeface="+mn-cs"/>
              </a:rPr>
              <a:t>•	ситуация и эпидемиологическая обстановка в стране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Arial" panose="020B0604020202020204"/>
                <a:ea typeface="+mn-ea"/>
                <a:cs typeface="+mn-cs"/>
              </a:rPr>
              <a:t>–	</a:t>
            </a:r>
            <a:r>
              <a:rPr kumimoji="0" lang="ru-RU" sz="1400" b="0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Arial" panose="020B0604020202020204"/>
                <a:ea typeface="+mn-ea"/>
                <a:cs typeface="+mn-cs"/>
                <a:hlinkClick r:id="rId6"/>
              </a:rPr>
              <a:t>равноправный  доступ к медико-санитарной  продукции для борьбы с COVID-19 и ее справедливое распределение</a:t>
            </a:r>
            <a:r>
              <a:rPr kumimoji="0" lang="ru-RU" sz="1400" b="0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Arial" panose="020B0604020202020204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Arial" panose="020B0604020202020204"/>
                <a:ea typeface="+mn-ea"/>
                <a:cs typeface="+mn-cs"/>
              </a:rPr>
              <a:t>2.</a:t>
            </a:r>
            <a:r>
              <a:rPr kumimoji="0" lang="ru-RU" sz="1600" b="0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ru-RU" sz="1500" b="0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Arial" panose="020B0604020202020204"/>
                <a:ea typeface="+mn-ea"/>
                <a:cs typeface="+mn-cs"/>
              </a:rPr>
              <a:t>Кто руководит процессом принятия решений по определению целевых групп населения? Кто доводит эти решения до сведения населения? </a:t>
            </a:r>
            <a:r>
              <a:rPr lang="ru-RU" sz="1500" dirty="0">
                <a:solidFill>
                  <a:prstClr val="black"/>
                </a:solidFill>
                <a:latin typeface="Arial" panose="020B0604020202020204"/>
                <a:ea typeface="+mn-ea"/>
                <a:cs typeface="+mn-cs"/>
              </a:rPr>
              <a:t>Как разрабатываются и предварительно проверяются сообщения?  Как определяются каналы коммуникации для охвата населения?  Проводятся ли тренинги для журналистов?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Arial" panose="020B0604020202020204"/>
                <a:ea typeface="+mn-ea"/>
                <a:cs typeface="+mn-cs"/>
              </a:rPr>
              <a:t>3.</a:t>
            </a:r>
            <a:r>
              <a:rPr kumimoji="0" lang="ru-RU" sz="1500" b="0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Arial" panose="020B0604020202020204"/>
                <a:ea typeface="+mn-ea"/>
                <a:cs typeface="+mn-cs"/>
              </a:rPr>
              <a:t> С кем проводятся консультации в рамках этого процесса (например, с широкой общественностью, конкретными заинтересованными сторонами и заинтересованными группами), по каким вопросам и каким образом?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Arial" panose="020B0604020202020204"/>
                <a:ea typeface="+mn-ea"/>
                <a:cs typeface="+mn-cs"/>
              </a:rPr>
              <a:t>4.</a:t>
            </a:r>
            <a:r>
              <a:rPr kumimoji="0" lang="ru-RU" sz="1500" b="0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Arial" panose="020B0604020202020204"/>
                <a:ea typeface="+mn-ea"/>
                <a:cs typeface="+mn-cs"/>
              </a:rPr>
              <a:t> Каким образом вы получаете оценочные данные о соответствующих целевых группах населения, чтобы облегчить распределение ресурсов, закупку вакцин, планирование распределения и проведение количественной оценки степени охвата вакцинацией?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Arial" panose="020B0604020202020204"/>
                <a:ea typeface="+mn-ea"/>
                <a:cs typeface="Arial"/>
              </a:rPr>
              <a:t>5. </a:t>
            </a:r>
            <a:r>
              <a:rPr kumimoji="0" lang="ru-RU" sz="1500" b="0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Arial" panose="020B0604020202020204"/>
                <a:ea typeface="+mn-ea"/>
                <a:cs typeface="Arial"/>
              </a:rPr>
              <a:t>Нужен ли вам/сформирован ли у вас «гуманитарный резерв» для обеспечения вакцинами в случае гуманитарных кризисов и при реагировании на чрезвычайные ситуации? </a:t>
            </a:r>
            <a:r>
              <a:rPr kumimoji="0" lang="ru-RU" sz="1500" b="0" i="0" u="none" strike="noStrike" cap="none" normalizeH="0" baseline="0" noProof="0" dirty="0">
                <a:ln>
                  <a:noFill/>
                </a:ln>
                <a:solidFill>
                  <a:srgbClr val="FF0000"/>
                </a:solidFill>
                <a:uLnTx/>
                <a:uFillTx/>
                <a:latin typeface="Arial" panose="020B0604020202020204"/>
                <a:ea typeface="+mn-ea"/>
                <a:cs typeface="Arial"/>
              </a:rPr>
              <a:t>Он предназначен для уязвимых групп населения, например, беженцев и просителей убежища, а также тех, кто помогает облегчить их страдания</a:t>
            </a:r>
            <a:r>
              <a:rPr kumimoji="0" lang="ru-RU" sz="1600" b="0" i="0" u="none" strike="noStrike" cap="none" normalizeH="0" baseline="0" noProof="0" dirty="0">
                <a:ln>
                  <a:noFill/>
                </a:ln>
                <a:solidFill>
                  <a:srgbClr val="FF0000"/>
                </a:solidFill>
                <a:uLnTx/>
                <a:uFillTx/>
                <a:latin typeface="Arial" panose="020B0604020202020204"/>
                <a:ea typeface="+mn-ea"/>
                <a:cs typeface="Arial"/>
              </a:rPr>
              <a:t>.</a:t>
            </a:r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17585469-1256-4D6E-8A85-F2E494D746AB}"/>
              </a:ext>
            </a:extLst>
          </p:cNvPr>
          <p:cNvSpPr txBox="1">
            <a:spLocks noGrp="1"/>
          </p:cNvSpPr>
          <p:nvPr/>
        </p:nvSpPr>
        <p:spPr>
          <a:xfrm>
            <a:off x="75966" y="6656705"/>
            <a:ext cx="1875790" cy="201295"/>
          </a:xfrm>
          <a:prstGeom prst="rect">
            <a:avLst/>
          </a:prstGeom>
          <a:solidFill>
            <a:srgbClr val="ED7D31">
              <a:lumMod val="75000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-15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ИМИТАЦИОННЫЕ УЧЕНИЯ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C54BE0B-B286-49C9-8F11-C6B1A6B0388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67266" y="6574831"/>
            <a:ext cx="2889754" cy="304826"/>
          </a:xfrm>
          <a:prstGeom prst="rect">
            <a:avLst/>
          </a:prstGeom>
        </p:spPr>
      </p:pic>
      <p:sp>
        <p:nvSpPr>
          <p:cNvPr id="14" name="object 7">
            <a:extLst>
              <a:ext uri="{FF2B5EF4-FFF2-40B4-BE49-F238E27FC236}">
                <a16:creationId xmlns:a16="http://schemas.microsoft.com/office/drawing/2014/main" id="{5B363863-EDB3-45EF-97A8-3E21D0A7BB0D}"/>
              </a:ext>
            </a:extLst>
          </p:cNvPr>
          <p:cNvSpPr txBox="1">
            <a:spLocks noGrp="1"/>
          </p:cNvSpPr>
          <p:nvPr/>
        </p:nvSpPr>
        <p:spPr>
          <a:xfrm>
            <a:off x="11415563" y="6636222"/>
            <a:ext cx="356134" cy="232004"/>
          </a:xfrm>
          <a:prstGeom prst="rect">
            <a:avLst/>
          </a:prstGeom>
          <a:solidFill>
            <a:sysClr val="windowText" lastClr="000000">
              <a:lumMod val="65000"/>
              <a:lumOff val="35000"/>
            </a:sys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стр.</a:t>
            </a:r>
            <a:endParaRPr kumimoji="0" lang="fr-FR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928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Сценарий и обсуждение: сессия 1b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22 декабря 2020 г.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A32754F-DBC8-44F2-8D71-5E44FE129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285" y="646182"/>
            <a:ext cx="6384991" cy="2149269"/>
          </a:xfrm>
          <a:solidFill>
            <a:schemeClr val="tx2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ru-RU" sz="1800" b="1" dirty="0">
                <a:latin typeface="Arial"/>
                <a:cs typeface="Arial"/>
              </a:rPr>
              <a:t>Вакцины разработаны и готовы к распределению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800" dirty="0">
                <a:latin typeface="Arial"/>
                <a:cs typeface="Arial"/>
              </a:rPr>
              <a:t>В рамках механизма COVAX ваша страна получила первую поставку в национальное управление здравоохранения.</a:t>
            </a:r>
          </a:p>
          <a:p>
            <a:r>
              <a:rPr lang="ru-RU" sz="1800" dirty="0">
                <a:latin typeface="Arial"/>
                <a:cs typeface="Arial"/>
              </a:rPr>
              <a:t>Поставленных доз вакцин достаточно для охвата только 1,4% населения страны вместо ожидаемых 3%.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0516569-93BF-4AED-A5A6-4A963D0D6747}"/>
              </a:ext>
            </a:extLst>
          </p:cNvPr>
          <p:cNvSpPr/>
          <p:nvPr/>
        </p:nvSpPr>
        <p:spPr>
          <a:xfrm flipH="1" flipV="1">
            <a:off x="7770612" y="897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1580723-2FFC-4BAE-A75A-2A08941F5213}"/>
              </a:ext>
            </a:extLst>
          </p:cNvPr>
          <p:cNvSpPr/>
          <p:nvPr/>
        </p:nvSpPr>
        <p:spPr>
          <a:xfrm flipH="1" flipV="1">
            <a:off x="8040624" y="897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EC42E4-D28A-4D70-8CEF-0771D74B8BD4}"/>
              </a:ext>
            </a:extLst>
          </p:cNvPr>
          <p:cNvSpPr txBox="1"/>
          <p:nvPr/>
        </p:nvSpPr>
        <p:spPr>
          <a:xfrm>
            <a:off x="8694707" y="134382"/>
            <a:ext cx="35670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Tx/>
              <a:buNone/>
              <a:tabLst/>
              <a:defRPr/>
            </a:pPr>
            <a:r>
              <a:rPr kumimoji="0" lang="ru-RU" sz="1600" b="1" i="0" u="none" strike="noStrike" cap="none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ИМИТАЦИОННАЯ СИТУАЦИЯ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779A941-28E4-451E-837B-9C461D7766F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9562" y="1470745"/>
            <a:ext cx="4625907" cy="308548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B458444-A318-465B-BEC8-4BAF8743BAC9}"/>
              </a:ext>
            </a:extLst>
          </p:cNvPr>
          <p:cNvSpPr/>
          <p:nvPr/>
        </p:nvSpPr>
        <p:spPr>
          <a:xfrm>
            <a:off x="164285" y="3013166"/>
            <a:ext cx="6984660" cy="3850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000" dirty="0"/>
              <a:t>Как это повлияет на вашу стратегию определения целевых групп населения и приоритетов?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/>
              <a:t>Какие аспекты необходимо учесть и какие изменения следует внести?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/>
              <a:t>Как, когда и кому об этом будет сообщено?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dirty="0"/>
              <a:t>Как вы будете информировать о процессе принятия решений относительно того, кто получит вакцину в первую очередь, а кто получит ее позднее?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000" dirty="0"/>
              <a:t>Как вы будете реагировать на возможную критику, например отсутствие равенства в доступе?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246B830-17C9-413F-8C98-B80555A1E483}"/>
              </a:ext>
            </a:extLst>
          </p:cNvPr>
          <p:cNvGrpSpPr/>
          <p:nvPr/>
        </p:nvGrpSpPr>
        <p:grpSpPr>
          <a:xfrm>
            <a:off x="9924308" y="646182"/>
            <a:ext cx="2020803" cy="749356"/>
            <a:chOff x="9978391" y="5342554"/>
            <a:chExt cx="2020803" cy="749356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A32BA0B6-DBEA-45F7-9ED7-6BD5E16D19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78391" y="5342554"/>
              <a:ext cx="784098" cy="749356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658CAD2-A3A0-46C1-A67F-DB608B767D63}"/>
                </a:ext>
              </a:extLst>
            </p:cNvPr>
            <p:cNvSpPr txBox="1"/>
            <p:nvPr/>
          </p:nvSpPr>
          <p:spPr>
            <a:xfrm>
              <a:off x="10668380" y="5522976"/>
              <a:ext cx="13308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spcBef>
                  <a:spcPts val="700"/>
                </a:spcBef>
                <a:buClr>
                  <a:srgbClr val="DD8047"/>
                </a:buClr>
                <a:buSzPct val="60000"/>
              </a:pPr>
              <a:r>
                <a:rPr lang="ru-RU" sz="2400" b="1">
                  <a:solidFill>
                    <a:srgbClr val="0070C0"/>
                  </a:solidFill>
                  <a:latin typeface="+mj-lt"/>
                  <a:cs typeface="Calibri" panose="020F0502020204030204" pitchFamily="34" charset="0"/>
                </a:rPr>
                <a:t>20 мин.</a:t>
              </a:r>
            </a:p>
          </p:txBody>
        </p:sp>
      </p:grpSp>
      <p:sp>
        <p:nvSpPr>
          <p:cNvPr id="16" name="object 7">
            <a:extLst>
              <a:ext uri="{FF2B5EF4-FFF2-40B4-BE49-F238E27FC236}">
                <a16:creationId xmlns:a16="http://schemas.microsoft.com/office/drawing/2014/main" id="{D8473824-B425-44BD-AE82-2E725FF1F448}"/>
              </a:ext>
            </a:extLst>
          </p:cNvPr>
          <p:cNvSpPr txBox="1">
            <a:spLocks noGrp="1"/>
          </p:cNvSpPr>
          <p:nvPr/>
        </p:nvSpPr>
        <p:spPr>
          <a:xfrm>
            <a:off x="63668" y="6656705"/>
            <a:ext cx="1875790" cy="201295"/>
          </a:xfrm>
          <a:prstGeom prst="rect">
            <a:avLst/>
          </a:prstGeom>
          <a:solidFill>
            <a:srgbClr val="ED7D31">
              <a:lumMod val="75000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-15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ИМИТАЦИОННЫЕ УЧЕНИЯ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C1389B9-DF96-44AC-941A-6C6A954F58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5786" y="6589868"/>
            <a:ext cx="2889754" cy="304826"/>
          </a:xfrm>
          <a:prstGeom prst="rect">
            <a:avLst/>
          </a:prstGeom>
        </p:spPr>
      </p:pic>
      <p:sp>
        <p:nvSpPr>
          <p:cNvPr id="17" name="object 7">
            <a:extLst>
              <a:ext uri="{FF2B5EF4-FFF2-40B4-BE49-F238E27FC236}">
                <a16:creationId xmlns:a16="http://schemas.microsoft.com/office/drawing/2014/main" id="{58BD2B22-972B-453E-BA6A-0D04572B6828}"/>
              </a:ext>
            </a:extLst>
          </p:cNvPr>
          <p:cNvSpPr txBox="1">
            <a:spLocks noGrp="1"/>
          </p:cNvSpPr>
          <p:nvPr/>
        </p:nvSpPr>
        <p:spPr>
          <a:xfrm>
            <a:off x="11415563" y="6636222"/>
            <a:ext cx="356134" cy="232004"/>
          </a:xfrm>
          <a:prstGeom prst="rect">
            <a:avLst/>
          </a:prstGeom>
          <a:solidFill>
            <a:sysClr val="windowText" lastClr="000000">
              <a:lumMod val="65000"/>
              <a:lumOff val="35000"/>
            </a:sys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стр.</a:t>
            </a:r>
            <a:endParaRPr kumimoji="0" lang="fr-FR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29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Сценарий: сессия 2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декабря 2020 г.</a:t>
            </a:r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0516569-93BF-4AED-A5A6-4A963D0D6747}"/>
              </a:ext>
            </a:extLst>
          </p:cNvPr>
          <p:cNvSpPr/>
          <p:nvPr/>
        </p:nvSpPr>
        <p:spPr>
          <a:xfrm flipH="1" flipV="1">
            <a:off x="7770612" y="897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1580723-2FFC-4BAE-A75A-2A08941F5213}"/>
              </a:ext>
            </a:extLst>
          </p:cNvPr>
          <p:cNvSpPr/>
          <p:nvPr/>
        </p:nvSpPr>
        <p:spPr>
          <a:xfrm flipH="1" flipV="1">
            <a:off x="8040624" y="897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EC42E4-D28A-4D70-8CEF-0771D74B8BD4}"/>
              </a:ext>
            </a:extLst>
          </p:cNvPr>
          <p:cNvSpPr txBox="1"/>
          <p:nvPr/>
        </p:nvSpPr>
        <p:spPr>
          <a:xfrm>
            <a:off x="8619073" y="82560"/>
            <a:ext cx="35670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ru-RU" sz="1600" b="1" dirty="0">
                <a:solidFill>
                  <a:schemeClr val="bg1"/>
                </a:solidFill>
                <a:latin typeface="Arial Black" panose="020B0A04020102020204" pitchFamily="34" charset="0"/>
              </a:rPr>
              <a:t>ИМИТАЦИОННАЯ СИТУАЦИЯ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A32754F-DBC8-44F2-8D71-5E44FE129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895" y="841248"/>
            <a:ext cx="7843676" cy="5553387"/>
          </a:xfrm>
          <a:solidFill>
            <a:schemeClr val="tx2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1800" dirty="0">
                <a:solidFill>
                  <a:prstClr val="black"/>
                </a:solidFill>
              </a:rPr>
              <a:t>В рамках механизма COVAX вашей стране предлагаются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XXXX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доз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ru-RU" sz="1800" dirty="0">
                <a:solidFill>
                  <a:prstClr val="black"/>
                </a:solidFill>
              </a:rPr>
              <a:t>вакцины А и </a:t>
            </a:r>
            <a:r>
              <a:rPr lang="en-US" sz="1800" dirty="0">
                <a:solidFill>
                  <a:prstClr val="black"/>
                </a:solidFill>
                <a:highlight>
                  <a:srgbClr val="FFFF00"/>
                </a:highlight>
              </a:rPr>
              <a:t>XXXX</a:t>
            </a:r>
            <a:r>
              <a:rPr lang="ru-RU" sz="1800" dirty="0">
                <a:solidFill>
                  <a:prstClr val="black"/>
                </a:solidFill>
              </a:rPr>
              <a:t> доз вакцины С. </a:t>
            </a:r>
          </a:p>
          <a:p>
            <a:pPr lvl="0"/>
            <a:r>
              <a:rPr lang="ru-RU" sz="1800" dirty="0"/>
              <a:t>Каждая из вакцин имеет одинаковую эффективность, и для обеспечения эффективности каждой вакцины требуется две дозы.   Первая инъекция (внутримышечная), за которой следует вторая через 21–28 дней.</a:t>
            </a:r>
          </a:p>
          <a:p>
            <a:r>
              <a:rPr lang="ru-RU" sz="1800" dirty="0">
                <a:latin typeface="Arial"/>
                <a:cs typeface="Arial"/>
              </a:rPr>
              <a:t>Ведущий представитель врачей выразил обеспокоенность относительно возможности доставки вакцин лицам, имеющим на это право. Они обеспокоены тем, что недостаточно сделано для подготовки клиник и врачей к проведению вакцинации.</a:t>
            </a:r>
          </a:p>
          <a:p>
            <a:r>
              <a:rPr lang="ru-RU" sz="1800" dirty="0"/>
              <a:t>Обследования показывают, что 20% работников здравоохранения первой линии не намерены проходить вакцинацию из-за опасений, связанных с новой технологией или скоростью процесса разработки.</a:t>
            </a:r>
          </a:p>
          <a:p>
            <a:r>
              <a:rPr lang="ru-RU" sz="1800" dirty="0"/>
              <a:t>Кроме того, некоторые сотрудники, обеспечивающие вакцинацию, обеспокоены отсутствием средств защиты. </a:t>
            </a:r>
          </a:p>
          <a:p>
            <a:r>
              <a:rPr lang="ru-RU" sz="1800" dirty="0">
                <a:latin typeface="Arial"/>
                <a:cs typeface="Arial"/>
              </a:rPr>
              <a:t>Эксперты в области здравоохранения отмечают, что другая программа вакцинации заняла примерно четыре месяца. Скорее всего, эта программа займет значительно больше времени в связи с количеством людей, нуждающихся в вакцинации.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CF1CE69-88A6-4760-B7B0-281B83E711A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9212" y="1184290"/>
            <a:ext cx="3398885" cy="22659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6ACA762-BFEA-4C4B-B4DA-386898059BA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9212" y="3875965"/>
            <a:ext cx="3566763" cy="2379330"/>
          </a:xfrm>
          <a:prstGeom prst="rect">
            <a:avLst/>
          </a:prstGeom>
        </p:spPr>
      </p:pic>
      <p:sp>
        <p:nvSpPr>
          <p:cNvPr id="13" name="object 7">
            <a:extLst>
              <a:ext uri="{FF2B5EF4-FFF2-40B4-BE49-F238E27FC236}">
                <a16:creationId xmlns:a16="http://schemas.microsoft.com/office/drawing/2014/main" id="{C235F5D2-80E9-49DC-9E4F-30119821B190}"/>
              </a:ext>
            </a:extLst>
          </p:cNvPr>
          <p:cNvSpPr txBox="1">
            <a:spLocks noGrp="1"/>
          </p:cNvSpPr>
          <p:nvPr/>
        </p:nvSpPr>
        <p:spPr>
          <a:xfrm>
            <a:off x="85403" y="6656705"/>
            <a:ext cx="1875790" cy="201295"/>
          </a:xfrm>
          <a:prstGeom prst="rect">
            <a:avLst/>
          </a:prstGeom>
          <a:solidFill>
            <a:srgbClr val="ED7D31">
              <a:lumMod val="75000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-15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ИМИТАЦИОННЫЕ УЧЕНИЯ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9857439-17AA-4E59-93D1-37E7D5B355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6653" y="6604939"/>
            <a:ext cx="2889754" cy="304826"/>
          </a:xfrm>
          <a:prstGeom prst="rect">
            <a:avLst/>
          </a:prstGeom>
        </p:spPr>
      </p:pic>
      <p:sp>
        <p:nvSpPr>
          <p:cNvPr id="14" name="object 7">
            <a:extLst>
              <a:ext uri="{FF2B5EF4-FFF2-40B4-BE49-F238E27FC236}">
                <a16:creationId xmlns:a16="http://schemas.microsoft.com/office/drawing/2014/main" id="{BBCADC65-E63D-4C85-9E3A-2920CC319C16}"/>
              </a:ext>
            </a:extLst>
          </p:cNvPr>
          <p:cNvSpPr txBox="1">
            <a:spLocks noGrp="1"/>
          </p:cNvSpPr>
          <p:nvPr/>
        </p:nvSpPr>
        <p:spPr>
          <a:xfrm>
            <a:off x="11415563" y="6636222"/>
            <a:ext cx="356134" cy="232004"/>
          </a:xfrm>
          <a:prstGeom prst="rect">
            <a:avLst/>
          </a:prstGeom>
          <a:solidFill>
            <a:sysClr val="windowText" lastClr="000000">
              <a:lumMod val="65000"/>
              <a:lumOff val="35000"/>
            </a:sys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стр.</a:t>
            </a:r>
            <a:endParaRPr kumimoji="0" lang="fr-FR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842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/>
              <a:t>Обсуждение: сессия 2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декабря 2020 г.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E1A5D3E-4752-4F3C-9F21-38026AD79F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330" y="853480"/>
            <a:ext cx="11697634" cy="5427026"/>
          </a:xfr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chemeClr val="accent3"/>
                </a:solidFill>
              </a:rPr>
              <a:t>Формулирование вашей стратегии проведения вакцинации на основе представленной ниже информации и вопросов: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>
                <a:latin typeface="Arial"/>
                <a:cs typeface="Arial"/>
              </a:rPr>
              <a:t>Какие национальные стратегии иммунизации в течение всей жизни существуют в вашей стране в настоящее время? Как эти стратегии адаптированы к сложившейся ситуации применительно к внедрению вакцин против COVID-19?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>
                <a:latin typeface="Arial"/>
                <a:cs typeface="Arial"/>
              </a:rPr>
              <a:t>Какие усилия предпринимаются для обеспечения сотрудничества между программами (например, ПМСП, НИЗ) и между различными секторами (например, финансами, социальным обеспечением, пенсионным обеспечением, образованием, транспортом, энергетикой) с целью поиска рычагов воздействия на стратегии вакцинации в стране?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>
                <a:latin typeface="Arial"/>
                <a:cs typeface="Arial"/>
              </a:rPr>
              <a:t>Что делается на национальном уровне для включения вакцинации против COVID-19 в программы по охране здоровья на протяжении всей жизни? 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Какую информацию необходимо будет предоставить работникам здравоохранения в качестве первых получателей вакцины? В случае отказа работника здравоохранения от вакцинации, как следует реагировать </a:t>
            </a:r>
            <a:r>
              <a:rPr lang="ru-RU" sz="2400" dirty="0">
                <a:solidFill>
                  <a:srgbClr val="FF0000"/>
                </a:solidFill>
              </a:rPr>
              <a:t>или</a:t>
            </a:r>
            <a:r>
              <a:rPr lang="ru-RU" sz="2400" dirty="0"/>
              <a:t> </a:t>
            </a:r>
            <a:r>
              <a:rPr lang="ru-RU" sz="2400" dirty="0">
                <a:solidFill>
                  <a:srgbClr val="FF0000"/>
                </a:solidFill>
              </a:rPr>
              <a:t>каковы будут этические последствия</a:t>
            </a:r>
            <a:r>
              <a:rPr lang="ru-RU" sz="2400" dirty="0"/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Какие процедуры профилактики инфекций и инфекционного контроля (ПИИК), а также меры по контролю за состоянием окружающей среды необходимо внедрить для обеспечения безопасности вакцинации для работников здравоохранения и получателей вакцин, включая использование СИЗ работниками здравоохранения?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Как вы обеспечите безопасность людей, участвующих в стратегиях вакцинации? Имеется ли достаточный кадровый потенциал, и хорошо ли обучен персонал введению </a:t>
            </a:r>
            <a:r>
              <a:rPr lang="ru-RU" sz="2400" dirty="0">
                <a:solidFill>
                  <a:srgbClr val="FF0000"/>
                </a:solidFill>
              </a:rPr>
              <a:t>вакцин (инъекций)</a:t>
            </a:r>
            <a:r>
              <a:rPr lang="ru-RU" sz="2400" dirty="0"/>
              <a:t> целевым группам населения?  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5EE2088-BD4F-4BAE-ABA9-484261EA79F0}"/>
              </a:ext>
            </a:extLst>
          </p:cNvPr>
          <p:cNvGrpSpPr/>
          <p:nvPr/>
        </p:nvGrpSpPr>
        <p:grpSpPr>
          <a:xfrm>
            <a:off x="9990867" y="5919900"/>
            <a:ext cx="2020803" cy="749356"/>
            <a:chOff x="9978391" y="5342554"/>
            <a:chExt cx="2020803" cy="749356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9E70DA5-C3AC-496B-B01A-9B1A2FF5DB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78391" y="5342554"/>
              <a:ext cx="784098" cy="74935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5323312-3B7C-4616-A796-F8C472B6F72E}"/>
                </a:ext>
              </a:extLst>
            </p:cNvPr>
            <p:cNvSpPr txBox="1"/>
            <p:nvPr/>
          </p:nvSpPr>
          <p:spPr>
            <a:xfrm>
              <a:off x="10668380" y="5522976"/>
              <a:ext cx="13308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spcBef>
                  <a:spcPts val="700"/>
                </a:spcBef>
                <a:buClr>
                  <a:srgbClr val="DD8047"/>
                </a:buClr>
                <a:buSzPct val="60000"/>
              </a:pPr>
              <a:r>
                <a:rPr lang="ru-RU" sz="2400" b="1">
                  <a:solidFill>
                    <a:srgbClr val="0070C0"/>
                  </a:solidFill>
                  <a:latin typeface="+mj-lt"/>
                  <a:cs typeface="Calibri" panose="020F0502020204030204" pitchFamily="34" charset="0"/>
                </a:rPr>
                <a:t>60 мин.</a:t>
              </a:r>
            </a:p>
          </p:txBody>
        </p:sp>
      </p:grpSp>
      <p:sp>
        <p:nvSpPr>
          <p:cNvPr id="8" name="object 7">
            <a:extLst>
              <a:ext uri="{FF2B5EF4-FFF2-40B4-BE49-F238E27FC236}">
                <a16:creationId xmlns:a16="http://schemas.microsoft.com/office/drawing/2014/main" id="{B59E8752-E900-42E4-95E6-360DB00DCD38}"/>
              </a:ext>
            </a:extLst>
          </p:cNvPr>
          <p:cNvSpPr txBox="1">
            <a:spLocks noGrp="1"/>
          </p:cNvSpPr>
          <p:nvPr/>
        </p:nvSpPr>
        <p:spPr>
          <a:xfrm>
            <a:off x="75966" y="6669256"/>
            <a:ext cx="1875790" cy="201295"/>
          </a:xfrm>
          <a:prstGeom prst="rect">
            <a:avLst/>
          </a:prstGeom>
          <a:solidFill>
            <a:srgbClr val="ED7D31">
              <a:lumMod val="75000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ИМИТАЦИОННЫЕ УЧЕНИЯ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A07E9BB-7EDC-4D22-9713-EA9A8A0C2A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1935" y="6587382"/>
            <a:ext cx="2889754" cy="30482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2675FAD-B474-461D-9762-4BB092B91A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98498" y="6557232"/>
            <a:ext cx="632095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72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4DAFD-A0A3-4E9F-8BCD-8CF1E4335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/>
              <a:t>Предварительная повестка дня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B10564-5E44-4E45-905F-4B41B230E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декабря 2020 г.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E68DE2-6316-4455-9697-9ED7EF612B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744" y="1033272"/>
            <a:ext cx="5779211" cy="4018302"/>
          </a:xfrm>
        </p:spPr>
        <p:txBody>
          <a:bodyPr>
            <a:noAutofit/>
          </a:bodyPr>
          <a:lstStyle/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rgbClr val="DD8047"/>
              </a:buClr>
              <a:buSzPct val="60000"/>
              <a:buNone/>
              <a:defRPr/>
            </a:pPr>
            <a:r>
              <a:rPr lang="ru-RU" sz="2000" b="1" dirty="0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Часть 1. Первые полдня:</a:t>
            </a:r>
          </a:p>
          <a:p>
            <a:pPr defTabSz="1252538"/>
            <a:r>
              <a:rPr lang="ru-RU" sz="2000" dirty="0">
                <a:latin typeface="+mj-lt"/>
              </a:rPr>
              <a:t>08:45	Регистрация участников</a:t>
            </a:r>
          </a:p>
          <a:p>
            <a:pPr defTabSz="1252538"/>
            <a:r>
              <a:rPr lang="ru-RU" sz="2000" dirty="0">
                <a:latin typeface="+mj-lt"/>
              </a:rPr>
              <a:t>09:00   	Вступительная часть</a:t>
            </a:r>
          </a:p>
          <a:p>
            <a:pPr defTabSz="1252538"/>
            <a:r>
              <a:rPr lang="ru-RU" sz="2000" dirty="0">
                <a:latin typeface="+mj-lt"/>
              </a:rPr>
              <a:t>09:10 	Цели и правила учений</a:t>
            </a:r>
          </a:p>
          <a:p>
            <a:pPr defTabSz="1252538"/>
            <a:r>
              <a:rPr lang="ru-RU" sz="2000" dirty="0">
                <a:latin typeface="+mj-lt"/>
              </a:rPr>
              <a:t>09:15   	Кабинетные учения </a:t>
            </a:r>
          </a:p>
          <a:p>
            <a:pPr defTabSz="1252538"/>
            <a:r>
              <a:rPr lang="ru-RU" sz="2000" dirty="0">
                <a:latin typeface="+mj-lt"/>
              </a:rPr>
              <a:t>10:45	Перерыв на кофе (15 мин.)</a:t>
            </a:r>
          </a:p>
          <a:p>
            <a:pPr defTabSz="1252538"/>
            <a:r>
              <a:rPr lang="ru-RU" sz="2000" dirty="0">
                <a:latin typeface="+mj-lt"/>
              </a:rPr>
              <a:t>11:00   	Кабинетные учения </a:t>
            </a:r>
          </a:p>
          <a:p>
            <a:pPr defTabSz="1252538"/>
            <a:r>
              <a:rPr lang="ru-RU" sz="2000" dirty="0">
                <a:latin typeface="+mj-lt"/>
              </a:rPr>
              <a:t>12:30	Разбор учений «по горячим 	следам»</a:t>
            </a:r>
          </a:p>
          <a:p>
            <a:pPr defTabSz="1252538"/>
            <a:r>
              <a:rPr lang="ru-RU" sz="2000" dirty="0">
                <a:latin typeface="+mj-lt"/>
              </a:rPr>
              <a:t>13:00 	Завершение учений </a:t>
            </a:r>
          </a:p>
          <a:p>
            <a:pPr defTabSz="1252538"/>
            <a:r>
              <a:rPr lang="ru-RU" sz="2000" dirty="0">
                <a:latin typeface="+mj-lt"/>
              </a:rPr>
              <a:t>13:00	Обед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345226-480B-414B-AA22-2B6F837BB1F0}"/>
              </a:ext>
            </a:extLst>
          </p:cNvPr>
          <p:cNvSpPr txBox="1"/>
          <p:nvPr/>
        </p:nvSpPr>
        <p:spPr>
          <a:xfrm>
            <a:off x="6056478" y="1033272"/>
            <a:ext cx="5835187" cy="5080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sz="2000" b="1" dirty="0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Часть 2. Вторые полдня: 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sz="2000" dirty="0">
                <a:latin typeface="+mj-lt"/>
                <a:cs typeface="Arial" panose="020B0604020202020204" pitchFamily="34" charset="0"/>
              </a:rPr>
              <a:t>14:00   	Резюме учений 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sz="2000" dirty="0">
                <a:latin typeface="+mj-lt"/>
                <a:cs typeface="Arial" panose="020B0604020202020204" pitchFamily="34" charset="0"/>
              </a:rPr>
              <a:t>14:15   	Анализ недочетов и планирование 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sz="2000" dirty="0">
                <a:latin typeface="+mj-lt"/>
                <a:cs typeface="Arial" panose="020B0604020202020204" pitchFamily="34" charset="0"/>
              </a:rPr>
              <a:t>	действий (работа в группе) 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sz="2000" dirty="0">
                <a:latin typeface="+mj-lt"/>
                <a:cs typeface="Arial" panose="020B0604020202020204" pitchFamily="34" charset="0"/>
              </a:rPr>
              <a:t>15:30	Перерыв на кофе (15 мин.)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sz="2000" dirty="0">
                <a:latin typeface="+mj-lt"/>
                <a:cs typeface="Arial" panose="020B0604020202020204" pitchFamily="34" charset="0"/>
              </a:rPr>
              <a:t>15:45   	Продолжение планирования действий 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sz="2000" dirty="0">
                <a:latin typeface="+mj-lt"/>
                <a:cs typeface="Arial" panose="020B0604020202020204" pitchFamily="34" charset="0"/>
              </a:rPr>
              <a:t>	(работа в группе) 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sz="2000" dirty="0">
                <a:latin typeface="+mj-lt"/>
                <a:cs typeface="Arial" panose="020B0604020202020204" pitchFamily="34" charset="0"/>
              </a:rPr>
              <a:t>16:30	Подведение итогов на заседании 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sz="2000" dirty="0">
                <a:latin typeface="+mj-lt"/>
                <a:cs typeface="Arial" panose="020B0604020202020204" pitchFamily="34" charset="0"/>
              </a:rPr>
              <a:t>	в полном составе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sz="2000" dirty="0">
                <a:latin typeface="+mj-lt"/>
                <a:cs typeface="Arial" panose="020B0604020202020204" pitchFamily="34" charset="0"/>
              </a:rPr>
              <a:t>17:00   	Завершение работы и обсуждение 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sz="2000" dirty="0">
                <a:latin typeface="+mj-lt"/>
                <a:cs typeface="Arial" panose="020B0604020202020204" pitchFamily="34" charset="0"/>
              </a:rPr>
              <a:t>	дальнейших шагов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sz="2000" dirty="0">
                <a:latin typeface="+mj-lt"/>
                <a:cs typeface="Arial" panose="020B0604020202020204" pitchFamily="34" charset="0"/>
              </a:rPr>
              <a:t>17:30   	Заключительная часть</a:t>
            </a:r>
          </a:p>
          <a:p>
            <a:endParaRPr lang="en-US" sz="2000" dirty="0">
              <a:latin typeface="+mj-lt"/>
              <a:cs typeface="Calibri" panose="020F050202020403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0FE309E-CD75-4C2F-817D-B24489667C9A}"/>
              </a:ext>
            </a:extLst>
          </p:cNvPr>
          <p:cNvCxnSpPr>
            <a:cxnSpLocks/>
          </p:cNvCxnSpPr>
          <p:nvPr/>
        </p:nvCxnSpPr>
        <p:spPr>
          <a:xfrm>
            <a:off x="5963767" y="1033272"/>
            <a:ext cx="0" cy="4018302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bject 7">
            <a:extLst>
              <a:ext uri="{FF2B5EF4-FFF2-40B4-BE49-F238E27FC236}">
                <a16:creationId xmlns:a16="http://schemas.microsoft.com/office/drawing/2014/main" id="{C451F757-99CA-412A-AB05-9BD78660010F}"/>
              </a:ext>
            </a:extLst>
          </p:cNvPr>
          <p:cNvSpPr txBox="1">
            <a:spLocks noGrp="1"/>
          </p:cNvSpPr>
          <p:nvPr/>
        </p:nvSpPr>
        <p:spPr>
          <a:xfrm>
            <a:off x="77002" y="6651057"/>
            <a:ext cx="1848052" cy="206943"/>
          </a:xfrm>
          <a:prstGeom prst="rect">
            <a:avLst/>
          </a:prstGeom>
          <a:solidFill>
            <a:srgbClr val="ED7D31">
              <a:lumMod val="75000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ИМИТАЦИОННЫЕ УЧЕНИЯ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217915C-2602-48C9-AB2F-49A07B3A91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8584" y="6602115"/>
            <a:ext cx="2889754" cy="304826"/>
          </a:xfrm>
          <a:prstGeom prst="rect">
            <a:avLst/>
          </a:prstGeom>
        </p:spPr>
      </p:pic>
      <p:sp>
        <p:nvSpPr>
          <p:cNvPr id="10" name="object 7">
            <a:extLst>
              <a:ext uri="{FF2B5EF4-FFF2-40B4-BE49-F238E27FC236}">
                <a16:creationId xmlns:a16="http://schemas.microsoft.com/office/drawing/2014/main" id="{A715FBBB-FEBC-4975-94B1-8123C724A3A9}"/>
              </a:ext>
            </a:extLst>
          </p:cNvPr>
          <p:cNvSpPr txBox="1">
            <a:spLocks noGrp="1"/>
          </p:cNvSpPr>
          <p:nvPr/>
        </p:nvSpPr>
        <p:spPr>
          <a:xfrm>
            <a:off x="11415563" y="6640831"/>
            <a:ext cx="476102" cy="217170"/>
          </a:xfrm>
          <a:prstGeom prst="rect">
            <a:avLst/>
          </a:prstGeom>
          <a:solidFill>
            <a:sysClr val="windowText" lastClr="000000">
              <a:lumMod val="65000"/>
              <a:lumOff val="35000"/>
            </a:sys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стр.</a:t>
            </a:r>
            <a:endParaRPr kumimoji="0" lang="fr-FR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22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6" descr="A close up of a coffee cup sitting on a table&#10;&#10;Description automatically generated">
            <a:extLst>
              <a:ext uri="{FF2B5EF4-FFF2-40B4-BE49-F238E27FC236}">
                <a16:creationId xmlns:a16="http://schemas.microsoft.com/office/drawing/2014/main" id="{F182BF34-D40E-4D63-9929-583C8DCEDC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85448" y="608658"/>
            <a:ext cx="5256363" cy="600095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C8DB75-6FDF-4990-B74D-9A2732931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/>
              <a:t>Перерыв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6C72D3-CA0F-4CE2-B229-7BBC2D908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декабря 2020 г.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A53E21E-7CF7-4CC4-8BCD-1B6388A2620A}"/>
              </a:ext>
            </a:extLst>
          </p:cNvPr>
          <p:cNvSpPr/>
          <p:nvPr/>
        </p:nvSpPr>
        <p:spPr>
          <a:xfrm>
            <a:off x="1511808" y="1809134"/>
            <a:ext cx="3600000" cy="3600000"/>
          </a:xfrm>
          <a:prstGeom prst="rect">
            <a:avLst/>
          </a:prstGeom>
          <a:solidFill>
            <a:schemeClr val="bg1"/>
          </a:solidFill>
          <a:ln w="231775" cmpd="thickThin">
            <a:solidFill>
              <a:schemeClr val="accent1"/>
            </a:solidFill>
          </a:ln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ru-RU" sz="3600" b="1" dirty="0">
                <a:solidFill>
                  <a:schemeClr val="accent1"/>
                </a:solidFill>
              </a:rPr>
              <a:t>Перерыв на кофе </a:t>
            </a:r>
          </a:p>
          <a:p>
            <a:pPr algn="ctr"/>
            <a:r>
              <a:rPr lang="ru-RU" sz="3600" b="1" dirty="0">
                <a:solidFill>
                  <a:schemeClr val="accent1"/>
                </a:solidFill>
              </a:rPr>
              <a:t>(15 мин.)</a:t>
            </a: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D87E1C67-CE24-4BAA-BC91-8D64B0FDC9B2}"/>
              </a:ext>
            </a:extLst>
          </p:cNvPr>
          <p:cNvSpPr txBox="1">
            <a:spLocks noGrp="1"/>
          </p:cNvSpPr>
          <p:nvPr/>
        </p:nvSpPr>
        <p:spPr>
          <a:xfrm>
            <a:off x="75778" y="6669238"/>
            <a:ext cx="1875790" cy="201295"/>
          </a:xfrm>
          <a:prstGeom prst="rect">
            <a:avLst/>
          </a:prstGeom>
          <a:solidFill>
            <a:srgbClr val="ED7D31">
              <a:lumMod val="75000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-15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ИМИТАЦИОННЫЕ УЧЕНИЯ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804BAA3-041D-428B-8FDD-2A5AC9C992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1841" y="6617472"/>
            <a:ext cx="2889754" cy="30482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2C449D8-D01C-4A45-B3BB-45201A6145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0297" y="6539888"/>
            <a:ext cx="599152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33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Сценарий: сессия 3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декабря 2020 г.</a:t>
            </a:r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0516569-93BF-4AED-A5A6-4A963D0D6747}"/>
              </a:ext>
            </a:extLst>
          </p:cNvPr>
          <p:cNvSpPr/>
          <p:nvPr/>
        </p:nvSpPr>
        <p:spPr>
          <a:xfrm flipH="1" flipV="1">
            <a:off x="7770612" y="897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1580723-2FFC-4BAE-A75A-2A08941F5213}"/>
              </a:ext>
            </a:extLst>
          </p:cNvPr>
          <p:cNvSpPr/>
          <p:nvPr/>
        </p:nvSpPr>
        <p:spPr>
          <a:xfrm flipH="1" flipV="1">
            <a:off x="8040624" y="897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EC42E4-D28A-4D70-8CEF-0771D74B8BD4}"/>
              </a:ext>
            </a:extLst>
          </p:cNvPr>
          <p:cNvSpPr txBox="1"/>
          <p:nvPr/>
        </p:nvSpPr>
        <p:spPr>
          <a:xfrm>
            <a:off x="8664512" y="113146"/>
            <a:ext cx="35670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ru-RU" sz="1600" b="1" dirty="0">
                <a:solidFill>
                  <a:schemeClr val="bg1"/>
                </a:solidFill>
                <a:latin typeface="Arial Black" panose="020B0A04020102020204" pitchFamily="34" charset="0"/>
              </a:rPr>
              <a:t>ИМИТАЦИОННАЯ СИТУАЦИЯ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A32754F-DBC8-44F2-8D71-5E44FE129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781" y="977030"/>
            <a:ext cx="6694334" cy="540813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anchor="ctr">
            <a:normAutofit fontScale="70000" lnSpcReduction="20000"/>
          </a:bodyPr>
          <a:lstStyle/>
          <a:p>
            <a:pPr>
              <a:lnSpc>
                <a:spcPct val="110000"/>
              </a:lnSpc>
            </a:pPr>
            <a:r>
              <a:rPr lang="ru-RU" sz="2000" dirty="0">
                <a:latin typeface="+mj-lt"/>
                <a:cs typeface="Calibri"/>
              </a:rPr>
              <a:t>Эффективно управляемая цепочка поставок имеет решающее значение для успешного внедрения вакцин против COVID-19. </a:t>
            </a:r>
          </a:p>
          <a:p>
            <a:pPr>
              <a:lnSpc>
                <a:spcPct val="110000"/>
              </a:lnSpc>
            </a:pPr>
            <a:r>
              <a:rPr lang="ru-RU" sz="2000" dirty="0">
                <a:latin typeface="+mj-lt"/>
                <a:cs typeface="Calibri"/>
              </a:rPr>
              <a:t>По мере появления большего количества вакцин-кандидатов предъявляются различные требования к их хранению и транспортировке.</a:t>
            </a:r>
          </a:p>
          <a:p>
            <a:pPr>
              <a:lnSpc>
                <a:spcPct val="110000"/>
              </a:lnSpc>
            </a:pPr>
            <a:r>
              <a:rPr lang="ru-RU" sz="2000" dirty="0">
                <a:latin typeface="+mj-lt"/>
                <a:cs typeface="Calibri"/>
              </a:rPr>
              <a:t>Некоторые вакцины будут храниться при температуре от 2</a:t>
            </a:r>
            <a:r>
              <a:rPr lang="ru-RU" sz="2000" dirty="0">
                <a:cs typeface="Calibri"/>
              </a:rPr>
              <a:t> °C</a:t>
            </a:r>
            <a:r>
              <a:rPr lang="ru-RU" sz="2000" dirty="0">
                <a:latin typeface="+mj-lt"/>
                <a:cs typeface="Calibri"/>
              </a:rPr>
              <a:t> до 8 °C, в то время как для холодовой цепи в отношении других вакцин потребуется </a:t>
            </a:r>
            <a:r>
              <a:rPr lang="ru-RU" sz="2000" dirty="0" err="1">
                <a:latin typeface="+mj-lt"/>
                <a:cs typeface="Calibri"/>
              </a:rPr>
              <a:t>сверхнизкотемпературное</a:t>
            </a:r>
            <a:r>
              <a:rPr lang="ru-RU" sz="2000" dirty="0">
                <a:latin typeface="+mj-lt"/>
                <a:cs typeface="Calibri"/>
              </a:rPr>
              <a:t> оборудование (UCC) (от -70</a:t>
            </a:r>
            <a:r>
              <a:rPr lang="ru-RU" sz="2000" dirty="0">
                <a:cs typeface="Calibri"/>
              </a:rPr>
              <a:t> °C</a:t>
            </a:r>
            <a:r>
              <a:rPr lang="ru-RU" sz="2000" dirty="0">
                <a:latin typeface="+mj-lt"/>
                <a:cs typeface="Calibri"/>
              </a:rPr>
              <a:t> до -80 °C) и либо применение замороженного материала с фазовым переходом (PCM), либо использование сухого льда вместо традиционных </a:t>
            </a:r>
            <a:r>
              <a:rPr lang="ru-RU" sz="2000" dirty="0" err="1">
                <a:latin typeface="+mj-lt"/>
                <a:cs typeface="Calibri"/>
              </a:rPr>
              <a:t>хладоэлементов</a:t>
            </a:r>
            <a:r>
              <a:rPr lang="ru-RU" sz="2000" dirty="0">
                <a:latin typeface="+mj-lt"/>
                <a:cs typeface="Calibri"/>
              </a:rPr>
              <a:t> во время транспортировки.  </a:t>
            </a:r>
          </a:p>
          <a:p>
            <a:pPr>
              <a:lnSpc>
                <a:spcPct val="110000"/>
              </a:lnSpc>
            </a:pPr>
            <a:r>
              <a:rPr lang="ru-RU" sz="2000" dirty="0">
                <a:latin typeface="+mj-lt"/>
                <a:cs typeface="Calibri"/>
              </a:rPr>
              <a:t>Эффективным и экономичным решением также может стать использование услуг внешних подрядчиков для хранения и транспортировки. </a:t>
            </a:r>
          </a:p>
          <a:p>
            <a:pPr>
              <a:lnSpc>
                <a:spcPct val="110000"/>
              </a:lnSpc>
            </a:pPr>
            <a:r>
              <a:rPr lang="ru-RU" sz="2000" dirty="0">
                <a:latin typeface="+mj-lt"/>
                <a:cs typeface="Calibri"/>
              </a:rPr>
              <a:t>Имеющиеся в наличии вакцины будут храниться и распределяться в соответствии с инструкциями производителей и соответствующими руководящими указаниями по поставкам, транспортировке и распределению в рамках механизма COVAX.</a:t>
            </a:r>
          </a:p>
          <a:p>
            <a:pPr>
              <a:lnSpc>
                <a:spcPct val="110000"/>
              </a:lnSpc>
            </a:pPr>
            <a:r>
              <a:rPr lang="ru-RU" sz="2000" dirty="0">
                <a:latin typeface="+mj-lt"/>
                <a:cs typeface="Calibri"/>
              </a:rPr>
              <a:t>Интерпол выпустил </a:t>
            </a:r>
            <a:r>
              <a:rPr lang="ru-RU" sz="2000" dirty="0">
                <a:latin typeface="+mj-lt"/>
                <a:cs typeface="Calibri"/>
                <a:hlinkClick r:id="rId3"/>
              </a:rPr>
              <a:t>глобальное предупреждение</a:t>
            </a:r>
            <a:r>
              <a:rPr lang="ru-RU" sz="2000" dirty="0">
                <a:latin typeface="+mj-lt"/>
                <a:cs typeface="Calibri"/>
              </a:rPr>
              <a:t> для правоохранительных органов с целью обеспечения готовности к появлению сети организованной преступности, специализирующейся на вакцинах против COVID-19.</a:t>
            </a:r>
          </a:p>
        </p:txBody>
      </p:sp>
      <p:pic>
        <p:nvPicPr>
          <p:cNvPr id="5122" name="Picture 2" descr="A laboratory in Kyiv, Ukraine performing PCR tests.">
            <a:extLst>
              <a:ext uri="{FF2B5EF4-FFF2-40B4-BE49-F238E27FC236}">
                <a16:creationId xmlns:a16="http://schemas.microsoft.com/office/drawing/2014/main" id="{3C8C826B-223B-4541-B71B-394A89FE88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80814" y="977030"/>
            <a:ext cx="3940249" cy="262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67522E3-592F-4342-82A2-80015B2E38E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0814" y="3665698"/>
            <a:ext cx="3908227" cy="2605484"/>
          </a:xfrm>
          <a:prstGeom prst="rect">
            <a:avLst/>
          </a:prstGeom>
        </p:spPr>
      </p:pic>
      <p:sp>
        <p:nvSpPr>
          <p:cNvPr id="13" name="object 7">
            <a:extLst>
              <a:ext uri="{FF2B5EF4-FFF2-40B4-BE49-F238E27FC236}">
                <a16:creationId xmlns:a16="http://schemas.microsoft.com/office/drawing/2014/main" id="{3D16B3DA-4E27-4105-AFAD-AC9EA95CA2C7}"/>
              </a:ext>
            </a:extLst>
          </p:cNvPr>
          <p:cNvSpPr txBox="1">
            <a:spLocks noGrp="1"/>
          </p:cNvSpPr>
          <p:nvPr/>
        </p:nvSpPr>
        <p:spPr>
          <a:xfrm>
            <a:off x="75966" y="6656705"/>
            <a:ext cx="1875790" cy="201295"/>
          </a:xfrm>
          <a:prstGeom prst="rect">
            <a:avLst/>
          </a:prstGeom>
          <a:solidFill>
            <a:srgbClr val="ED7D31">
              <a:lumMod val="75000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-15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ИМИТАЦИОННЫЕ УЧЕНИЯ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602AFEB-5A41-49A4-9090-A33B5A1EA6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71935" y="6604939"/>
            <a:ext cx="2889754" cy="30482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7E0027AB-910D-4F3A-ADCE-C61AD613325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15759" y="6581897"/>
            <a:ext cx="475529" cy="32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0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/>
              <a:t>Обсуждение: сессия 3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декабря 2020 г.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E1A5D3E-4752-4F3C-9F21-38026AD79F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674" y="716048"/>
            <a:ext cx="11862217" cy="5220295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sz="2200" b="1" dirty="0">
                <a:solidFill>
                  <a:schemeClr val="accent3"/>
                </a:solidFill>
                <a:latin typeface="Arial"/>
                <a:cs typeface="Arial"/>
              </a:rPr>
              <a:t>Опишите ваши требования к логистике и цепочке поставок для этих двух </a:t>
            </a:r>
          </a:p>
          <a:p>
            <a:pPr marL="0" indent="0">
              <a:buNone/>
            </a:pPr>
            <a:r>
              <a:rPr lang="ru-RU" sz="2200" b="1" dirty="0">
                <a:solidFill>
                  <a:schemeClr val="accent3"/>
                </a:solidFill>
                <a:latin typeface="Arial"/>
                <a:cs typeface="Arial"/>
              </a:rPr>
              <a:t>вакцин-кандидатов на основе представленной ниже информации и вопросов: 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100" b="1" dirty="0">
              <a:solidFill>
                <a:schemeClr val="accent3"/>
              </a:solidFill>
              <a:latin typeface="Arial"/>
              <a:cs typeface="Arial"/>
            </a:endParaRP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ru-RU" sz="1650" dirty="0">
                <a:latin typeface="Arial"/>
                <a:cs typeface="Arial"/>
              </a:rPr>
              <a:t>Каково текущее состояние готовности вашей цепочки поставок? Какие меры необходимо принять для внедрения вакцины, требующей сверхнизкой температуры хранения, если она выделена вам в рамках механизма COVAX?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ru-RU" sz="1650" dirty="0">
                <a:latin typeface="Arial"/>
                <a:cs typeface="Arial"/>
              </a:rPr>
              <a:t>В чем состоят ваши текущие стратегии вакцинации, и как они будут осуществляться с точки зрения хранения и транспортировки как вакцин, требующих сверхнизкой температуры хранения, так и вакцин, для которых необходимо стандартное холодильное оборудование? </a:t>
            </a:r>
            <a:r>
              <a:rPr lang="ru-RU" sz="1650" dirty="0">
                <a:solidFill>
                  <a:srgbClr val="FF0000"/>
                </a:solidFill>
                <a:latin typeface="Arial"/>
                <a:cs typeface="Arial"/>
              </a:rPr>
              <a:t>Как вы поступите, если </a:t>
            </a:r>
            <a:r>
              <a:rPr lang="ru-RU" sz="1650" dirty="0" err="1">
                <a:solidFill>
                  <a:srgbClr val="FF0000"/>
                </a:solidFill>
                <a:latin typeface="Arial"/>
                <a:cs typeface="Arial"/>
              </a:rPr>
              <a:t>свехнизкотемпературная</a:t>
            </a:r>
            <a:r>
              <a:rPr lang="ru-RU" sz="1650" dirty="0">
                <a:solidFill>
                  <a:srgbClr val="FF0000"/>
                </a:solidFill>
                <a:latin typeface="Arial"/>
                <a:cs typeface="Arial"/>
              </a:rPr>
              <a:t> холодовая цепь будет нарушена и флаконы будут найдены размороженными?</a:t>
            </a:r>
          </a:p>
          <a:p>
            <a:pPr marL="514350" lvl="0" indent="-514350">
              <a:lnSpc>
                <a:spcPct val="110000"/>
              </a:lnSpc>
              <a:buFont typeface="+mj-lt"/>
              <a:buAutoNum type="arabicPeriod"/>
            </a:pPr>
            <a:r>
              <a:rPr lang="ru-RU" sz="1650" dirty="0">
                <a:latin typeface="Arial"/>
                <a:cs typeface="Arial"/>
              </a:rPr>
              <a:t>Каким образом вы будете контролировать и отслеживать уровень использования и потерь вакцин с целью обеспечения правильного распределения последующих поставок?</a:t>
            </a:r>
            <a:r>
              <a:rPr lang="ru-RU" sz="1650" dirty="0">
                <a:solidFill>
                  <a:prstClr val="black"/>
                </a:solidFill>
                <a:latin typeface="Arial"/>
                <a:cs typeface="Arial"/>
              </a:rPr>
              <a:t> Как вы будете утилизировать медицинские отходы (утилизация на месте и/или обратная логистика)?</a:t>
            </a:r>
          </a:p>
          <a:p>
            <a:pPr marL="514350" lvl="0" indent="-514350">
              <a:lnSpc>
                <a:spcPct val="110000"/>
              </a:lnSpc>
              <a:buFont typeface="+mj-lt"/>
              <a:buAutoNum type="arabicPeriod"/>
            </a:pPr>
            <a:r>
              <a:rPr lang="ru-RU" sz="1650" dirty="0">
                <a:solidFill>
                  <a:prstClr val="black"/>
                </a:solidFill>
                <a:latin typeface="Arial"/>
                <a:cs typeface="Arial"/>
              </a:rPr>
              <a:t>Каким образом корректируется/настраивается информационная система цепочки поставок для предоставления отчетов в рамках механизма COVAX (например, индикатор на флаконе с вакциной (VVM), срок годности, срок хранения и т. д.). 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ru-RU" sz="1650" dirty="0">
                <a:latin typeface="Arial"/>
                <a:cs typeface="Arial"/>
              </a:rPr>
              <a:t>Каким образом вы обеспечите безопасность и охрану хранилищ вакцин, безопасность и сохранность вакцин во время транспортировки, а также безопасность всех сотрудников, ответственных за управление поставками и проведение вакцинации?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5EE2088-BD4F-4BAE-ABA9-484261EA79F0}"/>
              </a:ext>
            </a:extLst>
          </p:cNvPr>
          <p:cNvGrpSpPr/>
          <p:nvPr/>
        </p:nvGrpSpPr>
        <p:grpSpPr>
          <a:xfrm>
            <a:off x="10861186" y="707001"/>
            <a:ext cx="1330814" cy="1148256"/>
            <a:chOff x="10668380" y="-12342"/>
            <a:chExt cx="1330814" cy="1148256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9E70DA5-C3AC-496B-B01A-9B1A2FF5DB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215096" y="-12342"/>
              <a:ext cx="784098" cy="74935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5323312-3B7C-4616-A796-F8C472B6F72E}"/>
                </a:ext>
              </a:extLst>
            </p:cNvPr>
            <p:cNvSpPr txBox="1"/>
            <p:nvPr/>
          </p:nvSpPr>
          <p:spPr>
            <a:xfrm>
              <a:off x="10668380" y="674249"/>
              <a:ext cx="13308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spcBef>
                  <a:spcPts val="700"/>
                </a:spcBef>
                <a:buClr>
                  <a:srgbClr val="DD8047"/>
                </a:buClr>
                <a:buSzPct val="60000"/>
              </a:pPr>
              <a:r>
                <a:rPr lang="ru-RU" sz="2400" b="1">
                  <a:solidFill>
                    <a:srgbClr val="0070C0"/>
                  </a:solidFill>
                  <a:latin typeface="+mj-lt"/>
                  <a:cs typeface="Calibri" panose="020F0502020204030204" pitchFamily="34" charset="0"/>
                </a:rPr>
                <a:t>60 мин.</a:t>
              </a:r>
            </a:p>
          </p:txBody>
        </p:sp>
      </p:grpSp>
      <p:sp>
        <p:nvSpPr>
          <p:cNvPr id="8" name="object 7">
            <a:extLst>
              <a:ext uri="{FF2B5EF4-FFF2-40B4-BE49-F238E27FC236}">
                <a16:creationId xmlns:a16="http://schemas.microsoft.com/office/drawing/2014/main" id="{AD2F6A46-E057-443E-BDC4-C7375A4729C9}"/>
              </a:ext>
            </a:extLst>
          </p:cNvPr>
          <p:cNvSpPr txBox="1">
            <a:spLocks noGrp="1"/>
          </p:cNvSpPr>
          <p:nvPr/>
        </p:nvSpPr>
        <p:spPr>
          <a:xfrm>
            <a:off x="75966" y="6656705"/>
            <a:ext cx="1875790" cy="201295"/>
          </a:xfrm>
          <a:prstGeom prst="rect">
            <a:avLst/>
          </a:prstGeom>
          <a:solidFill>
            <a:srgbClr val="ED7D31">
              <a:lumMod val="75000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ИМИТАЦИОННЫЕ УЧЕНИЯ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C30E7A0-E8A8-4605-96B1-2192366F8D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1935" y="6604939"/>
            <a:ext cx="2889754" cy="30482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274DA60-2760-4261-9815-70412B2EB6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18005" y="6560893"/>
            <a:ext cx="475529" cy="32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403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/>
              <a:t>Сценарий: сессия 4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декабря 2020 г.</a:t>
            </a:r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0516569-93BF-4AED-A5A6-4A963D0D6747}"/>
              </a:ext>
            </a:extLst>
          </p:cNvPr>
          <p:cNvSpPr/>
          <p:nvPr/>
        </p:nvSpPr>
        <p:spPr>
          <a:xfrm flipH="1" flipV="1">
            <a:off x="7770612" y="897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1580723-2FFC-4BAE-A75A-2A08941F5213}"/>
              </a:ext>
            </a:extLst>
          </p:cNvPr>
          <p:cNvSpPr/>
          <p:nvPr/>
        </p:nvSpPr>
        <p:spPr>
          <a:xfrm flipH="1" flipV="1">
            <a:off x="8040624" y="897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EC42E4-D28A-4D70-8CEF-0771D74B8BD4}"/>
              </a:ext>
            </a:extLst>
          </p:cNvPr>
          <p:cNvSpPr txBox="1"/>
          <p:nvPr/>
        </p:nvSpPr>
        <p:spPr>
          <a:xfrm>
            <a:off x="9023983" y="104238"/>
            <a:ext cx="28514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ru-RU" sz="2000" b="1">
                <a:solidFill>
                  <a:schemeClr val="bg1"/>
                </a:solidFill>
                <a:latin typeface="Arial Black" panose="020B0A04020102020204" pitchFamily="34" charset="0"/>
              </a:rPr>
              <a:t>ИМИТАЦИОННАЯ СИТУАЦИЯ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A32754F-DBC8-44F2-8D71-5E44FE129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836" y="653778"/>
            <a:ext cx="8332674" cy="583938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anchor="ctr">
            <a:normAutofit fontScale="77500" lnSpcReduction="20000"/>
          </a:bodyPr>
          <a:lstStyle/>
          <a:p>
            <a:pPr>
              <a:lnSpc>
                <a:spcPct val="110000"/>
              </a:lnSpc>
            </a:pPr>
            <a:r>
              <a:rPr lang="ru-RU" sz="2000" dirty="0">
                <a:latin typeface="+mj-lt"/>
                <a:cs typeface="Calibri"/>
              </a:rPr>
              <a:t>Вашей стране были предоставлены различные вакцины, и в настоящее время вы имеете достаточное количество доз для 3% населения. У вас есть стратегия, устанавливающая приоритетность определенных групп, и процесс вакцинации начнется в ближайшее время.</a:t>
            </a:r>
          </a:p>
          <a:p>
            <a:pPr>
              <a:lnSpc>
                <a:spcPct val="110000"/>
              </a:lnSpc>
            </a:pPr>
            <a:r>
              <a:rPr lang="ru-RU" sz="2000" dirty="0">
                <a:latin typeface="+mj-lt"/>
                <a:cs typeface="Calibri"/>
              </a:rPr>
              <a:t>Пока вы готовитесь к началу процесса вакцинации, среди населения распространяется значительный объем дезинформации - «</a:t>
            </a:r>
            <a:r>
              <a:rPr lang="ru-RU" sz="2000" dirty="0" err="1">
                <a:latin typeface="+mj-lt"/>
                <a:cs typeface="Calibri"/>
              </a:rPr>
              <a:t>инфодемия</a:t>
            </a:r>
            <a:r>
              <a:rPr lang="ru-RU" sz="2000" dirty="0">
                <a:latin typeface="+mj-lt"/>
                <a:cs typeface="Calibri"/>
              </a:rPr>
              <a:t>». </a:t>
            </a:r>
          </a:p>
          <a:p>
            <a:pPr>
              <a:lnSpc>
                <a:spcPct val="110000"/>
              </a:lnSpc>
            </a:pPr>
            <a:r>
              <a:rPr lang="ru-RU" sz="2000" dirty="0">
                <a:latin typeface="+mj-lt"/>
                <a:cs typeface="Calibri"/>
              </a:rPr>
              <a:t>Эта </a:t>
            </a:r>
            <a:r>
              <a:rPr lang="ru-RU" sz="2000" dirty="0" err="1">
                <a:latin typeface="+mj-lt"/>
                <a:cs typeface="Calibri"/>
              </a:rPr>
              <a:t>инфодемия</a:t>
            </a:r>
            <a:r>
              <a:rPr lang="ru-RU" sz="2000" dirty="0">
                <a:latin typeface="+mj-lt"/>
                <a:cs typeface="Calibri"/>
              </a:rPr>
              <a:t> угрожает подорвать доверие к программе вакцинации в связи с распространением ряда неправильных представлений.   К их числу относятся следующие:</a:t>
            </a:r>
          </a:p>
          <a:p>
            <a:pPr lvl="1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ru-RU" sz="1600" dirty="0">
                <a:latin typeface="+mj-lt"/>
                <a:cs typeface="Calibri"/>
              </a:rPr>
              <a:t>Вакцина может вызвать заболевание COVID-19.</a:t>
            </a:r>
          </a:p>
          <a:p>
            <a:pPr lvl="1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ru-RU" sz="1600" dirty="0">
                <a:latin typeface="+mj-lt"/>
                <a:cs typeface="Calibri"/>
              </a:rPr>
              <a:t>Вакцина разрабатывалась в ускоренном режиме и поэтому не может быть безопасной.</a:t>
            </a:r>
          </a:p>
          <a:p>
            <a:pPr lvl="1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ru-RU" sz="1600" dirty="0">
                <a:latin typeface="+mj-lt"/>
                <a:cs typeface="Calibri"/>
              </a:rPr>
              <a:t>Вакцина содержит опасные токсины.</a:t>
            </a:r>
          </a:p>
          <a:p>
            <a:pPr lvl="1">
              <a:lnSpc>
                <a:spcPct val="110000"/>
              </a:lnSpc>
              <a:buFont typeface="Courier New" panose="02070309020205020404" pitchFamily="49" charset="0"/>
              <a:buChar char="o"/>
            </a:pPr>
            <a:r>
              <a:rPr lang="ru-RU" sz="1600" dirty="0">
                <a:latin typeface="+mj-lt"/>
                <a:cs typeface="Calibri"/>
              </a:rPr>
              <a:t>Вакцина устанавливает чип внутри человека для какой-то аморальной цели.</a:t>
            </a:r>
          </a:p>
          <a:p>
            <a:pPr>
              <a:lnSpc>
                <a:spcPct val="110000"/>
              </a:lnSpc>
            </a:pPr>
            <a:r>
              <a:rPr lang="ru-RU" sz="2000" dirty="0">
                <a:latin typeface="+mj-lt"/>
                <a:cs typeface="Calibri"/>
              </a:rPr>
              <a:t>Несмотря на то, что многие из этих заблуждений и теорий заговора распространяются только в небольших группах, некоторая их часть получает распространение в средствах массовой информации и вызывает определенные колебания среди широких слоев населения. </a:t>
            </a:r>
          </a:p>
          <a:p>
            <a:pPr>
              <a:lnSpc>
                <a:spcPct val="110000"/>
              </a:lnSpc>
            </a:pPr>
            <a:r>
              <a:rPr lang="ru-RU" sz="2000" dirty="0">
                <a:latin typeface="+mj-lt"/>
                <a:cs typeface="Calibri"/>
              </a:rPr>
              <a:t>Недавняя смерть пожилого человека после вакцинации породила негативные слухи в обществе и социальных сетях. Пока неясно, связана ли эта смерть с вакцинацией, и в настоящее время ведется соответствующее расследование. Но люди напуганы и отказываются от вакцины.</a:t>
            </a:r>
          </a:p>
          <a:p>
            <a:pPr>
              <a:lnSpc>
                <a:spcPct val="110000"/>
              </a:lnSpc>
            </a:pPr>
            <a:r>
              <a:rPr lang="ru-RU" sz="2000" dirty="0">
                <a:latin typeface="+mj-lt"/>
                <a:cs typeface="Calibri"/>
              </a:rPr>
              <a:t>Уровень приемлемости вакцинации против COVID-19 снизился до 45%.</a:t>
            </a:r>
          </a:p>
        </p:txBody>
      </p:sp>
      <p:sp>
        <p:nvSpPr>
          <p:cNvPr id="3" name="AutoShape 2" descr="Anti mask protest: Psychologists explain why some refuse ...">
            <a:extLst>
              <a:ext uri="{FF2B5EF4-FFF2-40B4-BE49-F238E27FC236}">
                <a16:creationId xmlns:a16="http://schemas.microsoft.com/office/drawing/2014/main" id="{A34D0E37-274B-9F4E-AEFF-0058CBB3D449}"/>
              </a:ext>
            </a:extLst>
          </p:cNvPr>
          <p:cNvSpPr>
            <a:spLocks noChangeAspect="1" noChangeArrowheads="1"/>
          </p:cNvSpPr>
          <p:nvPr/>
        </p:nvSpPr>
        <p:spPr bwMode="auto">
          <a:xfrm flipH="1">
            <a:off x="6248399" y="805817"/>
            <a:ext cx="2775583" cy="2775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6E0ECC-B85D-42C3-89D9-7DE6327F64E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54065" y="2809108"/>
            <a:ext cx="3637935" cy="1940839"/>
          </a:xfrm>
          <a:prstGeom prst="rect">
            <a:avLst/>
          </a:prstGeom>
        </p:spPr>
      </p:pic>
      <p:sp>
        <p:nvSpPr>
          <p:cNvPr id="13" name="object 7">
            <a:extLst>
              <a:ext uri="{FF2B5EF4-FFF2-40B4-BE49-F238E27FC236}">
                <a16:creationId xmlns:a16="http://schemas.microsoft.com/office/drawing/2014/main" id="{B63FC951-F006-41D1-825F-1E7BFD8DB68D}"/>
              </a:ext>
            </a:extLst>
          </p:cNvPr>
          <p:cNvSpPr txBox="1">
            <a:spLocks noGrp="1"/>
          </p:cNvSpPr>
          <p:nvPr/>
        </p:nvSpPr>
        <p:spPr>
          <a:xfrm>
            <a:off x="115836" y="6660682"/>
            <a:ext cx="1857344" cy="197318"/>
          </a:xfrm>
          <a:prstGeom prst="rect">
            <a:avLst/>
          </a:prstGeom>
          <a:solidFill>
            <a:srgbClr val="ED7D31">
              <a:lumMod val="75000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ИМИТАЦИОННЫЕ УЧЕНИЯ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958DE4C-6DDD-4E2D-B17D-FD3879F6E9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2647" y="6606928"/>
            <a:ext cx="2889754" cy="30482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0A14196-3634-4AE9-AEF4-DEB7E3B237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5384" y="6560893"/>
            <a:ext cx="475529" cy="32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75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Обсуждение: сессия 4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декабря 2020 г.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E1A5D3E-4752-4F3C-9F21-38026AD79F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780" y="620900"/>
            <a:ext cx="11764371" cy="5506945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chemeClr val="accent3"/>
                </a:solidFill>
                <a:latin typeface="Arial"/>
                <a:cs typeface="Arial"/>
              </a:rPr>
              <a:t>Изложите вашу стратегию в области информационной работы с целью повышения уровня приемлемости вакцинации и приема вакцин на основе представленной информации и вопросов, приведенных ниже: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ru-RU" sz="1800" dirty="0">
                <a:latin typeface="Arial"/>
                <a:cs typeface="Arial"/>
              </a:rPr>
              <a:t>Кто входит в состав вашей основной команды, отвечающей за координацию информирования о рисках и руководство этим процессом?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ru-RU" sz="1800" dirty="0">
                <a:latin typeface="Arial"/>
                <a:cs typeface="Arial"/>
              </a:rPr>
              <a:t>Есть ли у вас планы и СОП для осуществления контроля за передачей информации о рисках? Кто за них отвечает?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ru-RU" sz="1800" dirty="0">
                <a:latin typeface="Arial"/>
                <a:cs typeface="Arial"/>
              </a:rPr>
              <a:t>Каким образом ваша основная команда по информационной работе обнаруживает слухи, недостоверную информацию и дезинформацию и быстро реагирует на них, особенно в Интернете?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ru-RU" sz="1800" dirty="0">
                <a:latin typeface="Arial"/>
                <a:cs typeface="Arial"/>
              </a:rPr>
              <a:t>Кто отвечает за разработку и уточнение важнейших сообщений; обеспечение того, чтобы программа иммунизации и заинтересованные стороны выступали с единых позиций?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ru-RU" sz="1800" dirty="0">
                <a:latin typeface="Arial"/>
                <a:cs typeface="Arial"/>
              </a:rPr>
              <a:t>Какие учебные программы существуют для представителей средств массовой информации?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ru-RU" sz="1800" dirty="0">
                <a:latin typeface="Arial"/>
                <a:cs typeface="Arial"/>
              </a:rPr>
              <a:t>Как вы проводите мероприятия по социальной мобилизации и информационному взаимодействию?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ru-RU" sz="1800" dirty="0">
                <a:latin typeface="Arial"/>
                <a:cs typeface="Arial"/>
              </a:rPr>
              <a:t>Какие другие стратегии используются (например, привлечение пользующихся доверием лиц или оказание влияния на видных представителей сообщества)?</a:t>
            </a:r>
            <a:endParaRPr lang="en-US" dirty="0"/>
          </a:p>
          <a:p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5EE2088-BD4F-4BAE-ABA9-484261EA79F0}"/>
              </a:ext>
            </a:extLst>
          </p:cNvPr>
          <p:cNvGrpSpPr/>
          <p:nvPr/>
        </p:nvGrpSpPr>
        <p:grpSpPr>
          <a:xfrm>
            <a:off x="9486731" y="5862422"/>
            <a:ext cx="2020803" cy="749356"/>
            <a:chOff x="9978391" y="5342554"/>
            <a:chExt cx="2020803" cy="749356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9E70DA5-C3AC-496B-B01A-9B1A2FF5DB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78391" y="5342554"/>
              <a:ext cx="784098" cy="74935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5323312-3B7C-4616-A796-F8C472B6F72E}"/>
                </a:ext>
              </a:extLst>
            </p:cNvPr>
            <p:cNvSpPr txBox="1"/>
            <p:nvPr/>
          </p:nvSpPr>
          <p:spPr>
            <a:xfrm>
              <a:off x="10668380" y="5522976"/>
              <a:ext cx="13308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spcBef>
                  <a:spcPts val="700"/>
                </a:spcBef>
                <a:buClr>
                  <a:srgbClr val="DD8047"/>
                </a:buClr>
                <a:buSzPct val="60000"/>
              </a:pPr>
              <a:r>
                <a:rPr lang="ru-RU" sz="2400" b="1">
                  <a:solidFill>
                    <a:srgbClr val="0070C0"/>
                  </a:solidFill>
                  <a:latin typeface="+mj-lt"/>
                  <a:cs typeface="Calibri" panose="020F0502020204030204" pitchFamily="34" charset="0"/>
                </a:rPr>
                <a:t>60 мин.</a:t>
              </a:r>
            </a:p>
          </p:txBody>
        </p:sp>
      </p:grpSp>
      <p:sp>
        <p:nvSpPr>
          <p:cNvPr id="8" name="object 7">
            <a:extLst>
              <a:ext uri="{FF2B5EF4-FFF2-40B4-BE49-F238E27FC236}">
                <a16:creationId xmlns:a16="http://schemas.microsoft.com/office/drawing/2014/main" id="{FB7F79DC-9CD9-4256-B516-7B33C5F89520}"/>
              </a:ext>
            </a:extLst>
          </p:cNvPr>
          <p:cNvSpPr txBox="1">
            <a:spLocks noGrp="1"/>
          </p:cNvSpPr>
          <p:nvPr/>
        </p:nvSpPr>
        <p:spPr>
          <a:xfrm>
            <a:off x="75966" y="6642807"/>
            <a:ext cx="1875790" cy="201295"/>
          </a:xfrm>
          <a:prstGeom prst="rect">
            <a:avLst/>
          </a:prstGeom>
          <a:solidFill>
            <a:srgbClr val="ED7D31">
              <a:lumMod val="75000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ИМИТАЦИОННЫЕ УЧЕНИЯ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FED6CEA-8E75-4F3A-A77C-4AEF377F4D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1935" y="6591041"/>
            <a:ext cx="2889754" cy="30482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959D936-17E3-4F3B-9731-17CE3FE335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85707" y="6549704"/>
            <a:ext cx="514866" cy="349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69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/>
              <a:t>Подведение итогов «по горячим следам»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декабря 2020 г.</a:t>
            </a:r>
            <a:endParaRPr lang="en-US" dirty="0"/>
          </a:p>
        </p:txBody>
      </p:sp>
      <p:pic>
        <p:nvPicPr>
          <p:cNvPr id="10" name="image9.png" descr="drawing_light_bulb_with_pen_1600_clr.png">
            <a:extLst>
              <a:ext uri="{FF2B5EF4-FFF2-40B4-BE49-F238E27FC236}">
                <a16:creationId xmlns:a16="http://schemas.microsoft.com/office/drawing/2014/main" id="{BE1C5A5E-B8B6-4E35-940D-F3C9E11A8E90}"/>
              </a:ext>
            </a:extLst>
          </p:cNvPr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4268" y="1944805"/>
            <a:ext cx="2737133" cy="2883175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01FE6C6-074E-411A-8012-C35DDF7F562A}"/>
              </a:ext>
            </a:extLst>
          </p:cNvPr>
          <p:cNvSpPr/>
          <p:nvPr/>
        </p:nvSpPr>
        <p:spPr>
          <a:xfrm>
            <a:off x="2047164" y="2628688"/>
            <a:ext cx="4380931" cy="282359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/>
            <a:r>
              <a:rPr lang="ru-RU" sz="3200" b="1" dirty="0"/>
              <a:t>Первые отзывы участников о кабинетных учениях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D121E52-4A50-4F4A-83AF-5C0983ECE7FA}"/>
              </a:ext>
            </a:extLst>
          </p:cNvPr>
          <p:cNvCxnSpPr>
            <a:cxnSpLocks/>
          </p:cNvCxnSpPr>
          <p:nvPr/>
        </p:nvCxnSpPr>
        <p:spPr>
          <a:xfrm>
            <a:off x="6571399" y="2804614"/>
            <a:ext cx="0" cy="1351129"/>
          </a:xfrm>
          <a:prstGeom prst="line">
            <a:avLst/>
          </a:prstGeom>
          <a:ln w="476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bject 7">
            <a:extLst>
              <a:ext uri="{FF2B5EF4-FFF2-40B4-BE49-F238E27FC236}">
                <a16:creationId xmlns:a16="http://schemas.microsoft.com/office/drawing/2014/main" id="{C03AC2D7-C508-4823-A661-4ACD7314B1FB}"/>
              </a:ext>
            </a:extLst>
          </p:cNvPr>
          <p:cNvSpPr txBox="1">
            <a:spLocks noGrp="1"/>
          </p:cNvSpPr>
          <p:nvPr/>
        </p:nvSpPr>
        <p:spPr>
          <a:xfrm>
            <a:off x="67377" y="6656705"/>
            <a:ext cx="1875790" cy="201295"/>
          </a:xfrm>
          <a:prstGeom prst="rect">
            <a:avLst/>
          </a:prstGeom>
          <a:solidFill>
            <a:srgbClr val="ED7D31">
              <a:lumMod val="75000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ИМИТАЦИОННЫЕ УЧЕНИЯ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4EECBDB-9021-4330-A4DD-CA1DE7204B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640" y="6621192"/>
            <a:ext cx="2889754" cy="30482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B35DA67C-AB06-4E23-BBEC-C16B2188F9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15759" y="6560893"/>
            <a:ext cx="475529" cy="32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48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advAuto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декабря 2020 г.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1FE6C6-074E-411A-8012-C35DDF7F562A}"/>
              </a:ext>
            </a:extLst>
          </p:cNvPr>
          <p:cNvSpPr/>
          <p:nvPr/>
        </p:nvSpPr>
        <p:spPr>
          <a:xfrm>
            <a:off x="7515616" y="601010"/>
            <a:ext cx="4676384" cy="6004746"/>
          </a:xfrm>
          <a:prstGeom prst="rect">
            <a:avLst/>
          </a:prstGeom>
          <a:solidFill>
            <a:schemeClr val="tx2"/>
          </a:solidFill>
          <a:effectLst/>
        </p:spPr>
        <p:txBody>
          <a:bodyPr wrap="square">
            <a:no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Подведение итогов под руководством координатора 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</a:rPr>
              <a:t>и 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</a:rPr>
              <a:t>планирование действий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B444B19-C2EE-4E64-AC58-E33AAEB9FDA5}"/>
              </a:ext>
            </a:extLst>
          </p:cNvPr>
          <p:cNvSpPr/>
          <p:nvPr/>
        </p:nvSpPr>
        <p:spPr>
          <a:xfrm>
            <a:off x="7835022" y="2653304"/>
            <a:ext cx="3769417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700"/>
              </a:spcBef>
              <a:buClr>
                <a:srgbClr val="0090D0"/>
              </a:buClr>
              <a:buSzPct val="100000"/>
            </a:pPr>
            <a:endParaRPr lang="en-US" sz="2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22860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>
                <a:srgbClr val="0090D0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Анализ недочетов: обсуждение в фокус-группе для обзора контрольных показателей готовности</a:t>
            </a:r>
          </a:p>
          <a:p>
            <a:pPr marL="457200" indent="-22860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>
                <a:srgbClr val="0090D0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Планирование действий</a:t>
            </a:r>
          </a:p>
          <a:p>
            <a:pPr marL="457200" indent="-228600">
              <a:lnSpc>
                <a:spcPct val="90000"/>
              </a:lnSpc>
              <a:spcAft>
                <a:spcPts val="1200"/>
              </a:spcAft>
              <a:buClr>
                <a:srgbClr val="0090D0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Оценочный лист участника</a:t>
            </a:r>
          </a:p>
        </p:txBody>
      </p:sp>
      <p:pic>
        <p:nvPicPr>
          <p:cNvPr id="1026" name="Picture 2" descr="WHOCOVID19_20200720_BGD_207">
            <a:extLst>
              <a:ext uri="{FF2B5EF4-FFF2-40B4-BE49-F238E27FC236}">
                <a16:creationId xmlns:a16="http://schemas.microsoft.com/office/drawing/2014/main" id="{5E7D0FA3-5548-C948-81A3-659F68BCE9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046" y="924872"/>
            <a:ext cx="7475024" cy="5357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ject 7">
            <a:extLst>
              <a:ext uri="{FF2B5EF4-FFF2-40B4-BE49-F238E27FC236}">
                <a16:creationId xmlns:a16="http://schemas.microsoft.com/office/drawing/2014/main" id="{80018A8B-564A-40EC-9CE3-FE670D1E58E3}"/>
              </a:ext>
            </a:extLst>
          </p:cNvPr>
          <p:cNvSpPr txBox="1">
            <a:spLocks noGrp="1"/>
          </p:cNvSpPr>
          <p:nvPr/>
        </p:nvSpPr>
        <p:spPr>
          <a:xfrm>
            <a:off x="33046" y="6642908"/>
            <a:ext cx="1875790" cy="201295"/>
          </a:xfrm>
          <a:prstGeom prst="rect">
            <a:avLst/>
          </a:prstGeom>
          <a:solidFill>
            <a:srgbClr val="ED7D31">
              <a:lumMod val="75000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ИМИТАЦИОННЫЕ УЧЕНИЯ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FAED8E6-C328-4FEA-8779-43C6C99331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0475" y="6605756"/>
            <a:ext cx="2889754" cy="30482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F1B2933F-9725-4E21-AD63-D66B57E107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10280" y="6558376"/>
            <a:ext cx="475529" cy="32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63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4DAFD-A0A3-4E9F-8BCD-8CF1E4335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/>
              <a:t>Программа, часть 2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B10564-5E44-4E45-905F-4B41B230E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декабря 2020 г.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289DD38-C76C-4D2F-9480-0059C555773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3662" y="2028418"/>
            <a:ext cx="4562939" cy="303292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8B9E5DC-C990-473B-843A-E81DF812EE4D}"/>
              </a:ext>
            </a:extLst>
          </p:cNvPr>
          <p:cNvSpPr txBox="1"/>
          <p:nvPr/>
        </p:nvSpPr>
        <p:spPr>
          <a:xfrm>
            <a:off x="668703" y="1821643"/>
            <a:ext cx="6954276" cy="43755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sz="2000" b="1" dirty="0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Вторые полдня: 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dirty="0">
                <a:solidFill>
                  <a:srgbClr val="383838"/>
                </a:solidFill>
                <a:cs typeface="Calibri" panose="020F0502020204030204" pitchFamily="34" charset="0"/>
              </a:rPr>
              <a:t>14:00   	Резюме учений 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dirty="0">
                <a:solidFill>
                  <a:srgbClr val="383838"/>
                </a:solidFill>
                <a:cs typeface="Calibri" panose="020F0502020204030204" pitchFamily="34" charset="0"/>
              </a:rPr>
              <a:t>14:15   	Анализ недочетов и планирование действий 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dirty="0">
                <a:solidFill>
                  <a:srgbClr val="383838"/>
                </a:solidFill>
                <a:cs typeface="Calibri" panose="020F0502020204030204" pitchFamily="34" charset="0"/>
              </a:rPr>
              <a:t>	(работа в группе)</a:t>
            </a:r>
            <a:r>
              <a:rPr lang="ru-RU" i="1" dirty="0">
                <a:solidFill>
                  <a:srgbClr val="383838"/>
                </a:solidFill>
                <a:cs typeface="Calibri" panose="020F0502020204030204" pitchFamily="34" charset="0"/>
              </a:rPr>
              <a:t> 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dirty="0">
                <a:solidFill>
                  <a:srgbClr val="383838"/>
                </a:solidFill>
                <a:cs typeface="Calibri" panose="020F0502020204030204" pitchFamily="34" charset="0"/>
              </a:rPr>
              <a:t>15:30	Перерыв на кофе (15 мин.)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dirty="0">
                <a:solidFill>
                  <a:srgbClr val="383838"/>
                </a:solidFill>
                <a:cs typeface="Calibri" panose="020F0502020204030204" pitchFamily="34" charset="0"/>
              </a:rPr>
              <a:t>15:45   	Продолжение планирования действий 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dirty="0">
                <a:solidFill>
                  <a:srgbClr val="383838"/>
                </a:solidFill>
                <a:cs typeface="Calibri" panose="020F0502020204030204" pitchFamily="34" charset="0"/>
              </a:rPr>
              <a:t>	(работа в группе)</a:t>
            </a:r>
            <a:r>
              <a:rPr lang="ru-RU" i="1" dirty="0">
                <a:solidFill>
                  <a:srgbClr val="383838"/>
                </a:solidFill>
                <a:cs typeface="Calibri" panose="020F0502020204030204" pitchFamily="34" charset="0"/>
              </a:rPr>
              <a:t> 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dirty="0">
                <a:solidFill>
                  <a:srgbClr val="383838"/>
                </a:solidFill>
                <a:cs typeface="Calibri" panose="020F0502020204030204" pitchFamily="34" charset="0"/>
              </a:rPr>
              <a:t>16:30	Подведение итогов на заседании 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dirty="0">
                <a:solidFill>
                  <a:srgbClr val="383838"/>
                </a:solidFill>
                <a:cs typeface="Calibri" panose="020F0502020204030204" pitchFamily="34" charset="0"/>
              </a:rPr>
              <a:t>	в полном составе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dirty="0">
                <a:solidFill>
                  <a:srgbClr val="383838"/>
                </a:solidFill>
                <a:cs typeface="Calibri" panose="020F0502020204030204" pitchFamily="34" charset="0"/>
              </a:rPr>
              <a:t>17:00   	Завершение работы и обсуждение дальнейших шагов</a:t>
            </a:r>
          </a:p>
          <a:p>
            <a:pPr lvl="0">
              <a:spcBef>
                <a:spcPts val="700"/>
              </a:spcBef>
              <a:buClr>
                <a:srgbClr val="DD8047"/>
              </a:buClr>
              <a:buSzPct val="60000"/>
              <a:defRPr/>
            </a:pPr>
            <a:r>
              <a:rPr lang="ru-RU" dirty="0">
                <a:solidFill>
                  <a:srgbClr val="383838"/>
                </a:solidFill>
                <a:cs typeface="Calibri" panose="020F0502020204030204" pitchFamily="34" charset="0"/>
              </a:rPr>
              <a:t>17:30   	Заключительная часть</a:t>
            </a:r>
          </a:p>
          <a:p>
            <a:endParaRPr lang="en-US" sz="2000" dirty="0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6" name="object 7">
            <a:extLst>
              <a:ext uri="{FF2B5EF4-FFF2-40B4-BE49-F238E27FC236}">
                <a16:creationId xmlns:a16="http://schemas.microsoft.com/office/drawing/2014/main" id="{32C331CF-FD37-4AD6-93DE-DE6A09545BDB}"/>
              </a:ext>
            </a:extLst>
          </p:cNvPr>
          <p:cNvSpPr txBox="1">
            <a:spLocks noGrp="1"/>
          </p:cNvSpPr>
          <p:nvPr/>
        </p:nvSpPr>
        <p:spPr>
          <a:xfrm>
            <a:off x="75966" y="6656705"/>
            <a:ext cx="1875790" cy="201295"/>
          </a:xfrm>
          <a:prstGeom prst="rect">
            <a:avLst/>
          </a:prstGeom>
          <a:solidFill>
            <a:srgbClr val="ED7D31">
              <a:lumMod val="75000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-15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ИМИТАЦИОННЫЕ УЧЕНИЯ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EFB0394-B854-4D05-9F57-FF95EF62A7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6754" y="6604939"/>
            <a:ext cx="2889754" cy="30482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270C1FE-F0CA-42EE-BD47-52DD3E81DD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15759" y="6575791"/>
            <a:ext cx="475529" cy="32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55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7D67A4-6045-44ED-A760-574DD29CB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780" y="-8247"/>
            <a:ext cx="10515600" cy="581340"/>
          </a:xfrm>
        </p:spPr>
        <p:txBody>
          <a:bodyPr>
            <a:normAutofit fontScale="90000"/>
          </a:bodyPr>
          <a:lstStyle/>
          <a:p>
            <a:r>
              <a:rPr lang="ru-RU"/>
              <a:t>НПРВ ПРОТИВ COVID-19: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FB3533-94C3-42AF-A3DF-5547AE17C2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780" y="849191"/>
            <a:ext cx="7522029" cy="532777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1650" dirty="0">
                <a:latin typeface="+mn-lt"/>
                <a:cs typeface="Calibri"/>
              </a:rPr>
              <a:t>Документ </a:t>
            </a:r>
            <a:r>
              <a:rPr lang="ru-RU" sz="1650" dirty="0">
                <a:latin typeface="+mn-lt"/>
                <a:cs typeface="Calibri"/>
                <a:hlinkClick r:id="rId2"/>
              </a:rPr>
              <a:t>«</a:t>
            </a:r>
            <a:r>
              <a:rPr lang="ru-RU" sz="1650" dirty="0" err="1">
                <a:latin typeface="+mn-lt"/>
                <a:cs typeface="Calibri"/>
                <a:hlinkClick r:id="rId2"/>
              </a:rPr>
              <a:t>Guidance</a:t>
            </a:r>
            <a:r>
              <a:rPr lang="ru-RU" sz="1650" dirty="0">
                <a:latin typeface="+mn-lt"/>
                <a:cs typeface="Calibri"/>
                <a:hlinkClick r:id="rId2"/>
              </a:rPr>
              <a:t> </a:t>
            </a:r>
            <a:r>
              <a:rPr lang="ru-RU" sz="1650" dirty="0" err="1">
                <a:latin typeface="+mn-lt"/>
                <a:cs typeface="Calibri"/>
                <a:hlinkClick r:id="rId2"/>
              </a:rPr>
              <a:t>on</a:t>
            </a:r>
            <a:r>
              <a:rPr lang="ru-RU" sz="1650" dirty="0">
                <a:latin typeface="+mn-lt"/>
                <a:cs typeface="Calibri"/>
                <a:hlinkClick r:id="rId2"/>
              </a:rPr>
              <a:t> </a:t>
            </a:r>
            <a:r>
              <a:rPr lang="ru-RU" sz="1650" dirty="0" err="1">
                <a:latin typeface="+mn-lt"/>
                <a:cs typeface="Calibri"/>
                <a:hlinkClick r:id="rId2"/>
              </a:rPr>
              <a:t>developing</a:t>
            </a:r>
            <a:r>
              <a:rPr lang="ru-RU" sz="1650" dirty="0">
                <a:latin typeface="+mn-lt"/>
                <a:cs typeface="Calibri"/>
                <a:hlinkClick r:id="rId2"/>
              </a:rPr>
              <a:t> a </a:t>
            </a:r>
            <a:r>
              <a:rPr lang="ru-RU" sz="1650" dirty="0" err="1">
                <a:latin typeface="+mn-lt"/>
                <a:cs typeface="Calibri"/>
                <a:hlinkClick r:id="rId2"/>
              </a:rPr>
              <a:t>national</a:t>
            </a:r>
            <a:r>
              <a:rPr lang="ru-RU" sz="1650" dirty="0">
                <a:latin typeface="+mn-lt"/>
                <a:cs typeface="Calibri"/>
                <a:hlinkClick r:id="rId2"/>
              </a:rPr>
              <a:t> </a:t>
            </a:r>
            <a:r>
              <a:rPr lang="ru-RU" sz="1650" dirty="0" err="1">
                <a:latin typeface="+mn-lt"/>
                <a:cs typeface="Calibri"/>
                <a:hlinkClick r:id="rId2"/>
              </a:rPr>
              <a:t>deployment</a:t>
            </a:r>
            <a:r>
              <a:rPr lang="ru-RU" sz="1650" dirty="0">
                <a:latin typeface="+mn-lt"/>
                <a:cs typeface="Calibri"/>
                <a:hlinkClick r:id="rId2"/>
              </a:rPr>
              <a:t> </a:t>
            </a:r>
            <a:r>
              <a:rPr lang="ru-RU" sz="1650" dirty="0" err="1">
                <a:latin typeface="+mn-lt"/>
                <a:cs typeface="Calibri"/>
                <a:hlinkClick r:id="rId2"/>
              </a:rPr>
              <a:t>and</a:t>
            </a:r>
            <a:r>
              <a:rPr lang="ru-RU" sz="1650" dirty="0">
                <a:latin typeface="+mn-lt"/>
                <a:cs typeface="Calibri"/>
                <a:hlinkClick r:id="rId2"/>
              </a:rPr>
              <a:t> </a:t>
            </a:r>
            <a:r>
              <a:rPr lang="ru-RU" sz="1650" dirty="0" err="1">
                <a:latin typeface="+mn-lt"/>
                <a:cs typeface="Calibri"/>
                <a:hlinkClick r:id="rId2"/>
              </a:rPr>
              <a:t>vaccination</a:t>
            </a:r>
            <a:r>
              <a:rPr lang="ru-RU" sz="1650" dirty="0">
                <a:latin typeface="+mn-lt"/>
                <a:cs typeface="Calibri"/>
                <a:hlinkClick r:id="rId2"/>
              </a:rPr>
              <a:t> </a:t>
            </a:r>
            <a:r>
              <a:rPr lang="ru-RU" sz="1650" dirty="0" err="1">
                <a:latin typeface="+mn-lt"/>
                <a:cs typeface="Calibri"/>
                <a:hlinkClick r:id="rId2"/>
              </a:rPr>
              <a:t>plan</a:t>
            </a:r>
            <a:r>
              <a:rPr lang="ru-RU" sz="1650" dirty="0">
                <a:latin typeface="+mn-lt"/>
                <a:cs typeface="Calibri"/>
                <a:hlinkClick r:id="rId2"/>
              </a:rPr>
              <a:t> (NDVP) </a:t>
            </a:r>
            <a:r>
              <a:rPr lang="ru-RU" sz="1650" dirty="0" err="1">
                <a:latin typeface="+mn-lt"/>
                <a:cs typeface="Calibri"/>
                <a:hlinkClick r:id="rId2"/>
              </a:rPr>
              <a:t>for</a:t>
            </a:r>
            <a:r>
              <a:rPr lang="ru-RU" sz="1650" dirty="0">
                <a:latin typeface="+mn-lt"/>
                <a:cs typeface="Calibri"/>
                <a:hlinkClick r:id="rId2"/>
              </a:rPr>
              <a:t> COVID-19 </a:t>
            </a:r>
            <a:r>
              <a:rPr lang="ru-RU" sz="1650" dirty="0" err="1">
                <a:latin typeface="+mn-lt"/>
                <a:cs typeface="Calibri"/>
                <a:hlinkClick r:id="rId2"/>
              </a:rPr>
              <a:t>vaccines</a:t>
            </a:r>
            <a:r>
              <a:rPr lang="ru-RU" sz="1650" dirty="0">
                <a:latin typeface="+mn-lt"/>
                <a:cs typeface="Calibri"/>
                <a:hlinkClick r:id="rId2"/>
              </a:rPr>
              <a:t>»</a:t>
            </a:r>
            <a:r>
              <a:rPr lang="ru-RU" sz="1650" dirty="0">
                <a:latin typeface="+mn-lt"/>
                <a:cs typeface="Calibri"/>
              </a:rPr>
              <a:t> (Рекомендации по разработке национального плана распределения вакцин и вакцинации (НПРВ) в отношении вакцин против COVID-19) призван предоставить руководящие указания национальным государственным органам по разработке и уточнению их НПРВ в отношении вакцин против COVID-19.</a:t>
            </a:r>
            <a:endParaRPr lang="en-US" sz="1650" dirty="0">
              <a:latin typeface="+mn-lt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1650" dirty="0">
                <a:latin typeface="+mn-lt"/>
                <a:cs typeface="Calibri" panose="020F0502020204030204" pitchFamily="34" charset="0"/>
              </a:rPr>
              <a:t>Он обеспечивает основу для оказания поддержки странам в:</a:t>
            </a:r>
          </a:p>
          <a:p>
            <a:pPr>
              <a:lnSpc>
                <a:spcPct val="120000"/>
              </a:lnSpc>
            </a:pPr>
            <a:r>
              <a:rPr lang="ru-RU" sz="1650" dirty="0">
                <a:latin typeface="+mn-lt"/>
                <a:cs typeface="Calibri" panose="020F0502020204030204" pitchFamily="34" charset="0"/>
              </a:rPr>
              <a:t>разработке и уточнении их НПРВ для внедрения вакцин против </a:t>
            </a:r>
            <a:br>
              <a:rPr lang="ru-RU" sz="1650" dirty="0">
                <a:latin typeface="+mn-lt"/>
                <a:cs typeface="Calibri" panose="020F0502020204030204" pitchFamily="34" charset="0"/>
              </a:rPr>
            </a:br>
            <a:r>
              <a:rPr lang="ru-RU" sz="1650" dirty="0">
                <a:latin typeface="+mn-lt"/>
                <a:cs typeface="Calibri" panose="020F0502020204030204" pitchFamily="34" charset="0"/>
              </a:rPr>
              <a:t>COVID-19;</a:t>
            </a:r>
          </a:p>
          <a:p>
            <a:pPr>
              <a:lnSpc>
                <a:spcPct val="120000"/>
              </a:lnSpc>
            </a:pPr>
            <a:r>
              <a:rPr lang="ru-RU" sz="1650" dirty="0">
                <a:latin typeface="+mn-lt"/>
                <a:cs typeface="Calibri" panose="020F0502020204030204" pitchFamily="34" charset="0"/>
              </a:rPr>
              <a:t>разработке стратегий по распределению, внедрению и мониторингу применения вакцины (вакцин) против COVID-19 в стране;</a:t>
            </a:r>
          </a:p>
          <a:p>
            <a:pPr>
              <a:lnSpc>
                <a:spcPct val="120000"/>
              </a:lnSpc>
            </a:pPr>
            <a:r>
              <a:rPr lang="ru-RU" sz="1650" dirty="0">
                <a:latin typeface="+mn-lt"/>
                <a:cs typeface="Calibri" panose="020F0502020204030204" pitchFamily="34" charset="0"/>
              </a:rPr>
              <a:t>обеспечении должного согласования этого плана и соответствующего финансирования с другими национальными планами по восстановлению после COVID-19 и принятию ответных мер и оказанию поддержки в связи с COVID-19, а также всестороннего учета их осуществления в рамках национальных механизмов управления.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9A1CCC-322E-471D-AE48-C3EDFCBBEE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81868" y="6560893"/>
            <a:ext cx="3769418" cy="365125"/>
          </a:xfrm>
        </p:spPr>
        <p:txBody>
          <a:bodyPr/>
          <a:lstStyle/>
          <a:p>
            <a:r>
              <a:rPr lang="ru-RU" dirty="0"/>
              <a:t>22 декабря 2020 г.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AD76BEE-5860-4E4E-A9AC-873EBAAF047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0569" y="1666726"/>
            <a:ext cx="4511431" cy="4352921"/>
          </a:xfrm>
          <a:prstGeom prst="rect">
            <a:avLst/>
          </a:prstGeom>
        </p:spPr>
      </p:pic>
      <p:sp>
        <p:nvSpPr>
          <p:cNvPr id="7" name="object 7">
            <a:extLst>
              <a:ext uri="{FF2B5EF4-FFF2-40B4-BE49-F238E27FC236}">
                <a16:creationId xmlns:a16="http://schemas.microsoft.com/office/drawing/2014/main" id="{83ED73AB-4697-4E7E-9962-C5ED29A6A6F5}"/>
              </a:ext>
            </a:extLst>
          </p:cNvPr>
          <p:cNvSpPr txBox="1">
            <a:spLocks noGrp="1"/>
          </p:cNvSpPr>
          <p:nvPr/>
        </p:nvSpPr>
        <p:spPr>
          <a:xfrm>
            <a:off x="85403" y="6656705"/>
            <a:ext cx="1875790" cy="201295"/>
          </a:xfrm>
          <a:prstGeom prst="rect">
            <a:avLst/>
          </a:prstGeom>
          <a:solidFill>
            <a:srgbClr val="ED7D31">
              <a:lumMod val="75000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-15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ИМИТАЦИОННЫЕ УЧЕНИЯ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E543CBC-2D24-44DE-8BAC-C9D314E56A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6653" y="6591042"/>
            <a:ext cx="2889754" cy="30482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4550AA2-58AD-4B06-8E0C-D4232E4CB4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5385" y="6572752"/>
            <a:ext cx="475529" cy="32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01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7D67A4-6045-44ED-A760-574DD29CB4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/>
              <a:t>Анализ сильных сторон и недочетов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9A1CCC-322E-471D-AE48-C3EDFCBBE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декабря 2020 г.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877A0E9-096C-4A41-9A11-6F78DDD52E07}"/>
              </a:ext>
            </a:extLst>
          </p:cNvPr>
          <p:cNvSpPr/>
          <p:nvPr/>
        </p:nvSpPr>
        <p:spPr>
          <a:xfrm>
            <a:off x="388225" y="5660071"/>
            <a:ext cx="4817660" cy="767789"/>
          </a:xfrm>
          <a:prstGeom prst="rect">
            <a:avLst/>
          </a:prstGeom>
          <a:solidFill>
            <a:schemeClr val="accent5">
              <a:lumMod val="50000"/>
            </a:schemeClr>
          </a:solidFill>
          <a:ln w="254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chemeClr val="bg1"/>
                </a:solidFill>
              </a:rPr>
              <a:t>ПЛАНИРОВАНИЕ ДЕЙСТВИЙ</a:t>
            </a:r>
          </a:p>
        </p:txBody>
      </p:sp>
      <p:sp>
        <p:nvSpPr>
          <p:cNvPr id="11" name="Flowchart: Off-page Connector 10">
            <a:extLst>
              <a:ext uri="{FF2B5EF4-FFF2-40B4-BE49-F238E27FC236}">
                <a16:creationId xmlns:a16="http://schemas.microsoft.com/office/drawing/2014/main" id="{08E76C2F-ACDA-41BF-B5D5-4F2B6F3316EB}"/>
              </a:ext>
            </a:extLst>
          </p:cNvPr>
          <p:cNvSpPr/>
          <p:nvPr/>
        </p:nvSpPr>
        <p:spPr>
          <a:xfrm>
            <a:off x="388225" y="3740296"/>
            <a:ext cx="4817660" cy="2019058"/>
          </a:xfrm>
          <a:prstGeom prst="flowChartOffpageConnector">
            <a:avLst/>
          </a:prstGeom>
          <a:solidFill>
            <a:schemeClr val="tx2">
              <a:lumMod val="60000"/>
              <a:lumOff val="40000"/>
            </a:schemeClr>
          </a:solidFill>
          <a:ln w="254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dirty="0">
                <a:solidFill>
                  <a:schemeClr val="tx1"/>
                </a:solidFill>
              </a:rPr>
              <a:t>Выдвижение предложений по повышению эффективности ваших систем, планов и инструкций</a:t>
            </a:r>
          </a:p>
        </p:txBody>
      </p:sp>
      <p:sp>
        <p:nvSpPr>
          <p:cNvPr id="10" name="Flowchart: Off-page Connector 9">
            <a:extLst>
              <a:ext uri="{FF2B5EF4-FFF2-40B4-BE49-F238E27FC236}">
                <a16:creationId xmlns:a16="http://schemas.microsoft.com/office/drawing/2014/main" id="{79B8B67E-8274-4744-97F0-91637BA7A559}"/>
              </a:ext>
            </a:extLst>
          </p:cNvPr>
          <p:cNvSpPr/>
          <p:nvPr/>
        </p:nvSpPr>
        <p:spPr>
          <a:xfrm>
            <a:off x="388225" y="2342740"/>
            <a:ext cx="4817660" cy="1474280"/>
          </a:xfrm>
          <a:prstGeom prst="flowChartOffpageConnector">
            <a:avLst/>
          </a:prstGeom>
          <a:solidFill>
            <a:schemeClr val="tx2">
              <a:lumMod val="40000"/>
              <a:lumOff val="60000"/>
            </a:schemeClr>
          </a:solidFill>
          <a:ln w="254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>
                <a:solidFill>
                  <a:schemeClr val="tx1"/>
                </a:solidFill>
              </a:rPr>
              <a:t>Проверка предположений</a:t>
            </a:r>
          </a:p>
        </p:txBody>
      </p:sp>
      <p:sp>
        <p:nvSpPr>
          <p:cNvPr id="8" name="Flowchart: Off-page Connector 7">
            <a:extLst>
              <a:ext uri="{FF2B5EF4-FFF2-40B4-BE49-F238E27FC236}">
                <a16:creationId xmlns:a16="http://schemas.microsoft.com/office/drawing/2014/main" id="{D7F5B448-CFCC-47F0-A53A-961C9A8A21DE}"/>
              </a:ext>
            </a:extLst>
          </p:cNvPr>
          <p:cNvSpPr/>
          <p:nvPr/>
        </p:nvSpPr>
        <p:spPr>
          <a:xfrm>
            <a:off x="388225" y="914568"/>
            <a:ext cx="4817660" cy="1474280"/>
          </a:xfrm>
          <a:prstGeom prst="flowChartOffpageConnector">
            <a:avLst/>
          </a:prstGeom>
          <a:solidFill>
            <a:schemeClr val="bg2"/>
          </a:solidFill>
          <a:ln w="254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>
                <a:solidFill>
                  <a:schemeClr val="tx1"/>
                </a:solidFill>
              </a:rPr>
              <a:t>Обзор сильных сторон и недочетов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6D38A6C-2F8F-4154-AD53-AC19193B93C6}"/>
              </a:ext>
            </a:extLst>
          </p:cNvPr>
          <p:cNvSpPr/>
          <p:nvPr/>
        </p:nvSpPr>
        <p:spPr>
          <a:xfrm>
            <a:off x="5284269" y="990741"/>
            <a:ext cx="6641432" cy="5172590"/>
          </a:xfrm>
          <a:prstGeom prst="rect">
            <a:avLst/>
          </a:prstGeom>
        </p:spPr>
        <p:txBody>
          <a:bodyPr wrap="square" lIns="91440" tIns="45720" rIns="91440" bIns="45720" anchor="t">
            <a:noAutofit/>
          </a:bodyPr>
          <a:lstStyle/>
          <a:p>
            <a:pPr>
              <a:spcAft>
                <a:spcPts val="1200"/>
              </a:spcAft>
            </a:pPr>
            <a:r>
              <a:rPr lang="ru-RU" b="1" u="sng" dirty="0">
                <a:latin typeface="+mj-lt"/>
                <a:cs typeface="Calibri" panose="020F0502020204030204" pitchFamily="34" charset="0"/>
              </a:rPr>
              <a:t>ЗАДАЧИ:</a:t>
            </a:r>
          </a:p>
          <a:p>
            <a:pPr marL="342900" indent="-342900">
              <a:lnSpc>
                <a:spcPct val="90000"/>
              </a:lnSpc>
              <a:spcAft>
                <a:spcPts val="1200"/>
              </a:spcAft>
              <a:buAutoNum type="arabicPeriod"/>
            </a:pPr>
            <a:r>
              <a:rPr lang="ru-RU" sz="1700" dirty="0">
                <a:latin typeface="+mj-lt"/>
                <a:cs typeface="Calibri" panose="020F0502020204030204" pitchFamily="34" charset="0"/>
              </a:rPr>
              <a:t>В группах разделите лист бумаги на три части.</a:t>
            </a:r>
          </a:p>
          <a:p>
            <a:pPr marL="342900" indent="-342900">
              <a:lnSpc>
                <a:spcPct val="90000"/>
              </a:lnSpc>
              <a:spcAft>
                <a:spcPts val="1200"/>
              </a:spcAft>
              <a:buAutoNum type="arabicPeriod"/>
            </a:pPr>
            <a:r>
              <a:rPr lang="ru-RU" sz="1700" dirty="0">
                <a:latin typeface="+mj-lt"/>
                <a:cs typeface="Calibri"/>
              </a:rPr>
              <a:t>Просмотрите Национальный план распределения вакцин и вакцинации (НПРВ) и записи, сделанные в ходе кабинетных учений.</a:t>
            </a:r>
          </a:p>
          <a:p>
            <a:pPr marL="342900" indent="-342900">
              <a:lnSpc>
                <a:spcPct val="90000"/>
              </a:lnSpc>
              <a:spcAft>
                <a:spcPts val="1200"/>
              </a:spcAft>
              <a:buFont typeface="+mj-lt"/>
              <a:buAutoNum type="arabicPeriod"/>
            </a:pPr>
            <a:r>
              <a:rPr lang="ru-RU" sz="1700" dirty="0">
                <a:latin typeface="+mj-lt"/>
                <a:cs typeface="Calibri" panose="020F0502020204030204" pitchFamily="34" charset="0"/>
              </a:rPr>
              <a:t>Проведите обсуждение и напишите по пунктам свои замечания в каждом из разделов, чтобы ответить на следующие вопросы:</a:t>
            </a:r>
          </a:p>
          <a:p>
            <a:pPr marL="800100" lvl="1" indent="-342900">
              <a:lnSpc>
                <a:spcPct val="9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1700" dirty="0">
                <a:latin typeface="+mj-lt"/>
                <a:cs typeface="Calibri" panose="020F0502020204030204" pitchFamily="34" charset="0"/>
              </a:rPr>
              <a:t>Какие компоненты планирования распределения вакцины против COVID-19 надежны/эффективны? (успехи)</a:t>
            </a:r>
          </a:p>
          <a:p>
            <a:pPr marL="800100" lvl="1" indent="-342900">
              <a:lnSpc>
                <a:spcPct val="9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1700" dirty="0">
                <a:solidFill>
                  <a:prstClr val="black"/>
                </a:solidFill>
                <a:latin typeface="+mj-lt"/>
                <a:cs typeface="Calibri" panose="020F0502020204030204" pitchFamily="34" charset="0"/>
              </a:rPr>
              <a:t>Какие компоненты планирования распределения вакцины против COVID-19 являются слабыми/проблемными и нуждаются в доработке? </a:t>
            </a:r>
            <a:r>
              <a:rPr lang="ru-RU" sz="1700" dirty="0">
                <a:latin typeface="+mj-lt"/>
                <a:cs typeface="Calibri" panose="020F0502020204030204" pitchFamily="34" charset="0"/>
              </a:rPr>
              <a:t>(трудности)</a:t>
            </a:r>
          </a:p>
          <a:p>
            <a:pPr marL="800100" lvl="1" indent="-342900">
              <a:lnSpc>
                <a:spcPct val="9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1700" dirty="0">
                <a:latin typeface="+mj-lt"/>
                <a:cs typeface="Calibri" panose="020F0502020204030204" pitchFamily="34" charset="0"/>
              </a:rPr>
              <a:t>Назовите и расставьте в приоритетном порядке </a:t>
            </a:r>
            <a:br>
              <a:rPr lang="ru-RU" sz="1700" dirty="0">
                <a:latin typeface="+mj-lt"/>
                <a:cs typeface="Calibri" panose="020F0502020204030204" pitchFamily="34" charset="0"/>
              </a:rPr>
            </a:br>
            <a:r>
              <a:rPr lang="ru-RU" sz="1700" dirty="0">
                <a:latin typeface="+mj-lt"/>
                <a:cs typeface="Calibri" panose="020F0502020204030204" pitchFamily="34" charset="0"/>
              </a:rPr>
              <a:t>(три главных) основные области/виды деятельности, которые нуждаются в дальнейшем планировании.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9301FD9-3E22-4D05-AB5A-E42D4E841735}"/>
              </a:ext>
            </a:extLst>
          </p:cNvPr>
          <p:cNvGrpSpPr/>
          <p:nvPr/>
        </p:nvGrpSpPr>
        <p:grpSpPr>
          <a:xfrm>
            <a:off x="10015153" y="616062"/>
            <a:ext cx="2020803" cy="749356"/>
            <a:chOff x="9978391" y="5342554"/>
            <a:chExt cx="2020803" cy="749356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8BB950D-E0EA-4CF9-914C-A9343E4B77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78391" y="5342554"/>
              <a:ext cx="784098" cy="749356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30C1043-CB9B-46D4-B470-C7E83CDEBCC2}"/>
                </a:ext>
              </a:extLst>
            </p:cNvPr>
            <p:cNvSpPr txBox="1"/>
            <p:nvPr/>
          </p:nvSpPr>
          <p:spPr>
            <a:xfrm>
              <a:off x="10668380" y="5522976"/>
              <a:ext cx="13308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spcBef>
                  <a:spcPts val="700"/>
                </a:spcBef>
                <a:buClr>
                  <a:srgbClr val="DD8047"/>
                </a:buClr>
                <a:buSzPct val="60000"/>
              </a:pPr>
              <a:r>
                <a:rPr lang="ru-RU" sz="2400" b="1">
                  <a:solidFill>
                    <a:srgbClr val="0070C0"/>
                  </a:solidFill>
                  <a:latin typeface="+mj-lt"/>
                  <a:cs typeface="Calibri" panose="020F0502020204030204" pitchFamily="34" charset="0"/>
                </a:rPr>
                <a:t>75 мин.</a:t>
              </a:r>
            </a:p>
          </p:txBody>
        </p:sp>
      </p:grp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CBB288C-3A71-44A7-A69E-8D16D8551DF0}"/>
              </a:ext>
            </a:extLst>
          </p:cNvPr>
          <p:cNvCxnSpPr/>
          <p:nvPr/>
        </p:nvCxnSpPr>
        <p:spPr>
          <a:xfrm>
            <a:off x="5506589" y="6270602"/>
            <a:ext cx="6228665" cy="0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5B964DD-F08B-438A-B1C8-E8CDC9A289C8}"/>
              </a:ext>
            </a:extLst>
          </p:cNvPr>
          <p:cNvSpPr txBox="1"/>
          <p:nvPr/>
        </p:nvSpPr>
        <p:spPr>
          <a:xfrm>
            <a:off x="5506589" y="6270602"/>
            <a:ext cx="62286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ru-RU" sz="1200" i="1" dirty="0">
                <a:solidFill>
                  <a:schemeClr val="accent1"/>
                </a:solidFill>
                <a:latin typeface="+mj-lt"/>
                <a:cs typeface="Calibri" panose="020F0502020204030204" pitchFamily="34" charset="0"/>
              </a:rPr>
              <a:t>Примечание: планирование действий будет проведено на следующей сессии.</a:t>
            </a: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7C9AF8A1-28FE-4457-BED5-A2AA1346D72F}"/>
              </a:ext>
            </a:extLst>
          </p:cNvPr>
          <p:cNvSpPr txBox="1">
            <a:spLocks noGrp="1"/>
          </p:cNvSpPr>
          <p:nvPr/>
        </p:nvSpPr>
        <p:spPr>
          <a:xfrm>
            <a:off x="75778" y="6656705"/>
            <a:ext cx="1875790" cy="201295"/>
          </a:xfrm>
          <a:prstGeom prst="rect">
            <a:avLst/>
          </a:prstGeom>
          <a:solidFill>
            <a:srgbClr val="ED7D31">
              <a:lumMod val="75000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-15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ИМИТАЦИОННЫЕ УЧЕНИЯ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3584384-DB68-4274-913A-765BEE2CCE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1841" y="6584456"/>
            <a:ext cx="2889754" cy="30482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63E8C43-62FA-4B3C-BFA3-6A2F10B22A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59724" y="6538010"/>
            <a:ext cx="569724" cy="387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5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505" y="38328"/>
            <a:ext cx="1135219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dirty="0"/>
              <a:t>Рекомендации по обеспечению готовности и принятию ответных мер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178392" y="6622181"/>
            <a:ext cx="1582366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cap="none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/>
                <a:ea typeface="+mn-ea"/>
                <a:cs typeface="Arial"/>
              </a:rPr>
              <a:t>20 октября 2020 г.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47137" y="2083242"/>
            <a:ext cx="5202892" cy="4691028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12700" marR="5080" algn="just">
              <a:defRPr/>
            </a:pPr>
            <a:r>
              <a:rPr kumimoji="0" lang="ru-RU" sz="1700" b="0" i="1" u="none" strike="noStrike" cap="none" normalizeH="0" baseline="0" noProof="0" dirty="0">
                <a:ln>
                  <a:noFill/>
                </a:ln>
                <a:uLnTx/>
                <a:uFillTx/>
                <a:latin typeface="Arial"/>
                <a:ea typeface="+mn-ea"/>
                <a:cs typeface="Arial"/>
              </a:rPr>
              <a:t>За период с января 2020 г. ВОЗ опубликовала более 100 документов по COVID-19. Из них более половины представляют собой подробные </a:t>
            </a:r>
            <a:r>
              <a:rPr kumimoji="0" lang="ru-RU" sz="1700" b="0" i="1" u="none" strike="noStrike" cap="none" normalizeH="0" baseline="0" noProof="0" dirty="0">
                <a:ln>
                  <a:noFill/>
                </a:ln>
                <a:uLnTx/>
                <a:uFillTx/>
                <a:latin typeface="Arial"/>
                <a:ea typeface="+mn-ea"/>
                <a:cs typeface="Arial"/>
                <a:hlinkClick r:id="rId3"/>
              </a:rPr>
              <a:t>технические руководящие указания</a:t>
            </a:r>
            <a:r>
              <a:rPr lang="ru-RU" sz="1700" i="1" dirty="0">
                <a:latin typeface="Arial"/>
                <a:ea typeface="+mn-ea"/>
                <a:cs typeface="Arial"/>
                <a:hlinkClick r:id="rId3"/>
              </a:rPr>
              <a:t> </a:t>
            </a:r>
            <a:r>
              <a:rPr lang="ru-RU" sz="1700" i="1" dirty="0">
                <a:latin typeface="Arial"/>
                <a:ea typeface="+mn-ea"/>
                <a:cs typeface="Arial"/>
              </a:rPr>
              <a:t>по:</a:t>
            </a:r>
          </a:p>
          <a:p>
            <a:pPr marL="355600" marR="5080" indent="-342900" algn="just">
              <a:buFont typeface="Arial"/>
              <a:buChar char="•"/>
              <a:defRPr/>
            </a:pPr>
            <a:r>
              <a:rPr kumimoji="0" lang="ru-RU" b="0" i="1" u="none" strike="noStrike" cap="none" normalizeH="0" baseline="0" noProof="0" dirty="0">
                <a:ln>
                  <a:noFill/>
                </a:ln>
                <a:uLnTx/>
                <a:uFillTx/>
                <a:latin typeface="Arial"/>
                <a:ea typeface="+mn-ea"/>
                <a:cs typeface="Arial"/>
              </a:rPr>
              <a:t>выявлению и тестированию контактных лиц, </a:t>
            </a:r>
            <a:r>
              <a:rPr lang="ru-RU" i="1" dirty="0">
                <a:latin typeface="Arial"/>
                <a:ea typeface="+mn-ea"/>
                <a:cs typeface="Arial"/>
              </a:rPr>
              <a:t> </a:t>
            </a:r>
          </a:p>
          <a:p>
            <a:pPr marL="355600" marR="5080" indent="-342900" algn="just">
              <a:buFont typeface="Arial"/>
              <a:buChar char="•"/>
              <a:defRPr/>
            </a:pPr>
            <a:r>
              <a:rPr lang="ru-RU" i="1" dirty="0">
                <a:latin typeface="Arial"/>
                <a:ea typeface="+mn-ea"/>
                <a:cs typeface="Arial"/>
              </a:rPr>
              <a:t>предоставлению безопасной и правильной помощи пациентам в зависимости от степени тяжести их болезни, </a:t>
            </a:r>
          </a:p>
          <a:p>
            <a:pPr marL="355600" marR="5080" indent="-342900" algn="just">
              <a:buFont typeface="Arial"/>
              <a:buChar char="•"/>
              <a:defRPr/>
            </a:pPr>
            <a:r>
              <a:rPr lang="ru-RU" i="1" dirty="0">
                <a:latin typeface="Arial"/>
                <a:ea typeface="+mn-ea"/>
                <a:cs typeface="Arial"/>
              </a:rPr>
              <a:t>отслеживанию контактов и помещению на карантин, </a:t>
            </a:r>
            <a:r>
              <a:rPr kumimoji="0" lang="ru-RU" b="0" i="1" u="none" strike="noStrike" cap="none" normalizeH="0" baseline="0" noProof="0" dirty="0">
                <a:ln>
                  <a:noFill/>
                </a:ln>
                <a:uLnTx/>
                <a:uFillTx/>
                <a:latin typeface="Arial"/>
                <a:ea typeface="+mn-ea"/>
                <a:cs typeface="Arial"/>
              </a:rPr>
              <a:t> </a:t>
            </a:r>
          </a:p>
          <a:p>
            <a:pPr marL="355600" marR="5080" indent="-342900" algn="just">
              <a:buFont typeface="Arial"/>
              <a:buChar char="•"/>
              <a:defRPr/>
            </a:pPr>
            <a:r>
              <a:rPr lang="ru-RU" i="1" dirty="0">
                <a:latin typeface="Arial"/>
                <a:ea typeface="+mn-ea"/>
                <a:cs typeface="Arial"/>
              </a:rPr>
              <a:t>профилактике передачи от человека к человеку,</a:t>
            </a:r>
            <a:r>
              <a:rPr kumimoji="0" lang="ru-RU" b="0" i="1" u="none" strike="noStrike" cap="none" normalizeH="0" baseline="0" noProof="0" dirty="0">
                <a:ln>
                  <a:noFill/>
                </a:ln>
                <a:uLnTx/>
                <a:uFillTx/>
                <a:latin typeface="Arial"/>
                <a:ea typeface="+mn-ea"/>
                <a:cs typeface="Arial"/>
              </a:rPr>
              <a:t> </a:t>
            </a:r>
          </a:p>
          <a:p>
            <a:pPr marL="355600" marR="5080" indent="-342900" algn="just">
              <a:buFont typeface="Arial"/>
              <a:buChar char="•"/>
              <a:defRPr/>
            </a:pPr>
            <a:r>
              <a:rPr lang="ru-RU" i="1" dirty="0">
                <a:latin typeface="Arial"/>
                <a:ea typeface="+mn-ea"/>
                <a:cs typeface="Arial"/>
              </a:rPr>
              <a:t>защите работников здравоохранения и </a:t>
            </a:r>
          </a:p>
          <a:p>
            <a:pPr marL="355600" marR="5080" indent="-342900" algn="just">
              <a:buFont typeface="Arial"/>
              <a:buChar char="•"/>
              <a:defRPr/>
            </a:pPr>
            <a:r>
              <a:rPr lang="ru-RU" i="1" dirty="0">
                <a:latin typeface="Arial"/>
                <a:ea typeface="+mn-ea"/>
                <a:cs typeface="Arial"/>
              </a:rPr>
              <a:t>содействию сообществам в принятии надлежащих ответных мер.</a:t>
            </a:r>
          </a:p>
          <a:p>
            <a:pPr marL="12700" marR="508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F4174D-B483-4056-8D4C-B4319788D2B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7202" y="2511335"/>
            <a:ext cx="5863279" cy="360417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468288-ECC5-41C3-B8A8-71B4F041AD70}"/>
              </a:ext>
            </a:extLst>
          </p:cNvPr>
          <p:cNvSpPr/>
          <p:nvPr/>
        </p:nvSpPr>
        <p:spPr>
          <a:xfrm>
            <a:off x="381001" y="1182996"/>
            <a:ext cx="11352196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50" b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Arial"/>
                <a:ea typeface="+mn-ea"/>
                <a:cs typeface="Arial"/>
              </a:rPr>
              <a:t>Во время таких чрезвычайных ситуаций в области здравоохранения, как пандемия COVID-19, одна из наиболее важных функций ВОЗ заключается в сборе данных и результатов исследований со всего мира, их оценке, а затем в предоставлении странам рекомендаций в отношении принятия ответных мер.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F1501F3-15E2-42C1-A8A4-BCC3789D981B}"/>
              </a:ext>
            </a:extLst>
          </p:cNvPr>
          <p:cNvSpPr/>
          <p:nvPr/>
        </p:nvSpPr>
        <p:spPr>
          <a:xfrm>
            <a:off x="1116531" y="721331"/>
            <a:ext cx="106166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0" lvl="0" indent="0" algn="just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cap="none" normalizeH="0" baseline="0" noProof="0" dirty="0">
                <a:ln>
                  <a:noFill/>
                </a:ln>
                <a:solidFill>
                  <a:srgbClr val="005D85"/>
                </a:solidFill>
                <a:uLnTx/>
                <a:uFillTx/>
                <a:latin typeface="Arial"/>
                <a:ea typeface="+mn-ea"/>
                <a:cs typeface="Arial"/>
              </a:rPr>
              <a:t>ВОЗ — предоставление актуальных выверенных рекомендаций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C8DB75-6FDF-4990-B74D-9A2732931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/>
              <a:t>Перерыв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6C72D3-CA0F-4CE2-B229-7BBC2D908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декабря 2020 г.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A53E21E-7CF7-4CC4-8BCD-1B6388A2620A}"/>
              </a:ext>
            </a:extLst>
          </p:cNvPr>
          <p:cNvSpPr/>
          <p:nvPr/>
        </p:nvSpPr>
        <p:spPr>
          <a:xfrm>
            <a:off x="1511808" y="1809134"/>
            <a:ext cx="3600000" cy="3600000"/>
          </a:xfrm>
          <a:prstGeom prst="rect">
            <a:avLst/>
          </a:prstGeom>
          <a:solidFill>
            <a:schemeClr val="bg1"/>
          </a:solidFill>
          <a:ln w="231775" cmpd="thickThin">
            <a:solidFill>
              <a:schemeClr val="accent1"/>
            </a:solidFill>
          </a:ln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ru-RU" sz="3600" b="1" dirty="0">
                <a:solidFill>
                  <a:schemeClr val="accent1"/>
                </a:solidFill>
              </a:rPr>
              <a:t>Перерыв на кофе </a:t>
            </a:r>
          </a:p>
          <a:p>
            <a:pPr algn="ctr"/>
            <a:r>
              <a:rPr lang="ru-RU" sz="3600" b="1" dirty="0">
                <a:solidFill>
                  <a:schemeClr val="accent1"/>
                </a:solidFill>
              </a:rPr>
              <a:t>(15 мин.)</a:t>
            </a:r>
          </a:p>
        </p:txBody>
      </p:sp>
      <p:pic>
        <p:nvPicPr>
          <p:cNvPr id="8" name="Content Placeholder 6" descr="A close up of a coffee cup sitting on a table&#10;&#10;Description automatically generated">
            <a:extLst>
              <a:ext uri="{FF2B5EF4-FFF2-40B4-BE49-F238E27FC236}">
                <a16:creationId xmlns:a16="http://schemas.microsoft.com/office/drawing/2014/main" id="{40D55979-E3C8-4FF8-8E59-A1BD7A07A8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85448" y="608658"/>
            <a:ext cx="5256363" cy="6000953"/>
          </a:xfrm>
          <a:prstGeom prst="rect">
            <a:avLst/>
          </a:prstGeom>
        </p:spPr>
      </p:pic>
      <p:sp>
        <p:nvSpPr>
          <p:cNvPr id="6" name="object 7">
            <a:extLst>
              <a:ext uri="{FF2B5EF4-FFF2-40B4-BE49-F238E27FC236}">
                <a16:creationId xmlns:a16="http://schemas.microsoft.com/office/drawing/2014/main" id="{533D893F-63A0-4329-A0D6-C6CF287F613E}"/>
              </a:ext>
            </a:extLst>
          </p:cNvPr>
          <p:cNvSpPr txBox="1">
            <a:spLocks noGrp="1"/>
          </p:cNvSpPr>
          <p:nvPr/>
        </p:nvSpPr>
        <p:spPr>
          <a:xfrm>
            <a:off x="67377" y="6656705"/>
            <a:ext cx="1875790" cy="201295"/>
          </a:xfrm>
          <a:prstGeom prst="rect">
            <a:avLst/>
          </a:prstGeom>
          <a:solidFill>
            <a:srgbClr val="ED7D31">
              <a:lumMod val="75000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-15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ИМИТАЦИОННЫЕ УЧЕНИЯ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537A95A-0EE4-4B7F-84AC-23DEDD11F1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640" y="6591042"/>
            <a:ext cx="2889754" cy="30482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5616D10-A3F3-455C-B84E-20F288CED9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23687" y="6560893"/>
            <a:ext cx="475529" cy="32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22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9330F-8F6C-451F-B474-42C12FEF8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/>
              <a:t>Планирование действий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AF6609-EB6A-404F-AE07-77BA3F8C3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декабря 2020 г.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1160E5-625D-4340-B7C6-749B9B9DC69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780" y="1591319"/>
            <a:ext cx="3633701" cy="367536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7E3BC02-E4EF-4331-AE3E-414EB8D48D1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0240" y="1315990"/>
            <a:ext cx="7944256" cy="4327360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7B2A816A-70D3-48BC-BE06-C4284701AC98}"/>
              </a:ext>
            </a:extLst>
          </p:cNvPr>
          <p:cNvGrpSpPr/>
          <p:nvPr/>
        </p:nvGrpSpPr>
        <p:grpSpPr>
          <a:xfrm>
            <a:off x="1445420" y="5643350"/>
            <a:ext cx="2020803" cy="749356"/>
            <a:chOff x="9978391" y="5342554"/>
            <a:chExt cx="2020803" cy="749356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51F79309-2284-4C6C-8B8E-00FB51F645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78391" y="5342554"/>
              <a:ext cx="784098" cy="749356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FFD4572-B504-4819-B475-93A622443C5B}"/>
                </a:ext>
              </a:extLst>
            </p:cNvPr>
            <p:cNvSpPr txBox="1"/>
            <p:nvPr/>
          </p:nvSpPr>
          <p:spPr>
            <a:xfrm>
              <a:off x="10668380" y="5522976"/>
              <a:ext cx="13308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spcBef>
                  <a:spcPts val="700"/>
                </a:spcBef>
                <a:buClr>
                  <a:srgbClr val="DD8047"/>
                </a:buClr>
                <a:buSzPct val="60000"/>
              </a:pPr>
              <a:r>
                <a:rPr lang="ru-RU" sz="2400" b="1">
                  <a:solidFill>
                    <a:srgbClr val="0070C0"/>
                  </a:solidFill>
                  <a:latin typeface="+mj-lt"/>
                  <a:cs typeface="Calibri" panose="020F0502020204030204" pitchFamily="34" charset="0"/>
                </a:rPr>
                <a:t>45 мин.</a:t>
              </a:r>
            </a:p>
          </p:txBody>
        </p:sp>
      </p:grpSp>
      <p:pic>
        <p:nvPicPr>
          <p:cNvPr id="3" name="Image 2">
            <a:extLst>
              <a:ext uri="{FF2B5EF4-FFF2-40B4-BE49-F238E27FC236}">
                <a16:creationId xmlns:a16="http://schemas.microsoft.com/office/drawing/2014/main" id="{40CA4562-2D54-40B7-8E6B-FD837B36D2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96974" y="1405906"/>
            <a:ext cx="1530229" cy="54259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17BA3EC-5C80-480B-87BD-046CB2F819D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4718" t="-21563" r="34454" b="-24717"/>
          <a:stretch/>
        </p:blipFill>
        <p:spPr>
          <a:xfrm>
            <a:off x="5825175" y="1402728"/>
            <a:ext cx="2198685" cy="54143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CFCA891-9B72-4994-B02F-4F55C75D808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8497" t="3791" r="35041"/>
          <a:stretch/>
        </p:blipFill>
        <p:spPr>
          <a:xfrm>
            <a:off x="8259764" y="1378916"/>
            <a:ext cx="1775776" cy="60431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BBB8A0BA-C6F6-43A3-BB76-2A559DB7240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9496" r="38753"/>
          <a:stretch/>
        </p:blipFill>
        <p:spPr>
          <a:xfrm>
            <a:off x="10126980" y="1371288"/>
            <a:ext cx="1649171" cy="604316"/>
          </a:xfrm>
          <a:prstGeom prst="rect">
            <a:avLst/>
          </a:prstGeom>
        </p:spPr>
      </p:pic>
      <p:sp>
        <p:nvSpPr>
          <p:cNvPr id="13" name="object 7">
            <a:extLst>
              <a:ext uri="{FF2B5EF4-FFF2-40B4-BE49-F238E27FC236}">
                <a16:creationId xmlns:a16="http://schemas.microsoft.com/office/drawing/2014/main" id="{36E762F7-A2FE-49A9-A6EF-3ECA46A7669E}"/>
              </a:ext>
            </a:extLst>
          </p:cNvPr>
          <p:cNvSpPr txBox="1">
            <a:spLocks noGrp="1"/>
          </p:cNvSpPr>
          <p:nvPr/>
        </p:nvSpPr>
        <p:spPr>
          <a:xfrm>
            <a:off x="37979" y="6668727"/>
            <a:ext cx="1875790" cy="201295"/>
          </a:xfrm>
          <a:prstGeom prst="rect">
            <a:avLst/>
          </a:prstGeom>
          <a:solidFill>
            <a:srgbClr val="ED7D31">
              <a:lumMod val="75000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-15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ИМИТАЦИОННЫЕ УЧЕНИЯ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BA45BD9-F6B1-4219-9411-82288931A22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52941" y="6588235"/>
            <a:ext cx="2889754" cy="30482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C40B1A2-EEA0-411E-A985-CD8DF11F7EB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300622" y="6560893"/>
            <a:ext cx="488851" cy="33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521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9330F-8F6C-451F-B474-42C12FEF8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/>
              <a:t>Подведение итогов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AF6609-EB6A-404F-AE07-77BA3F8C3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декабря 2020 г.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1AD7759-B5A2-482F-A7FD-AD82059F221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9357" y="1292037"/>
            <a:ext cx="3760096" cy="20481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AAE8E30-4541-49CC-95C0-A89E91DC80E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2040" y="2036660"/>
            <a:ext cx="3760096" cy="20481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5DD8DEF-FCD3-4AC2-B786-898C4ED788A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4969" y="2595596"/>
            <a:ext cx="3760096" cy="2048183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E37DF190-F297-45EC-B433-64AC834D5A26}"/>
              </a:ext>
            </a:extLst>
          </p:cNvPr>
          <p:cNvGrpSpPr/>
          <p:nvPr/>
        </p:nvGrpSpPr>
        <p:grpSpPr>
          <a:xfrm>
            <a:off x="678504" y="4945260"/>
            <a:ext cx="2020803" cy="749356"/>
            <a:chOff x="9978391" y="5342554"/>
            <a:chExt cx="2020803" cy="74935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614304C-A7EA-4578-8E40-94ABCD34CB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78391" y="5342554"/>
              <a:ext cx="784098" cy="749356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9E4F5A6-CB41-4DFC-9600-8007F7806DFC}"/>
                </a:ext>
              </a:extLst>
            </p:cNvPr>
            <p:cNvSpPr txBox="1"/>
            <p:nvPr/>
          </p:nvSpPr>
          <p:spPr>
            <a:xfrm>
              <a:off x="10668380" y="5522976"/>
              <a:ext cx="13308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spcBef>
                  <a:spcPts val="700"/>
                </a:spcBef>
                <a:buClr>
                  <a:srgbClr val="DD8047"/>
                </a:buClr>
                <a:buSzPct val="60000"/>
              </a:pPr>
              <a:r>
                <a:rPr lang="ru-RU" sz="2400" b="1">
                  <a:solidFill>
                    <a:srgbClr val="0070C0"/>
                  </a:solidFill>
                  <a:latin typeface="+mj-lt"/>
                  <a:cs typeface="Calibri" panose="020F0502020204030204" pitchFamily="34" charset="0"/>
                </a:rPr>
                <a:t>30 мин.</a:t>
              </a: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0F5CBAFC-14AC-4912-A02E-552DF9CA1875}"/>
              </a:ext>
            </a:extLst>
          </p:cNvPr>
          <p:cNvSpPr/>
          <p:nvPr/>
        </p:nvSpPr>
        <p:spPr>
          <a:xfrm>
            <a:off x="329166" y="2064557"/>
            <a:ext cx="41338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«Докладчик от каждой группы представляет пятиминутное сообщение об итогах работы группы»</a:t>
            </a:r>
          </a:p>
        </p:txBody>
      </p:sp>
      <p:sp>
        <p:nvSpPr>
          <p:cNvPr id="13" name="object 7">
            <a:extLst>
              <a:ext uri="{FF2B5EF4-FFF2-40B4-BE49-F238E27FC236}">
                <a16:creationId xmlns:a16="http://schemas.microsoft.com/office/drawing/2014/main" id="{29194C85-4C71-4593-9629-F4D8213A4884}"/>
              </a:ext>
            </a:extLst>
          </p:cNvPr>
          <p:cNvSpPr txBox="1">
            <a:spLocks noGrp="1"/>
          </p:cNvSpPr>
          <p:nvPr/>
        </p:nvSpPr>
        <p:spPr>
          <a:xfrm>
            <a:off x="99764" y="6656705"/>
            <a:ext cx="1875790" cy="201295"/>
          </a:xfrm>
          <a:prstGeom prst="rect">
            <a:avLst/>
          </a:prstGeom>
          <a:solidFill>
            <a:srgbClr val="ED7D31">
              <a:lumMod val="75000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-15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ИМИТАЦИОННЫЕ УЧЕНИЯ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E32AB35-A3BA-468A-A59F-6B16323BEB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3834" y="6591042"/>
            <a:ext cx="2889754" cy="304826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70DEC08-630B-4D7F-A412-19C111F88C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15760" y="6560893"/>
            <a:ext cx="475529" cy="32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592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9330F-8F6C-451F-B474-42C12FEF8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/>
              <a:t>Оценочный лист участника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AF6609-EB6A-404F-AE07-77BA3F8C3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декабря 2020 г.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B918967-1504-466D-B993-22C06F96181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772" y="1062607"/>
            <a:ext cx="3884491" cy="51545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62B40BA-F069-46EB-80AD-1DA680739316}"/>
              </a:ext>
            </a:extLst>
          </p:cNvPr>
          <p:cNvSpPr/>
          <p:nvPr/>
        </p:nvSpPr>
        <p:spPr>
          <a:xfrm>
            <a:off x="6172765" y="2184611"/>
            <a:ext cx="47994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2800" i="1">
                <a:latin typeface="Arial" panose="020B0604020202020204" pitchFamily="34" charset="0"/>
                <a:ea typeface="Calibri" panose="020F0502020204030204" pitchFamily="34" charset="0"/>
              </a:rPr>
              <a:t>Ваши </a:t>
            </a:r>
            <a:r>
              <a:rPr lang="ru-RU" sz="2800" i="1">
                <a:latin typeface="Arial" panose="020B0604020202020204" pitchFamily="34" charset="0"/>
                <a:ea typeface="Calibri" panose="020F0502020204030204" pitchFamily="34" charset="0"/>
                <a:hlinkClick r:id="rId4"/>
              </a:rPr>
              <a:t>отзывы</a:t>
            </a:r>
            <a:r>
              <a:rPr lang="ru-RU" sz="2800" i="1">
                <a:latin typeface="Arial" panose="020B0604020202020204" pitchFamily="34" charset="0"/>
                <a:ea typeface="Calibri" panose="020F0502020204030204" pitchFamily="34" charset="0"/>
              </a:rPr>
              <a:t> помогут нам сохранить и улучшить качество и актуальность последующих имитационных учений.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B3E6510-CC81-4105-9D35-20E4BF56DD55}"/>
              </a:ext>
            </a:extLst>
          </p:cNvPr>
          <p:cNvGrpSpPr/>
          <p:nvPr/>
        </p:nvGrpSpPr>
        <p:grpSpPr>
          <a:xfrm>
            <a:off x="7739839" y="4986034"/>
            <a:ext cx="1849281" cy="749356"/>
            <a:chOff x="9978391" y="5342554"/>
            <a:chExt cx="1849281" cy="749356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73EC829-C3FA-4328-99AA-B40E0032AA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78391" y="5342554"/>
              <a:ext cx="784098" cy="749356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C1F5717-065B-4919-AD00-736B6FD64B1C}"/>
                </a:ext>
              </a:extLst>
            </p:cNvPr>
            <p:cNvSpPr txBox="1"/>
            <p:nvPr/>
          </p:nvSpPr>
          <p:spPr>
            <a:xfrm>
              <a:off x="10668380" y="5522976"/>
              <a:ext cx="11592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spcBef>
                  <a:spcPts val="700"/>
                </a:spcBef>
                <a:buClr>
                  <a:srgbClr val="DD8047"/>
                </a:buClr>
                <a:buSzPct val="60000"/>
              </a:pPr>
              <a:r>
                <a:rPr lang="ru-RU" sz="2400" b="1">
                  <a:solidFill>
                    <a:srgbClr val="0070C0"/>
                  </a:solidFill>
                  <a:latin typeface="+mj-lt"/>
                  <a:cs typeface="Calibri" panose="020F0502020204030204" pitchFamily="34" charset="0"/>
                </a:rPr>
                <a:t>5 мин.</a:t>
              </a:r>
            </a:p>
          </p:txBody>
        </p:sp>
      </p:grpSp>
      <p:sp>
        <p:nvSpPr>
          <p:cNvPr id="10" name="object 7">
            <a:extLst>
              <a:ext uri="{FF2B5EF4-FFF2-40B4-BE49-F238E27FC236}">
                <a16:creationId xmlns:a16="http://schemas.microsoft.com/office/drawing/2014/main" id="{B7ADDE99-E6A7-4138-8300-1CF8D100D94F}"/>
              </a:ext>
            </a:extLst>
          </p:cNvPr>
          <p:cNvSpPr txBox="1">
            <a:spLocks noGrp="1"/>
          </p:cNvSpPr>
          <p:nvPr/>
        </p:nvSpPr>
        <p:spPr>
          <a:xfrm>
            <a:off x="75966" y="6642807"/>
            <a:ext cx="1875790" cy="201295"/>
          </a:xfrm>
          <a:prstGeom prst="rect">
            <a:avLst/>
          </a:prstGeom>
          <a:solidFill>
            <a:srgbClr val="ED7D31">
              <a:lumMod val="75000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-15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ИМИТАЦИОННЫЕ УЧЕНИЯ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094C324-B613-4629-9A1C-BE766EBC72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71935" y="6591041"/>
            <a:ext cx="2889754" cy="30482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D2215BA-C8CA-4070-BED5-A2EA46028BA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15759" y="6572751"/>
            <a:ext cx="475529" cy="32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552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9330F-8F6C-451F-B474-42C12FEF8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Следующие этапы и заключительные замечания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AF6609-EB6A-404F-AE07-77BA3F8C3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декабря 2020 г.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00FD45-150F-4024-82DC-29A8CF80CB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19557">
            <a:off x="1928217" y="1162881"/>
            <a:ext cx="7850404" cy="450094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E46B248-6FCC-4C4D-B5C7-8F13B04B80AF}"/>
              </a:ext>
            </a:extLst>
          </p:cNvPr>
          <p:cNvSpPr txBox="1"/>
          <p:nvPr/>
        </p:nvSpPr>
        <p:spPr>
          <a:xfrm>
            <a:off x="1878508" y="4578825"/>
            <a:ext cx="79498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ru-RU" sz="3600" b="1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Следующие этапы</a:t>
            </a:r>
          </a:p>
        </p:txBody>
      </p:sp>
      <p:sp>
        <p:nvSpPr>
          <p:cNvPr id="6" name="object 7">
            <a:extLst>
              <a:ext uri="{FF2B5EF4-FFF2-40B4-BE49-F238E27FC236}">
                <a16:creationId xmlns:a16="http://schemas.microsoft.com/office/drawing/2014/main" id="{8044F1D1-7397-4D13-B7B0-418D8C38274B}"/>
              </a:ext>
            </a:extLst>
          </p:cNvPr>
          <p:cNvSpPr txBox="1">
            <a:spLocks noGrp="1"/>
          </p:cNvSpPr>
          <p:nvPr/>
        </p:nvSpPr>
        <p:spPr>
          <a:xfrm>
            <a:off x="75966" y="6642807"/>
            <a:ext cx="1875790" cy="201295"/>
          </a:xfrm>
          <a:prstGeom prst="rect">
            <a:avLst/>
          </a:prstGeom>
          <a:solidFill>
            <a:srgbClr val="ED7D31">
              <a:lumMod val="75000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-15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ИМИТАЦИОННЫЕ УЧЕНИЯ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25AA8D3-57E1-4507-8919-F6531B70C1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1935" y="6591041"/>
            <a:ext cx="2889754" cy="30482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27962CFF-42CA-464A-AA63-F68002636D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15759" y="6560893"/>
            <a:ext cx="475529" cy="32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11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772BCF9-0B8D-4074-9436-701BDD2B6BFF}"/>
              </a:ext>
            </a:extLst>
          </p:cNvPr>
          <p:cNvSpPr/>
          <p:nvPr/>
        </p:nvSpPr>
        <p:spPr>
          <a:xfrm>
            <a:off x="0" y="3773606"/>
            <a:ext cx="12192000" cy="28933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algn="ctr">
              <a:lnSpc>
                <a:spcPct val="150000"/>
              </a:lnSpc>
            </a:pPr>
            <a:r>
              <a:rPr lang="ru-RU" sz="2400" b="1">
                <a:solidFill>
                  <a:schemeClr val="bg1"/>
                </a:solidFill>
              </a:rPr>
              <a:t>ИНФОРМАЦИОННЫЕ РЕСУРСЫ ВОЗ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4F2AF43-6C07-4B87-BFC4-B1B98FDD4CAF}"/>
              </a:ext>
            </a:extLst>
          </p:cNvPr>
          <p:cNvSpPr txBox="1"/>
          <p:nvPr/>
        </p:nvSpPr>
        <p:spPr>
          <a:xfrm>
            <a:off x="0" y="-101525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ru-RU" sz="4800" b="1">
                <a:solidFill>
                  <a:schemeClr val="bg1"/>
                </a:solidFill>
                <a:latin typeface="+mj-lt"/>
                <a:cs typeface="Calibri" panose="020F0502020204030204" pitchFamily="34" charset="0"/>
              </a:rPr>
              <a:t>СПАСИБО ВАМ!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11B9C60-02FC-41E8-B2BE-53DD780C3CA3}"/>
              </a:ext>
            </a:extLst>
          </p:cNvPr>
          <p:cNvSpPr/>
          <p:nvPr/>
        </p:nvSpPr>
        <p:spPr>
          <a:xfrm>
            <a:off x="1239599" y="4381796"/>
            <a:ext cx="2466240" cy="2153780"/>
          </a:xfrm>
          <a:prstGeom prst="roundRect">
            <a:avLst/>
          </a:prstGeom>
          <a:solidFill>
            <a:schemeClr val="bg1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>
            <a:noAutofit/>
          </a:bodyPr>
          <a:lstStyle/>
          <a:p>
            <a:pPr algn="ctr"/>
            <a:r>
              <a:rPr lang="ru-RU" sz="1400" b="1" dirty="0"/>
              <a:t>Веб-страница ВОЗ:</a:t>
            </a:r>
          </a:p>
          <a:p>
            <a:pPr algn="ctr"/>
            <a:r>
              <a:rPr lang="ru-RU" sz="1400" b="1" dirty="0"/>
              <a:t>вспышка COVID-19</a:t>
            </a:r>
          </a:p>
        </p:txBody>
      </p:sp>
      <p:pic>
        <p:nvPicPr>
          <p:cNvPr id="9" name="Picture 8">
            <a:hlinkClick r:id="rId3"/>
            <a:extLst>
              <a:ext uri="{FF2B5EF4-FFF2-40B4-BE49-F238E27FC236}">
                <a16:creationId xmlns:a16="http://schemas.microsoft.com/office/drawing/2014/main" id="{73E02E2C-30C2-49FA-8399-05DC2B895B5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0782" y="5090038"/>
            <a:ext cx="1043875" cy="106313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23129EC-78FD-42DC-A2CC-588997984439}"/>
              </a:ext>
            </a:extLst>
          </p:cNvPr>
          <p:cNvSpPr txBox="1"/>
          <p:nvPr/>
        </p:nvSpPr>
        <p:spPr>
          <a:xfrm>
            <a:off x="1816285" y="6094544"/>
            <a:ext cx="1371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ru-RU" sz="1200" b="1" dirty="0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Сканируйте или нажмите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2C72D7-0DB3-47B6-ACCD-3268695FBC1A}"/>
              </a:ext>
            </a:extLst>
          </p:cNvPr>
          <p:cNvSpPr txBox="1"/>
          <p:nvPr/>
        </p:nvSpPr>
        <p:spPr>
          <a:xfrm>
            <a:off x="0" y="665919"/>
            <a:ext cx="12192000" cy="296747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ru-RU" b="1" dirty="0">
                <a:solidFill>
                  <a:srgbClr val="0070C0"/>
                </a:solidFill>
                <a:latin typeface="+mj-lt"/>
                <a:cs typeface="Calibri"/>
              </a:rPr>
              <a:t>Для получения технической поддержки при проведении имитационных учений</a:t>
            </a:r>
          </a:p>
          <a:p>
            <a:pPr algn="ctr"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ru-RU" b="1" dirty="0">
                <a:solidFill>
                  <a:srgbClr val="0070C0"/>
                </a:solidFill>
                <a:latin typeface="+mj-lt"/>
                <a:cs typeface="Calibri"/>
              </a:rPr>
              <a:t>обратитесь в ваше страновое бюро ВОЗ или свяжитесь с координатором регионального бюро:</a:t>
            </a:r>
          </a:p>
          <a:p>
            <a:pPr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ru-RU" sz="2000" b="1" dirty="0">
                <a:solidFill>
                  <a:srgbClr val="0070C0"/>
                </a:solidFill>
                <a:latin typeface="+mj-lt"/>
                <a:cs typeface="Calibri"/>
              </a:rPr>
              <a:t>        </a:t>
            </a:r>
            <a:r>
              <a:rPr lang="ru-RU" b="1" dirty="0">
                <a:solidFill>
                  <a:srgbClr val="0070C0"/>
                </a:solidFill>
                <a:latin typeface="+mj-lt"/>
                <a:cs typeface="Calibri"/>
              </a:rPr>
              <a:t>Региональное бюро для стран Африки: 					</a:t>
            </a:r>
            <a:r>
              <a:rPr lang="ru-RU" b="1" dirty="0">
                <a:solidFill>
                  <a:srgbClr val="0070C0"/>
                </a:solidFill>
                <a:latin typeface="+mj-lt"/>
                <a:cs typeface="Calibri"/>
                <a:hlinkClick r:id="rId5"/>
              </a:rPr>
              <a:t>stephenm@who.int</a:t>
            </a:r>
            <a:r>
              <a:rPr lang="ru-RU" b="1" dirty="0">
                <a:solidFill>
                  <a:srgbClr val="0070C0"/>
                </a:solidFill>
                <a:latin typeface="+mj-lt"/>
                <a:cs typeface="Calibri"/>
              </a:rPr>
              <a:t>  </a:t>
            </a:r>
          </a:p>
          <a:p>
            <a:pPr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ru-RU" b="1" dirty="0">
                <a:solidFill>
                  <a:srgbClr val="0070C0"/>
                </a:solidFill>
                <a:latin typeface="+mj-lt"/>
                <a:cs typeface="Calibri"/>
              </a:rPr>
              <a:t>         Региональное бюро для стран Восточного Средиземноморья: 		</a:t>
            </a:r>
            <a:r>
              <a:rPr lang="ru-RU" b="1" dirty="0">
                <a:solidFill>
                  <a:srgbClr val="0070C0"/>
                </a:solidFill>
                <a:latin typeface="+mj-lt"/>
                <a:cs typeface="Calibri"/>
                <a:hlinkClick r:id="rId6"/>
              </a:rPr>
              <a:t>samhourid@who.int</a:t>
            </a:r>
            <a:r>
              <a:rPr lang="ru-RU" b="1" dirty="0">
                <a:solidFill>
                  <a:srgbClr val="0070C0"/>
                </a:solidFill>
                <a:latin typeface="+mj-lt"/>
                <a:cs typeface="Calibri"/>
              </a:rPr>
              <a:t>  </a:t>
            </a:r>
          </a:p>
          <a:p>
            <a:pPr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ru-RU" b="1" dirty="0">
                <a:solidFill>
                  <a:srgbClr val="0070C0"/>
                </a:solidFill>
                <a:latin typeface="+mj-lt"/>
                <a:cs typeface="Calibri"/>
              </a:rPr>
              <a:t>         Европейское региональное бюро: 				</a:t>
            </a:r>
            <a:r>
              <a:rPr lang="ru-RU" b="1" dirty="0">
                <a:solidFill>
                  <a:srgbClr val="0070C0"/>
                </a:solidFill>
                <a:latin typeface="+mj-lt"/>
                <a:cs typeface="Calibri"/>
                <a:hlinkClick r:id="rId7"/>
              </a:rPr>
              <a:t>schmidtt@who.int</a:t>
            </a:r>
            <a:r>
              <a:rPr lang="ru-RU" b="1" dirty="0">
                <a:solidFill>
                  <a:srgbClr val="0070C0"/>
                </a:solidFill>
                <a:latin typeface="+mj-lt"/>
                <a:cs typeface="Calibri"/>
              </a:rPr>
              <a:t>; </a:t>
            </a:r>
            <a:r>
              <a:rPr lang="ru-RU" b="1" dirty="0">
                <a:solidFill>
                  <a:srgbClr val="0070C0"/>
                </a:solidFill>
                <a:latin typeface="+mj-lt"/>
                <a:cs typeface="Calibri"/>
                <a:hlinkClick r:id="rId8"/>
              </a:rPr>
              <a:t>rashforda@who.int</a:t>
            </a:r>
            <a:r>
              <a:rPr lang="ru-RU" b="1" dirty="0">
                <a:solidFill>
                  <a:srgbClr val="0070C0"/>
                </a:solidFill>
                <a:latin typeface="+mj-lt"/>
                <a:cs typeface="Calibri"/>
              </a:rPr>
              <a:t> </a:t>
            </a:r>
          </a:p>
          <a:p>
            <a:pPr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ru-RU" b="1" dirty="0">
                <a:solidFill>
                  <a:srgbClr val="0070C0"/>
                </a:solidFill>
                <a:latin typeface="+mj-lt"/>
                <a:cs typeface="Calibri"/>
              </a:rPr>
              <a:t>         Региональное бюро для стран Америки: 					</a:t>
            </a:r>
            <a:r>
              <a:rPr lang="ru-RU" b="1" dirty="0">
                <a:solidFill>
                  <a:srgbClr val="0070C0"/>
                </a:solidFill>
                <a:latin typeface="+mj-lt"/>
                <a:cs typeface="Calibri"/>
                <a:hlinkClick r:id="rId9"/>
              </a:rPr>
              <a:t>andragro@paho.org</a:t>
            </a:r>
            <a:r>
              <a:rPr lang="ru-RU" b="1" dirty="0">
                <a:solidFill>
                  <a:srgbClr val="0070C0"/>
                </a:solidFill>
                <a:latin typeface="+mj-lt"/>
                <a:cs typeface="Calibri"/>
              </a:rPr>
              <a:t> </a:t>
            </a:r>
          </a:p>
          <a:p>
            <a:pPr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ru-RU" b="1" dirty="0">
                <a:solidFill>
                  <a:srgbClr val="0070C0"/>
                </a:solidFill>
                <a:latin typeface="+mj-lt"/>
                <a:ea typeface="+mn-lt"/>
                <a:cs typeface="Calibri"/>
              </a:rPr>
              <a:t>         Региональное бюро для стран Юго-Восточной Азии: 		</a:t>
            </a:r>
            <a:r>
              <a:rPr lang="ru-RU" b="1" dirty="0">
                <a:latin typeface="+mj-lt"/>
                <a:ea typeface="+mn-lt"/>
                <a:cs typeface="+mn-lt"/>
                <a:hlinkClick r:id="rId10"/>
              </a:rPr>
              <a:t>katom@who.int</a:t>
            </a:r>
            <a:r>
              <a:rPr lang="ru-RU" b="1" dirty="0">
                <a:latin typeface="+mj-lt"/>
                <a:ea typeface="+mn-lt"/>
                <a:cs typeface="+mn-lt"/>
              </a:rPr>
              <a:t>; </a:t>
            </a:r>
            <a:r>
              <a:rPr lang="ru-RU" b="1" dirty="0">
                <a:solidFill>
                  <a:srgbClr val="0070C0"/>
                </a:solidFill>
                <a:latin typeface="+mj-lt"/>
                <a:ea typeface="+mn-lt"/>
                <a:cs typeface="Calibri"/>
                <a:hlinkClick r:id="rId11"/>
              </a:rPr>
              <a:t>htikem@who.int</a:t>
            </a:r>
            <a:r>
              <a:rPr lang="ru-RU" b="1" dirty="0">
                <a:solidFill>
                  <a:srgbClr val="0070C0"/>
                </a:solidFill>
                <a:latin typeface="+mj-lt"/>
                <a:ea typeface="+mn-lt"/>
                <a:cs typeface="Calibri"/>
              </a:rPr>
              <a:t>  </a:t>
            </a:r>
          </a:p>
          <a:p>
            <a:pPr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ru-RU" b="1" dirty="0">
                <a:solidFill>
                  <a:srgbClr val="0070C0"/>
                </a:solidFill>
                <a:latin typeface="+mj-lt"/>
                <a:cs typeface="Calibri"/>
              </a:rPr>
              <a:t>         Региональное бюро для Западной части Тихого океана: 			</a:t>
            </a:r>
            <a:r>
              <a:rPr lang="ru-RU" b="1" dirty="0">
                <a:solidFill>
                  <a:srgbClr val="0070C0"/>
                </a:solidFill>
                <a:latin typeface="+mj-lt"/>
                <a:cs typeface="Calibri"/>
                <a:hlinkClick r:id="rId12"/>
              </a:rPr>
              <a:t>eshofoniea@who.int</a:t>
            </a:r>
            <a:r>
              <a:rPr lang="ru-RU" b="1" dirty="0">
                <a:solidFill>
                  <a:srgbClr val="0070C0"/>
                </a:solidFill>
                <a:latin typeface="+mj-lt"/>
                <a:cs typeface="Calibri"/>
              </a:rPr>
              <a:t>;  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8C6D610C-26D0-4FA3-8062-200749C0C412}"/>
              </a:ext>
            </a:extLst>
          </p:cNvPr>
          <p:cNvSpPr/>
          <p:nvPr/>
        </p:nvSpPr>
        <p:spPr>
          <a:xfrm>
            <a:off x="4918924" y="4381796"/>
            <a:ext cx="2466240" cy="2153780"/>
          </a:xfrm>
          <a:prstGeom prst="roundRect">
            <a:avLst/>
          </a:prstGeom>
          <a:solidFill>
            <a:schemeClr val="bg1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>
            <a:noAutofit/>
          </a:bodyPr>
          <a:lstStyle/>
          <a:p>
            <a:pPr algn="ctr"/>
            <a:r>
              <a:rPr lang="ru-RU" sz="1300" b="1" dirty="0"/>
              <a:t>Более подробная информация о COVID-19</a:t>
            </a:r>
          </a:p>
        </p:txBody>
      </p:sp>
      <p:pic>
        <p:nvPicPr>
          <p:cNvPr id="16" name="Picture 15">
            <a:hlinkClick r:id="rId13"/>
            <a:extLst>
              <a:ext uri="{FF2B5EF4-FFF2-40B4-BE49-F238E27FC236}">
                <a16:creationId xmlns:a16="http://schemas.microsoft.com/office/drawing/2014/main" id="{BD923BB1-F5AD-406F-BBD9-A8E464A1FDE4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3959" y="5090038"/>
            <a:ext cx="1036171" cy="106313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C06E5A8-EA35-4F91-A6BE-270512AABBE5}"/>
              </a:ext>
            </a:extLst>
          </p:cNvPr>
          <p:cNvSpPr txBox="1"/>
          <p:nvPr/>
        </p:nvSpPr>
        <p:spPr>
          <a:xfrm>
            <a:off x="5452597" y="6094544"/>
            <a:ext cx="1398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ru-RU" sz="1200" b="1" dirty="0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Сканируйте или нажмите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143DD285-C321-4EA7-9111-A30C5465E894}"/>
              </a:ext>
            </a:extLst>
          </p:cNvPr>
          <p:cNvSpPr/>
          <p:nvPr/>
        </p:nvSpPr>
        <p:spPr>
          <a:xfrm>
            <a:off x="8598249" y="4381795"/>
            <a:ext cx="2466240" cy="2153780"/>
          </a:xfrm>
          <a:prstGeom prst="roundRect">
            <a:avLst/>
          </a:prstGeom>
          <a:solidFill>
            <a:schemeClr val="bg1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>
            <a:noAutofit/>
          </a:bodyPr>
          <a:lstStyle/>
          <a:p>
            <a:pPr algn="ctr">
              <a:tabLst>
                <a:tab pos="1882775" algn="r"/>
              </a:tabLst>
            </a:pPr>
            <a:r>
              <a:rPr lang="ru-RU" sz="1200" b="1" dirty="0"/>
              <a:t>Ресурсы ВОЗ по имитационным учениям</a:t>
            </a:r>
          </a:p>
        </p:txBody>
      </p:sp>
      <p:pic>
        <p:nvPicPr>
          <p:cNvPr id="4" name="Picture 3">
            <a:hlinkClick r:id="rId15"/>
            <a:extLst>
              <a:ext uri="{FF2B5EF4-FFF2-40B4-BE49-F238E27FC236}">
                <a16:creationId xmlns:a16="http://schemas.microsoft.com/office/drawing/2014/main" id="{8D4128EA-2D55-489B-A288-BCFD7174DEE5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71436" y="5064618"/>
            <a:ext cx="1119866" cy="111397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C6E2D8B-9E90-47C9-847D-B1B528939382}"/>
              </a:ext>
            </a:extLst>
          </p:cNvPr>
          <p:cNvSpPr txBox="1"/>
          <p:nvPr/>
        </p:nvSpPr>
        <p:spPr>
          <a:xfrm>
            <a:off x="9131922" y="6085113"/>
            <a:ext cx="1398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ru-RU" sz="1200" b="1" dirty="0">
                <a:solidFill>
                  <a:srgbClr val="0070C0"/>
                </a:solidFill>
                <a:latin typeface="+mj-lt"/>
                <a:cs typeface="Calibri" panose="020F0502020204030204" pitchFamily="34" charset="0"/>
              </a:rPr>
              <a:t>Сканируйте или нажмите</a:t>
            </a:r>
          </a:p>
        </p:txBody>
      </p:sp>
      <p:sp>
        <p:nvSpPr>
          <p:cNvPr id="14" name="object 7">
            <a:extLst>
              <a:ext uri="{FF2B5EF4-FFF2-40B4-BE49-F238E27FC236}">
                <a16:creationId xmlns:a16="http://schemas.microsoft.com/office/drawing/2014/main" id="{615BE5C2-1F27-4DBE-9AF3-126D0FD0F149}"/>
              </a:ext>
            </a:extLst>
          </p:cNvPr>
          <p:cNvSpPr txBox="1">
            <a:spLocks noGrp="1"/>
          </p:cNvSpPr>
          <p:nvPr/>
        </p:nvSpPr>
        <p:spPr>
          <a:xfrm>
            <a:off x="74992" y="6666931"/>
            <a:ext cx="1875790" cy="201295"/>
          </a:xfrm>
          <a:prstGeom prst="rect">
            <a:avLst/>
          </a:prstGeom>
          <a:solidFill>
            <a:srgbClr val="ED7D31">
              <a:lumMod val="75000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-15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ИМИТАЦИОННЫЕ УЧЕНИЯ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object 7">
            <a:extLst>
              <a:ext uri="{FF2B5EF4-FFF2-40B4-BE49-F238E27FC236}">
                <a16:creationId xmlns:a16="http://schemas.microsoft.com/office/drawing/2014/main" id="{B774874B-7E6F-4177-9B8F-87B8A89AA4C3}"/>
              </a:ext>
            </a:extLst>
          </p:cNvPr>
          <p:cNvSpPr txBox="1">
            <a:spLocks noGrp="1"/>
          </p:cNvSpPr>
          <p:nvPr/>
        </p:nvSpPr>
        <p:spPr>
          <a:xfrm>
            <a:off x="2376889" y="6656837"/>
            <a:ext cx="2801502" cy="201295"/>
          </a:xfrm>
          <a:prstGeom prst="rect">
            <a:avLst/>
          </a:prstGeom>
          <a:solidFill>
            <a:srgbClr val="006A97"/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НОВЫЙ КОРОНАВИРУС </a:t>
            </a:r>
            <a:r>
              <a:rPr kumimoji="0" lang="fr-FR" sz="1100" b="1" i="0" u="none" strike="noStrike" kern="120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(COVID-19)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object 7">
            <a:extLst>
              <a:ext uri="{FF2B5EF4-FFF2-40B4-BE49-F238E27FC236}">
                <a16:creationId xmlns:a16="http://schemas.microsoft.com/office/drawing/2014/main" id="{AE88E782-DB47-4B56-B109-661454E490D8}"/>
              </a:ext>
            </a:extLst>
          </p:cNvPr>
          <p:cNvSpPr txBox="1">
            <a:spLocks noGrp="1"/>
          </p:cNvSpPr>
          <p:nvPr/>
        </p:nvSpPr>
        <p:spPr>
          <a:xfrm>
            <a:off x="11415563" y="6636222"/>
            <a:ext cx="356134" cy="232004"/>
          </a:xfrm>
          <a:prstGeom prst="rect">
            <a:avLst/>
          </a:prstGeom>
          <a:solidFill>
            <a:sysClr val="windowText" lastClr="000000">
              <a:lumMod val="65000"/>
              <a:lumOff val="35000"/>
            </a:sys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стр.</a:t>
            </a:r>
            <a:endParaRPr kumimoji="0" lang="fr-FR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Date Placeholder 3">
            <a:extLst>
              <a:ext uri="{FF2B5EF4-FFF2-40B4-BE49-F238E27FC236}">
                <a16:creationId xmlns:a16="http://schemas.microsoft.com/office/drawing/2014/main" id="{48617EA0-9DBD-4066-9EF3-9EC2442EB1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52597" y="6579969"/>
            <a:ext cx="3769418" cy="365125"/>
          </a:xfrm>
        </p:spPr>
        <p:txBody>
          <a:bodyPr/>
          <a:lstStyle/>
          <a:p>
            <a:r>
              <a:rPr lang="ru-RU" dirty="0"/>
              <a:t>22 декабря 2020 г.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03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3"/>
            <a:extLst>
              <a:ext uri="{FF2B5EF4-FFF2-40B4-BE49-F238E27FC236}">
                <a16:creationId xmlns:a16="http://schemas.microsoft.com/office/drawing/2014/main" id="{DC4FB458-8FA3-4BC1-8A0D-FC385CD0C48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30112" y="5283066"/>
            <a:ext cx="1819796" cy="74530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34DAFD-A0A3-4E9F-8BCD-8CF1E4335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Последний доклад ВОЗ о текущей ситуации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B10564-5E44-4E45-905F-4B41B230E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декабря 2020 г.</a:t>
            </a:r>
            <a:endParaRPr lang="en-US" dirty="0"/>
          </a:p>
        </p:txBody>
      </p:sp>
      <p:pic>
        <p:nvPicPr>
          <p:cNvPr id="8" name="Picture 7">
            <a:hlinkClick r:id="rId3"/>
            <a:extLst>
              <a:ext uri="{FF2B5EF4-FFF2-40B4-BE49-F238E27FC236}">
                <a16:creationId xmlns:a16="http://schemas.microsoft.com/office/drawing/2014/main" id="{9189C7DF-0451-4293-B040-91EBEF0391B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8697" y="1766302"/>
            <a:ext cx="2437763" cy="3175050"/>
          </a:xfrm>
          <a:prstGeom prst="roundRect">
            <a:avLst>
              <a:gd name="adj" fmla="val 6425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4F871DA-2632-4765-A38B-969A64757D61}"/>
              </a:ext>
            </a:extLst>
          </p:cNvPr>
          <p:cNvSpPr/>
          <p:nvPr/>
        </p:nvSpPr>
        <p:spPr>
          <a:xfrm>
            <a:off x="6274707" y="911760"/>
            <a:ext cx="5172227" cy="70788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ru-RU" sz="2000" b="1"/>
              <a:t>Ситуация быстро меняется.</a:t>
            </a:r>
          </a:p>
          <a:p>
            <a:pPr algn="ctr"/>
            <a:r>
              <a:rPr lang="ru-RU" sz="2000"/>
              <a:t>Давайте ознакомимся с последним докладом ВОЗ о текущей ситуации.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C2D76FA-52E5-4517-B5DD-B2567B4D6473}"/>
              </a:ext>
            </a:extLst>
          </p:cNvPr>
          <p:cNvSpPr/>
          <p:nvPr/>
        </p:nvSpPr>
        <p:spPr>
          <a:xfrm>
            <a:off x="276672" y="4372357"/>
            <a:ext cx="6096000" cy="2308324"/>
          </a:xfrm>
          <a:prstGeom prst="rect">
            <a:avLst/>
          </a:prstGeom>
        </p:spPr>
        <p:txBody>
          <a:bodyPr lIns="91440" tIns="45720" rIns="91440" bIns="45720" anchor="t">
            <a:spAutoFit/>
          </a:bodyPr>
          <a:lstStyle/>
          <a:p>
            <a:pPr lvl="0" fontAlgn="b"/>
            <a:r>
              <a:rPr lang="ru-RU" sz="1600" b="1" dirty="0">
                <a:solidFill>
                  <a:prstClr val="black"/>
                </a:solidFill>
              </a:rPr>
              <a:t>Справочная информация</a:t>
            </a:r>
          </a:p>
          <a:p>
            <a:r>
              <a:rPr lang="ru-RU" sz="1600" dirty="0"/>
              <a:t>В настоящее время ряд стран занимается исследованиями и разработкой новой вакцины в целях расширения арсенала инициатив, направленных на борьбу с COVID-19. Несмотря на то, что многие люди заявляли, что появление действенной вакцины будет иметь решающее значение для прекращения пандемии, реальное положение дел является более сложным.</a:t>
            </a:r>
          </a:p>
          <a:p>
            <a:pPr lvl="0"/>
            <a:endParaRPr lang="en-GB" sz="1600" dirty="0">
              <a:solidFill>
                <a:prstClr val="black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C7AF10-8FE2-4ED6-92AB-8D07B22550D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832" y="848000"/>
            <a:ext cx="4871126" cy="3249450"/>
          </a:xfrm>
          <a:prstGeom prst="rect">
            <a:avLst/>
          </a:prstGeom>
        </p:spPr>
      </p:pic>
      <p:sp>
        <p:nvSpPr>
          <p:cNvPr id="9" name="object 7">
            <a:extLst>
              <a:ext uri="{FF2B5EF4-FFF2-40B4-BE49-F238E27FC236}">
                <a16:creationId xmlns:a16="http://schemas.microsoft.com/office/drawing/2014/main" id="{C92F2BB0-8EC8-423C-B39D-3766163D418D}"/>
              </a:ext>
            </a:extLst>
          </p:cNvPr>
          <p:cNvSpPr txBox="1">
            <a:spLocks noGrp="1"/>
          </p:cNvSpPr>
          <p:nvPr/>
        </p:nvSpPr>
        <p:spPr>
          <a:xfrm>
            <a:off x="65585" y="6656705"/>
            <a:ext cx="1875790" cy="201295"/>
          </a:xfrm>
          <a:prstGeom prst="rect">
            <a:avLst/>
          </a:prstGeom>
          <a:solidFill>
            <a:srgbClr val="ED7D31">
              <a:lumMod val="75000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-15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ИМИТАЦИОННЫЕ УЧЕНИЯ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5B38281-27FC-4C9B-89EE-71391A06B56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66744" y="6604939"/>
            <a:ext cx="2889754" cy="304826"/>
          </a:xfrm>
          <a:prstGeom prst="rect">
            <a:avLst/>
          </a:prstGeom>
        </p:spPr>
      </p:pic>
      <p:sp>
        <p:nvSpPr>
          <p:cNvPr id="11" name="object 7">
            <a:extLst>
              <a:ext uri="{FF2B5EF4-FFF2-40B4-BE49-F238E27FC236}">
                <a16:creationId xmlns:a16="http://schemas.microsoft.com/office/drawing/2014/main" id="{92CACAC6-077F-44D3-A142-EF4A62C1DB2A}"/>
              </a:ext>
            </a:extLst>
          </p:cNvPr>
          <p:cNvSpPr txBox="1">
            <a:spLocks noGrp="1"/>
          </p:cNvSpPr>
          <p:nvPr/>
        </p:nvSpPr>
        <p:spPr>
          <a:xfrm>
            <a:off x="11415562" y="6631806"/>
            <a:ext cx="442761" cy="226195"/>
          </a:xfrm>
          <a:prstGeom prst="rect">
            <a:avLst/>
          </a:prstGeom>
          <a:solidFill>
            <a:sysClr val="windowText" lastClr="000000">
              <a:lumMod val="65000"/>
              <a:lumOff val="35000"/>
            </a:sys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стр.</a:t>
            </a:r>
            <a:endParaRPr kumimoji="0" lang="fr-FR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87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97887-B55D-43AF-A517-F5878396B9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780" y="-8247"/>
            <a:ext cx="8153822" cy="581340"/>
          </a:xfrm>
        </p:spPr>
        <p:txBody>
          <a:bodyPr>
            <a:normAutofit/>
          </a:bodyPr>
          <a:lstStyle/>
          <a:p>
            <a:r>
              <a:rPr lang="ru-RU" sz="3200" dirty="0"/>
              <a:t>Справочная информация - COVAX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1DA4D-0657-4D3A-9637-EADF5F14B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декабря 2020 г.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A32754F-DBC8-44F2-8D71-5E44FE129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09493"/>
            <a:ext cx="5840456" cy="5715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1400" b="1" dirty="0">
                <a:latin typeface="Arial"/>
                <a:cs typeface="Arial"/>
              </a:rPr>
              <a:t>Инициатива COVAX</a:t>
            </a:r>
          </a:p>
          <a:p>
            <a:pPr>
              <a:lnSpc>
                <a:spcPct val="100000"/>
              </a:lnSpc>
            </a:pPr>
            <a:r>
              <a:rPr lang="ru-RU" sz="1400" dirty="0">
                <a:latin typeface="Arial"/>
                <a:cs typeface="Arial"/>
              </a:rPr>
              <a:t>COVAX является компонентом по вакцинам Инициативы по ускорению доступа к средствам для борьбы с COVID-19 (ACT).</a:t>
            </a:r>
          </a:p>
          <a:p>
            <a:pPr>
              <a:lnSpc>
                <a:spcPct val="100000"/>
              </a:lnSpc>
            </a:pPr>
            <a:r>
              <a:rPr lang="ru-RU" sz="1400" dirty="0">
                <a:latin typeface="Arial"/>
                <a:cs typeface="Arial"/>
              </a:rPr>
              <a:t>Инициатива ACT является принципиально новым механизмом сотрудничества на глобальном уровне в целях ускорения разработки, производства и справедливого распределения средств диагностики и лечения, а также вакцин против </a:t>
            </a:r>
            <a:br>
              <a:rPr lang="ru-RU" sz="1400" dirty="0">
                <a:latin typeface="Arial"/>
                <a:cs typeface="Arial"/>
              </a:rPr>
            </a:br>
            <a:r>
              <a:rPr lang="ru-RU" sz="1400" dirty="0">
                <a:latin typeface="Arial"/>
                <a:cs typeface="Arial"/>
              </a:rPr>
              <a:t>COVID-19. </a:t>
            </a:r>
          </a:p>
          <a:p>
            <a:pPr>
              <a:lnSpc>
                <a:spcPct val="100000"/>
              </a:lnSpc>
            </a:pPr>
            <a:r>
              <a:rPr lang="ru-RU" sz="1400" dirty="0">
                <a:latin typeface="Arial"/>
                <a:cs typeface="Arial"/>
              </a:rPr>
              <a:t>Ее цель — ускорить разработку и производство, а также справедливое и равноправное распределение вакцин против COVID-19, чтобы к концу 2021 г. обеспечить поставку не менее 2 млрд доз официально разрешенных вакцин. </a:t>
            </a:r>
          </a:p>
          <a:p>
            <a:pPr>
              <a:lnSpc>
                <a:spcPct val="100000"/>
              </a:lnSpc>
            </a:pPr>
            <a:endParaRPr lang="en-GB" sz="1400" dirty="0"/>
          </a:p>
          <a:p>
            <a:pPr marL="0" indent="0">
              <a:lnSpc>
                <a:spcPct val="100000"/>
              </a:lnSpc>
              <a:buNone/>
            </a:pPr>
            <a:r>
              <a:rPr lang="ru-RU" sz="1400" b="1" dirty="0">
                <a:latin typeface="Arial"/>
                <a:cs typeface="Arial"/>
              </a:rPr>
              <a:t>В рамках механизма COVAX предусматривается:</a:t>
            </a:r>
          </a:p>
          <a:p>
            <a:pPr>
              <a:lnSpc>
                <a:spcPct val="100000"/>
              </a:lnSpc>
            </a:pPr>
            <a:endParaRPr lang="en-GB" sz="1400" dirty="0"/>
          </a:p>
          <a:p>
            <a:pPr>
              <a:lnSpc>
                <a:spcPct val="100000"/>
              </a:lnSpc>
            </a:pPr>
            <a:r>
              <a:rPr lang="ru-RU" sz="1400" dirty="0">
                <a:latin typeface="Arial"/>
                <a:cs typeface="Arial"/>
              </a:rPr>
              <a:t>поставка вакцин для охвата не менее 20% населения государств-участников;</a:t>
            </a:r>
          </a:p>
          <a:p>
            <a:pPr>
              <a:lnSpc>
                <a:spcPct val="100000"/>
              </a:lnSpc>
            </a:pPr>
            <a:r>
              <a:rPr lang="ru-RU" sz="1400" dirty="0">
                <a:latin typeface="Arial"/>
                <a:cs typeface="Arial"/>
              </a:rPr>
              <a:t>широкий и динамично управляемый портфель вакцин;</a:t>
            </a:r>
          </a:p>
          <a:p>
            <a:pPr>
              <a:lnSpc>
                <a:spcPct val="100000"/>
              </a:lnSpc>
            </a:pPr>
            <a:r>
              <a:rPr lang="ru-RU" sz="1400" dirty="0">
                <a:latin typeface="Arial"/>
                <a:cs typeface="Arial"/>
              </a:rPr>
              <a:t>поставка вакцин по мере их появления;</a:t>
            </a:r>
          </a:p>
          <a:p>
            <a:pPr>
              <a:lnSpc>
                <a:spcPct val="100000"/>
              </a:lnSpc>
            </a:pPr>
            <a:r>
              <a:rPr lang="ru-RU" sz="1400" dirty="0">
                <a:latin typeface="Arial"/>
                <a:cs typeface="Arial"/>
              </a:rPr>
              <a:t>прекращение острой фазы пандемии.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0516569-93BF-4AED-A5A6-4A963D0D6747}"/>
              </a:ext>
            </a:extLst>
          </p:cNvPr>
          <p:cNvSpPr/>
          <p:nvPr/>
        </p:nvSpPr>
        <p:spPr>
          <a:xfrm flipH="1" flipV="1">
            <a:off x="7770612" y="897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1580723-2FFC-4BAE-A75A-2A08941F5213}"/>
              </a:ext>
            </a:extLst>
          </p:cNvPr>
          <p:cNvSpPr/>
          <p:nvPr/>
        </p:nvSpPr>
        <p:spPr>
          <a:xfrm flipH="1" flipV="1">
            <a:off x="8040624" y="897"/>
            <a:ext cx="4151376" cy="606792"/>
          </a:xfrm>
          <a:custGeom>
            <a:avLst/>
            <a:gdLst>
              <a:gd name="connsiteX0" fmla="*/ 3474720 w 4151376"/>
              <a:gd name="connsiteY0" fmla="*/ 581341 h 581341"/>
              <a:gd name="connsiteX1" fmla="*/ 0 w 4151376"/>
              <a:gd name="connsiteY1" fmla="*/ 581341 h 581341"/>
              <a:gd name="connsiteX2" fmla="*/ 0 w 4151376"/>
              <a:gd name="connsiteY2" fmla="*/ 1 h 581341"/>
              <a:gd name="connsiteX3" fmla="*/ 3474720 w 4151376"/>
              <a:gd name="connsiteY3" fmla="*/ 1 h 581341"/>
              <a:gd name="connsiteX4" fmla="*/ 3474720 w 4151376"/>
              <a:gd name="connsiteY4" fmla="*/ 0 h 581341"/>
              <a:gd name="connsiteX5" fmla="*/ 4151376 w 4151376"/>
              <a:gd name="connsiteY5" fmla="*/ 581340 h 581341"/>
              <a:gd name="connsiteX6" fmla="*/ 3474720 w 4151376"/>
              <a:gd name="connsiteY6" fmla="*/ 581340 h 58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581341">
                <a:moveTo>
                  <a:pt x="3474720" y="581341"/>
                </a:moveTo>
                <a:lnTo>
                  <a:pt x="0" y="581341"/>
                </a:lnTo>
                <a:lnTo>
                  <a:pt x="0" y="1"/>
                </a:lnTo>
                <a:lnTo>
                  <a:pt x="3474720" y="1"/>
                </a:lnTo>
                <a:lnTo>
                  <a:pt x="3474720" y="0"/>
                </a:lnTo>
                <a:lnTo>
                  <a:pt x="4151376" y="581340"/>
                </a:lnTo>
                <a:lnTo>
                  <a:pt x="3474720" y="581340"/>
                </a:lnTo>
                <a:close/>
              </a:path>
            </a:pathLst>
          </a:cu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EC42E4-D28A-4D70-8CEF-0771D74B8BD4}"/>
              </a:ext>
            </a:extLst>
          </p:cNvPr>
          <p:cNvSpPr txBox="1"/>
          <p:nvPr/>
        </p:nvSpPr>
        <p:spPr>
          <a:xfrm>
            <a:off x="8624998" y="113146"/>
            <a:ext cx="35670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700"/>
              </a:spcBef>
              <a:buClr>
                <a:srgbClr val="DD8047"/>
              </a:buClr>
              <a:buSzPct val="60000"/>
            </a:pPr>
            <a:r>
              <a:rPr lang="ru-RU" sz="1600" b="1" dirty="0">
                <a:solidFill>
                  <a:schemeClr val="bg1"/>
                </a:solidFill>
                <a:latin typeface="Arial Black" panose="020B0A04020102020204" pitchFamily="34" charset="0"/>
              </a:rPr>
              <a:t>ИМИТАЦИОННАЯ СИТУАЦИЯ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BF9F3F3-04EF-487A-AE50-62A49F17C48C}"/>
              </a:ext>
            </a:extLst>
          </p:cNvPr>
          <p:cNvSpPr/>
          <p:nvPr/>
        </p:nvSpPr>
        <p:spPr>
          <a:xfrm>
            <a:off x="7366577" y="5543011"/>
            <a:ext cx="34804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>
                <a:hlinkClick r:id="rId4"/>
              </a:rPr>
              <a:t>https://youtu.be/5opR6x6NMpQ</a:t>
            </a:r>
            <a:r>
              <a:rPr lang="ru-RU"/>
              <a:t> </a:t>
            </a:r>
          </a:p>
        </p:txBody>
      </p:sp>
      <p:pic>
        <p:nvPicPr>
          <p:cNvPr id="6" name="Online Media 5" title="COVAX: Ensuring global equitable access to COVID-19 vaccines">
            <a:hlinkClick r:id="" action="ppaction://media"/>
            <a:extLst>
              <a:ext uri="{FF2B5EF4-FFF2-40B4-BE49-F238E27FC236}">
                <a16:creationId xmlns:a16="http://schemas.microsoft.com/office/drawing/2014/main" id="{EE161750-5A91-43F4-921A-FA33943D3B2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6096000" y="1408937"/>
            <a:ext cx="6076601" cy="3418088"/>
          </a:xfrm>
          <a:prstGeom prst="rect">
            <a:avLst/>
          </a:prstGeom>
        </p:spPr>
      </p:pic>
      <p:sp>
        <p:nvSpPr>
          <p:cNvPr id="13" name="object 7">
            <a:extLst>
              <a:ext uri="{FF2B5EF4-FFF2-40B4-BE49-F238E27FC236}">
                <a16:creationId xmlns:a16="http://schemas.microsoft.com/office/drawing/2014/main" id="{DB1596DE-623B-47B8-A940-CF152439B834}"/>
              </a:ext>
            </a:extLst>
          </p:cNvPr>
          <p:cNvSpPr txBox="1">
            <a:spLocks noGrp="1"/>
          </p:cNvSpPr>
          <p:nvPr/>
        </p:nvSpPr>
        <p:spPr>
          <a:xfrm>
            <a:off x="67377" y="6628752"/>
            <a:ext cx="1875790" cy="229248"/>
          </a:xfrm>
          <a:prstGeom prst="rect">
            <a:avLst/>
          </a:prstGeom>
          <a:solidFill>
            <a:srgbClr val="ED7D31">
              <a:lumMod val="75000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ИМИТАЦИОННЫЕ УЧЕНИЯ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C677D73-5C58-4820-B85F-695F69C30C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87055" y="6584456"/>
            <a:ext cx="2889754" cy="304826"/>
          </a:xfrm>
          <a:prstGeom prst="rect">
            <a:avLst/>
          </a:prstGeom>
        </p:spPr>
      </p:pic>
      <p:sp>
        <p:nvSpPr>
          <p:cNvPr id="14" name="object 7">
            <a:extLst>
              <a:ext uri="{FF2B5EF4-FFF2-40B4-BE49-F238E27FC236}">
                <a16:creationId xmlns:a16="http://schemas.microsoft.com/office/drawing/2014/main" id="{A1A0370A-4F19-48B2-83DA-2E041D17DF2E}"/>
              </a:ext>
            </a:extLst>
          </p:cNvPr>
          <p:cNvSpPr txBox="1">
            <a:spLocks noGrp="1"/>
          </p:cNvSpPr>
          <p:nvPr/>
        </p:nvSpPr>
        <p:spPr>
          <a:xfrm>
            <a:off x="11415562" y="6628752"/>
            <a:ext cx="433137" cy="239474"/>
          </a:xfrm>
          <a:prstGeom prst="rect">
            <a:avLst/>
          </a:prstGeom>
          <a:solidFill>
            <a:sysClr val="windowText" lastClr="000000">
              <a:lumMod val="65000"/>
              <a:lumOff val="35000"/>
            </a:sys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стр.</a:t>
            </a:r>
            <a:endParaRPr kumimoji="0" lang="fr-FR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34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5546B6-1766-4618-AB37-69C62D8F1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Что представляют собой кабинетные учения?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9D7005-D0A1-4AC3-9669-670EA17DF1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Кабинетные учения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— это групповая дискуссия под руководством координатора, в которой используется прогрессирующий сценарий имитационного моделирования с набором вопросов, призванных содействовать конструктивному обсуждению между участниками в целях выявления и решения проблем и уточнения существующих планов и процедур.</a:t>
            </a:r>
          </a:p>
          <a:p>
            <a:pPr marL="0" indent="0" algn="ctr">
              <a:buNone/>
            </a:pP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«Кабинетные учения </a:t>
            </a:r>
            <a:r>
              <a:rPr lang="ru-RU" sz="2400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являются управляемой формой 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обсуждения чрезвычайной ситуации </a:t>
            </a:r>
          </a:p>
          <a:p>
            <a:pPr marL="0" indent="0" algn="ctr">
              <a:buNone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в неформальной, спокойной обстановке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». 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ru-RU" dirty="0"/>
            </a:br>
            <a:r>
              <a:rPr lang="ru-RU" sz="1600" dirty="0"/>
              <a:t>- Пособие ВОЗ по организации и проведению имитационных учений, 2017 г.</a:t>
            </a:r>
          </a:p>
          <a:p>
            <a:pPr marL="0" indent="0">
              <a:lnSpc>
                <a:spcPct val="115000"/>
              </a:lnSpc>
              <a:spcAft>
                <a:spcPts val="1200"/>
              </a:spcAft>
              <a:buNone/>
            </a:pPr>
            <a:endParaRPr lang="en-GB" i="1" u="sng" dirty="0">
              <a:solidFill>
                <a:srgbClr val="0070C0"/>
              </a:solidFill>
              <a:latin typeface="Arial" charset="0"/>
              <a:ea typeface="Arial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67F07D-280F-4690-8F55-72C4FE4D5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декабря 2020 г.</a:t>
            </a:r>
            <a:endParaRPr lang="en-US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30956DF9-65DE-409D-88FD-E10EA75C16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18739" y="3864078"/>
            <a:ext cx="1546221" cy="2184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>
            <a:hlinkClick r:id="rId4"/>
            <a:extLst>
              <a:ext uri="{FF2B5EF4-FFF2-40B4-BE49-F238E27FC236}">
                <a16:creationId xmlns:a16="http://schemas.microsoft.com/office/drawing/2014/main" id="{2FEFC0C7-5950-4721-99A9-A11A12618E85}"/>
              </a:ext>
            </a:extLst>
          </p:cNvPr>
          <p:cNvSpPr txBox="1"/>
          <p:nvPr/>
        </p:nvSpPr>
        <p:spPr>
          <a:xfrm>
            <a:off x="10456263" y="6149771"/>
            <a:ext cx="1103117" cy="253916"/>
          </a:xfrm>
          <a:prstGeom prst="rect">
            <a:avLst/>
          </a:prstGeom>
          <a:gradFill rotWithShape="1">
            <a:gsLst>
              <a:gs pos="0">
                <a:srgbClr val="ED7D31">
                  <a:satMod val="103000"/>
                  <a:lumMod val="102000"/>
                  <a:tint val="94000"/>
                </a:srgbClr>
              </a:gs>
              <a:gs pos="50000">
                <a:srgbClr val="ED7D31">
                  <a:satMod val="110000"/>
                  <a:lumMod val="100000"/>
                  <a:shade val="100000"/>
                </a:srgbClr>
              </a:gs>
              <a:gs pos="100000">
                <a:srgbClr val="ED7D31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050">
                <a:solidFill>
                  <a:prstClr val="white"/>
                </a:solidFill>
                <a:latin typeface="Calibri"/>
                <a:hlinkClick r:id="rId4"/>
              </a:rPr>
              <a:t>Скачать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CE95461-0D5D-4F37-882E-6DA12BF286E0}"/>
              </a:ext>
            </a:extLst>
          </p:cNvPr>
          <p:cNvSpPr txBox="1">
            <a:spLocks noGrp="1"/>
          </p:cNvSpPr>
          <p:nvPr/>
        </p:nvSpPr>
        <p:spPr>
          <a:xfrm>
            <a:off x="75966" y="6621216"/>
            <a:ext cx="1875790" cy="236784"/>
          </a:xfrm>
          <a:prstGeom prst="rect">
            <a:avLst/>
          </a:prstGeom>
          <a:solidFill>
            <a:srgbClr val="ED7D31">
              <a:lumMod val="75000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-15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ИМИТАЦИОННЫЕ УЧЕНИЯ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97C0AA9-6950-4C56-91B7-910A46ACA2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1935" y="6613973"/>
            <a:ext cx="2889754" cy="304826"/>
          </a:xfrm>
          <a:prstGeom prst="rect">
            <a:avLst/>
          </a:prstGeom>
        </p:spPr>
      </p:pic>
      <p:sp>
        <p:nvSpPr>
          <p:cNvPr id="9" name="object 7">
            <a:extLst>
              <a:ext uri="{FF2B5EF4-FFF2-40B4-BE49-F238E27FC236}">
                <a16:creationId xmlns:a16="http://schemas.microsoft.com/office/drawing/2014/main" id="{45E623F7-A029-4BC4-BA0C-C4129611A41F}"/>
              </a:ext>
            </a:extLst>
          </p:cNvPr>
          <p:cNvSpPr txBox="1">
            <a:spLocks noGrp="1"/>
          </p:cNvSpPr>
          <p:nvPr/>
        </p:nvSpPr>
        <p:spPr>
          <a:xfrm>
            <a:off x="11415563" y="6621216"/>
            <a:ext cx="481262" cy="247010"/>
          </a:xfrm>
          <a:prstGeom prst="rect">
            <a:avLst/>
          </a:prstGeom>
          <a:solidFill>
            <a:sysClr val="windowText" lastClr="000000">
              <a:lumMod val="65000"/>
              <a:lumOff val="35000"/>
            </a:sys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стр.</a:t>
            </a:r>
            <a:endParaRPr kumimoji="0" lang="fr-FR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0285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519" y="0"/>
            <a:ext cx="4792868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600" dirty="0"/>
              <a:t>Концепция и цель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62302" y="664143"/>
            <a:ext cx="6471635" cy="5777864"/>
          </a:xfrm>
          <a:prstGeom prst="rect">
            <a:avLst/>
          </a:prstGeom>
        </p:spPr>
        <p:txBody>
          <a:bodyPr vert="horz" wrap="square" lIns="0" tIns="70485" rIns="0" bIns="0" rtlCol="0" anchor="t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55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cap="none" normalizeH="0" baseline="0" noProof="0" dirty="0">
                <a:ln>
                  <a:noFill/>
                </a:ln>
                <a:solidFill>
                  <a:srgbClr val="005D85"/>
                </a:solidFill>
                <a:uLnTx/>
                <a:uFillTx/>
                <a:latin typeface="Roboto"/>
                <a:ea typeface="+mn-ea"/>
                <a:cs typeface="Roboto"/>
              </a:rPr>
              <a:t>Концепция учений</a:t>
            </a:r>
          </a:p>
          <a:p>
            <a:pPr marL="12700" marR="5715">
              <a:spcBef>
                <a:spcPts val="1005"/>
              </a:spcBef>
              <a:defRPr/>
            </a:pPr>
            <a:r>
              <a:rPr lang="ru-RU" sz="2200" dirty="0"/>
              <a:t>В основу этих учений положены последние рекомендации ВОЗ по вакцинации против COVID-19, включая рекомендации по разработке национального плана распределения вакцин и вакцинации в отношении вакцин против COVID-19:</a:t>
            </a:r>
          </a:p>
          <a:p>
            <a:pPr marL="355600" marR="5715" lvl="0" indent="-342900" algn="l" defTabSz="914400" rtl="0" eaLnBrk="1" fontAlgn="auto" latinLnBrk="0" hangingPunct="1">
              <a:spcBef>
                <a:spcPts val="100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 err="1">
                <a:solidFill>
                  <a:prstClr val="black"/>
                </a:solidFill>
                <a:latin typeface="Roboto"/>
                <a:cs typeface="Roboto"/>
                <a:hlinkClick r:id="rId3"/>
              </a:rPr>
              <a:t>Guidance</a:t>
            </a:r>
            <a:r>
              <a:rPr lang="ru-RU" dirty="0">
                <a:solidFill>
                  <a:prstClr val="black"/>
                </a:solidFill>
                <a:latin typeface="Roboto"/>
                <a:cs typeface="Roboto"/>
                <a:hlinkClick r:id="rId3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Roboto"/>
                <a:cs typeface="Roboto"/>
                <a:hlinkClick r:id="rId3"/>
              </a:rPr>
              <a:t>on</a:t>
            </a:r>
            <a:r>
              <a:rPr lang="ru-RU" dirty="0">
                <a:solidFill>
                  <a:prstClr val="black"/>
                </a:solidFill>
                <a:latin typeface="Roboto"/>
                <a:cs typeface="Roboto"/>
                <a:hlinkClick r:id="rId3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Roboto"/>
                <a:cs typeface="Roboto"/>
                <a:hlinkClick r:id="rId3"/>
              </a:rPr>
              <a:t>developing</a:t>
            </a:r>
            <a:r>
              <a:rPr lang="ru-RU" dirty="0">
                <a:solidFill>
                  <a:prstClr val="black"/>
                </a:solidFill>
                <a:latin typeface="Roboto"/>
                <a:cs typeface="Roboto"/>
                <a:hlinkClick r:id="rId3"/>
              </a:rPr>
              <a:t> a </a:t>
            </a:r>
            <a:r>
              <a:rPr lang="ru-RU" dirty="0" err="1">
                <a:solidFill>
                  <a:prstClr val="black"/>
                </a:solidFill>
                <a:latin typeface="Roboto"/>
                <a:cs typeface="Roboto"/>
                <a:hlinkClick r:id="rId3"/>
              </a:rPr>
              <a:t>national</a:t>
            </a:r>
            <a:r>
              <a:rPr lang="ru-RU" dirty="0">
                <a:solidFill>
                  <a:prstClr val="black"/>
                </a:solidFill>
                <a:latin typeface="Roboto"/>
                <a:cs typeface="Roboto"/>
                <a:hlinkClick r:id="rId3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Roboto"/>
                <a:cs typeface="Roboto"/>
                <a:hlinkClick r:id="rId3"/>
              </a:rPr>
              <a:t>deployment</a:t>
            </a:r>
            <a:r>
              <a:rPr lang="ru-RU" dirty="0">
                <a:solidFill>
                  <a:prstClr val="black"/>
                </a:solidFill>
                <a:latin typeface="Roboto"/>
                <a:cs typeface="Roboto"/>
                <a:hlinkClick r:id="rId3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Roboto"/>
                <a:cs typeface="Roboto"/>
                <a:hlinkClick r:id="rId3"/>
              </a:rPr>
              <a:t>and</a:t>
            </a:r>
            <a:r>
              <a:rPr lang="ru-RU" dirty="0">
                <a:solidFill>
                  <a:prstClr val="black"/>
                </a:solidFill>
                <a:latin typeface="Roboto"/>
                <a:cs typeface="Roboto"/>
                <a:hlinkClick r:id="rId3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Roboto"/>
                <a:cs typeface="Roboto"/>
                <a:hlinkClick r:id="rId3"/>
              </a:rPr>
              <a:t>vaccination</a:t>
            </a:r>
            <a:r>
              <a:rPr lang="ru-RU" dirty="0">
                <a:solidFill>
                  <a:prstClr val="black"/>
                </a:solidFill>
                <a:latin typeface="Roboto"/>
                <a:cs typeface="Roboto"/>
                <a:hlinkClick r:id="rId3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Roboto"/>
                <a:cs typeface="Roboto"/>
                <a:hlinkClick r:id="rId3"/>
              </a:rPr>
              <a:t>plan</a:t>
            </a:r>
            <a:r>
              <a:rPr lang="ru-RU" dirty="0">
                <a:solidFill>
                  <a:prstClr val="black"/>
                </a:solidFill>
                <a:latin typeface="Roboto"/>
                <a:cs typeface="Roboto"/>
                <a:hlinkClick r:id="rId3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Roboto"/>
                <a:cs typeface="Roboto"/>
                <a:hlinkClick r:id="rId3"/>
              </a:rPr>
              <a:t>for</a:t>
            </a:r>
            <a:r>
              <a:rPr lang="ru-RU" dirty="0">
                <a:solidFill>
                  <a:prstClr val="black"/>
                </a:solidFill>
                <a:latin typeface="Roboto"/>
                <a:cs typeface="Roboto"/>
                <a:hlinkClick r:id="rId3"/>
              </a:rPr>
              <a:t> COVID-19 </a:t>
            </a:r>
            <a:r>
              <a:rPr lang="ru-RU" dirty="0" err="1">
                <a:solidFill>
                  <a:prstClr val="black"/>
                </a:solidFill>
                <a:latin typeface="Roboto"/>
                <a:cs typeface="Roboto"/>
                <a:hlinkClick r:id="rId3"/>
              </a:rPr>
              <a:t>vaccines</a:t>
            </a:r>
            <a:endParaRPr lang="ru-RU" dirty="0">
              <a:solidFill>
                <a:prstClr val="black"/>
              </a:solidFill>
              <a:latin typeface="Roboto"/>
              <a:cs typeface="Roboto"/>
              <a:hlinkClick r:id="rId3"/>
            </a:endParaRP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cap="none" normalizeH="0" baseline="0" noProof="0" dirty="0">
                <a:ln>
                  <a:noFill/>
                </a:ln>
                <a:solidFill>
                  <a:srgbClr val="005D85"/>
                </a:solidFill>
                <a:uLnTx/>
                <a:uFillTx/>
                <a:latin typeface="Roboto"/>
                <a:ea typeface="+mn-ea"/>
                <a:cs typeface="Roboto"/>
              </a:rPr>
              <a:t>Цель</a:t>
            </a:r>
          </a:p>
          <a:p>
            <a:pPr marL="12700" lvl="0" algn="just">
              <a:spcBef>
                <a:spcPts val="455"/>
              </a:spcBef>
              <a:defRPr/>
            </a:pPr>
            <a:r>
              <a:rPr lang="ru-RU" sz="2000" b="1" dirty="0">
                <a:latin typeface="Roboto"/>
                <a:ea typeface="+mn-ea"/>
                <a:cs typeface="Roboto"/>
              </a:rPr>
              <a:t>Цель кабинетных учений заключается в том</a:t>
            </a:r>
            <a:r>
              <a:rPr lang="ru-RU" sz="2000" dirty="0">
                <a:latin typeface="Roboto"/>
                <a:ea typeface="+mn-ea"/>
                <a:cs typeface="Roboto"/>
              </a:rPr>
              <a:t>, чтобы с помощью группового обсуждения под руководством координатора </a:t>
            </a:r>
            <a:r>
              <a:rPr lang="ru-RU" sz="2000" b="1" dirty="0">
                <a:latin typeface="Roboto"/>
                <a:ea typeface="+mn-ea"/>
                <a:cs typeface="Roboto"/>
              </a:rPr>
              <a:t>помочь странам в процессе концептуализации, разработки и обновления национального плана распределения вакцин и вакцинации (НПРВ) </a:t>
            </a:r>
            <a:r>
              <a:rPr lang="ru-RU" sz="2000" dirty="0">
                <a:latin typeface="Roboto"/>
                <a:ea typeface="+mn-ea"/>
                <a:cs typeface="Roboto"/>
              </a:rPr>
              <a:t>в целях слаженного внедрения вакцин против COVID-19 на национальном уровне.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1502189" y="6634184"/>
            <a:ext cx="517022" cy="1795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kumimoji="0" lang="ru-RU" sz="1200" b="1" i="0" u="none" strike="noStrike" cap="none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/>
                <a:ea typeface="+mn-ea"/>
                <a:cs typeface="Arial"/>
              </a:rPr>
              <a:t>тр. </a:t>
            </a:r>
            <a:fld id="{81D60167-4931-47E6-BA6A-407CBD079E47}" type="slidenum">
              <a:rPr kumimoji="0" sz="12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12700" marR="0" lvl="0" indent="0" algn="l" defTabSz="914400" rtl="0" eaLnBrk="1" fontAlgn="auto" latinLnBrk="0" hangingPunct="1">
                <a:lnSpc>
                  <a:spcPts val="142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xfrm>
            <a:off x="76268" y="6652473"/>
            <a:ext cx="2041289" cy="1795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cap="none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latin typeface="Arial"/>
                <a:ea typeface="+mn-ea"/>
                <a:cs typeface="Arial"/>
              </a:rPr>
              <a:t>ИМИТАЦИОННЫЕ УЧЕНИЯ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374926" y="6652472"/>
            <a:ext cx="3044097" cy="1795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cap="none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/>
                <a:ea typeface="+mn-ea"/>
                <a:cs typeface="Arial"/>
              </a:rPr>
              <a:t>НОВЫЙ КОРОНАВИРУС </a:t>
            </a:r>
            <a:r>
              <a:rPr kumimoji="0" lang="fr-FR" sz="1200" b="1" i="0" u="none" strike="noStrike" cap="none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/>
                <a:ea typeface="+mn-ea"/>
                <a:cs typeface="Arial"/>
              </a:rPr>
              <a:t>(</a:t>
            </a:r>
            <a:r>
              <a:rPr kumimoji="0" lang="ru-RU" sz="1200" b="1" i="0" u="none" strike="noStrike" cap="none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/>
                <a:ea typeface="+mn-ea"/>
                <a:cs typeface="Arial"/>
              </a:rPr>
              <a:t>COVID-19</a:t>
            </a:r>
            <a:r>
              <a:rPr kumimoji="0" lang="fr-FR" sz="1200" b="1" i="0" u="none" strike="noStrike" cap="none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/>
                <a:ea typeface="+mn-ea"/>
                <a:cs typeface="Arial"/>
              </a:rPr>
              <a:t>)</a:t>
            </a:r>
            <a:endParaRPr kumimoji="0" lang="ru-RU" sz="1200" b="1" i="0" u="none" strike="noStrike" cap="none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4" name="Picture 4" descr="Timeline&#10;&#10;Description automatically generated">
            <a:extLst>
              <a:ext uri="{FF2B5EF4-FFF2-40B4-BE49-F238E27FC236}">
                <a16:creationId xmlns:a16="http://schemas.microsoft.com/office/drawing/2014/main" id="{D6910399-41BE-4793-9B16-C1EDD7C782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3608" y="1189290"/>
            <a:ext cx="3620218" cy="4838854"/>
          </a:xfrm>
          <a:prstGeom prst="rect">
            <a:avLst/>
          </a:prstGeom>
        </p:spPr>
      </p:pic>
      <p:sp>
        <p:nvSpPr>
          <p:cNvPr id="9" name="object 8">
            <a:extLst>
              <a:ext uri="{FF2B5EF4-FFF2-40B4-BE49-F238E27FC236}">
                <a16:creationId xmlns:a16="http://schemas.microsoft.com/office/drawing/2014/main" id="{FECC1D04-04DF-4E6D-B26D-0ED796077D5F}"/>
              </a:ext>
            </a:extLst>
          </p:cNvPr>
          <p:cNvSpPr txBox="1"/>
          <p:nvPr/>
        </p:nvSpPr>
        <p:spPr>
          <a:xfrm>
            <a:off x="5541216" y="6634184"/>
            <a:ext cx="3044097" cy="1795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cap="none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Arial"/>
                <a:ea typeface="+mn-ea"/>
                <a:cs typeface="Arial"/>
              </a:rPr>
              <a:t>22 декабря 2020 г.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1B3E4-55BC-4487-BA50-EDC047F8F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/>
              <a:t>РАМКИ КАБИНЕТНЫХ УЧЕНИЙ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A50CE-7008-46AF-A176-1E71964D1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780" y="834118"/>
            <a:ext cx="11844148" cy="546575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400" dirty="0">
                <a:latin typeface="Helvetica Neue"/>
                <a:ea typeface="DengXian"/>
                <a:cs typeface="Calibri"/>
              </a:rPr>
              <a:t>В рамках данных учений будут </a:t>
            </a:r>
            <a:r>
              <a:rPr lang="ru-RU" sz="2400" b="1" dirty="0">
                <a:solidFill>
                  <a:schemeClr val="accent5"/>
                </a:solidFill>
                <a:latin typeface="+mj-lt"/>
                <a:ea typeface="DengXian"/>
                <a:cs typeface="Calibri"/>
              </a:rPr>
              <a:t>обсуждаться исходные предпосылки планирования</a:t>
            </a:r>
            <a:r>
              <a:rPr lang="ru-RU" sz="2400" b="1" dirty="0">
                <a:solidFill>
                  <a:schemeClr val="accent5"/>
                </a:solidFill>
                <a:latin typeface="+mj-lt"/>
                <a:cs typeface="Calibri"/>
              </a:rPr>
              <a:t> стратегий определения целевых групп, распределения вакцин и ведения информационной работы</a:t>
            </a:r>
            <a:r>
              <a:rPr lang="ru-RU" sz="2400" dirty="0">
                <a:latin typeface="Helvetica Neue"/>
                <a:ea typeface="DengXian"/>
                <a:cs typeface="Calibri"/>
              </a:rPr>
              <a:t>, разрабатываемых для содействия внедрению вакцин против COVID-19. </a:t>
            </a:r>
          </a:p>
          <a:p>
            <a:pPr marL="0" lvl="0" indent="0"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endParaRPr lang="en-US" sz="2400" b="1" dirty="0">
              <a:solidFill>
                <a:schemeClr val="accent5"/>
              </a:solidFill>
              <a:latin typeface="+mj-lt"/>
              <a:cs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700"/>
              </a:spcBef>
              <a:buNone/>
            </a:pPr>
            <a:endParaRPr lang="en-US" sz="2400" b="1" dirty="0">
              <a:solidFill>
                <a:srgbClr val="000000"/>
              </a:solidFill>
              <a:latin typeface="Helvetica Neue"/>
              <a:cs typeface="Calibri"/>
            </a:endParaRPr>
          </a:p>
          <a:p>
            <a:pPr marL="0" indent="0">
              <a:lnSpc>
                <a:spcPct val="100000"/>
              </a:lnSpc>
              <a:spcBef>
                <a:spcPts val="700"/>
              </a:spcBef>
              <a:buNone/>
            </a:pPr>
            <a:r>
              <a:rPr lang="ru-RU" sz="2400" dirty="0">
                <a:solidFill>
                  <a:srgbClr val="000000"/>
                </a:solidFill>
                <a:latin typeface="Helvetica Neue"/>
                <a:cs typeface="Calibri"/>
              </a:rPr>
              <a:t>Кабинетные учения позволят участникам провести: </a:t>
            </a:r>
          </a:p>
          <a:p>
            <a:pPr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</a:pPr>
            <a:r>
              <a:rPr lang="ru-RU" sz="2400" b="1" dirty="0">
                <a:solidFill>
                  <a:schemeClr val="accent5"/>
                </a:solidFill>
                <a:latin typeface="+mj-lt"/>
                <a:cs typeface="Calibri"/>
              </a:rPr>
              <a:t>обзор стратегий, </a:t>
            </a:r>
            <a:r>
              <a:rPr lang="ru-RU" sz="2400" dirty="0">
                <a:latin typeface="+mj-lt"/>
                <a:cs typeface="Calibri"/>
              </a:rPr>
              <a:t>в частности, в отношении порядка определения целевых групп населения и возможностей проведения вакцинации; </a:t>
            </a:r>
          </a:p>
          <a:p>
            <a:pPr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</a:pPr>
            <a:r>
              <a:rPr lang="ru-RU" sz="2400" b="1" dirty="0">
                <a:solidFill>
                  <a:schemeClr val="accent5"/>
                </a:solidFill>
                <a:latin typeface="+mj-lt"/>
                <a:cs typeface="Calibri"/>
              </a:rPr>
              <a:t>обзор подготовки цепочки поставок и утилизации медицинских отходов</a:t>
            </a:r>
            <a:r>
              <a:rPr lang="ru-RU" sz="2400" dirty="0">
                <a:latin typeface="+mj-lt"/>
                <a:cs typeface="Calibri"/>
              </a:rPr>
              <a:t>, а также готовности к различным сценариям вакцинации;</a:t>
            </a:r>
          </a:p>
          <a:p>
            <a:pPr>
              <a:lnSpc>
                <a:spcPct val="100000"/>
              </a:lnSpc>
              <a:spcBef>
                <a:spcPts val="700"/>
              </a:spcBef>
              <a:buClr>
                <a:schemeClr val="tx1"/>
              </a:buClr>
              <a:buSzPct val="100000"/>
            </a:pPr>
            <a:r>
              <a:rPr lang="ru-RU" sz="2400" b="1" dirty="0">
                <a:solidFill>
                  <a:schemeClr val="accent5"/>
                </a:solidFill>
                <a:latin typeface="+mj-lt"/>
                <a:cs typeface="Calibri"/>
              </a:rPr>
              <a:t>обзор </a:t>
            </a:r>
            <a:r>
              <a:rPr lang="ru-RU" sz="2400" dirty="0">
                <a:latin typeface="+mj-lt"/>
                <a:cs typeface="Calibri"/>
              </a:rPr>
              <a:t>планирования </a:t>
            </a:r>
            <a:r>
              <a:rPr lang="ru-RU" sz="2400" b="1" dirty="0">
                <a:solidFill>
                  <a:schemeClr val="accent5"/>
                </a:solidFill>
                <a:latin typeface="+mj-lt"/>
                <a:cs typeface="Calibri"/>
              </a:rPr>
              <a:t>принятия и приема вакцины (спрос) и информационной работы</a:t>
            </a:r>
            <a:r>
              <a:rPr lang="ru-RU" sz="2400" dirty="0">
                <a:latin typeface="+mj-lt"/>
                <a:cs typeface="Calibri"/>
              </a:rPr>
              <a:t>. 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9AE2E3-D76D-47C7-9E7C-016353D76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декабря 2020 г.</a:t>
            </a:r>
            <a:endParaRPr lang="en-US" dirty="0"/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D57C83CD-FF13-437D-9D67-8F74FD8FA78D}"/>
              </a:ext>
            </a:extLst>
          </p:cNvPr>
          <p:cNvSpPr txBox="1">
            <a:spLocks noGrp="1"/>
          </p:cNvSpPr>
          <p:nvPr/>
        </p:nvSpPr>
        <p:spPr>
          <a:xfrm>
            <a:off x="67377" y="6658693"/>
            <a:ext cx="1875790" cy="199307"/>
          </a:xfrm>
          <a:prstGeom prst="rect">
            <a:avLst/>
          </a:prstGeom>
          <a:solidFill>
            <a:srgbClr val="ED7D31">
              <a:lumMod val="75000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ИМИТАЦИОННЫЕ УЧЕНИЯ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9DACC49-F112-4B0E-99E6-9E4D670E7B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640" y="6591042"/>
            <a:ext cx="2889754" cy="304826"/>
          </a:xfrm>
          <a:prstGeom prst="rect">
            <a:avLst/>
          </a:prstGeom>
        </p:spPr>
      </p:pic>
      <p:sp>
        <p:nvSpPr>
          <p:cNvPr id="7" name="object 7">
            <a:extLst>
              <a:ext uri="{FF2B5EF4-FFF2-40B4-BE49-F238E27FC236}">
                <a16:creationId xmlns:a16="http://schemas.microsoft.com/office/drawing/2014/main" id="{38DB209F-BEBE-4D0D-9D5C-E851BBA32F47}"/>
              </a:ext>
            </a:extLst>
          </p:cNvPr>
          <p:cNvSpPr txBox="1">
            <a:spLocks noGrp="1"/>
          </p:cNvSpPr>
          <p:nvPr/>
        </p:nvSpPr>
        <p:spPr>
          <a:xfrm>
            <a:off x="11415563" y="6618684"/>
            <a:ext cx="462012" cy="239316"/>
          </a:xfrm>
          <a:prstGeom prst="rect">
            <a:avLst/>
          </a:prstGeom>
          <a:solidFill>
            <a:sysClr val="windowText" lastClr="000000">
              <a:lumMod val="65000"/>
              <a:lumOff val="35000"/>
            </a:sys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стр.</a:t>
            </a:r>
            <a:endParaRPr kumimoji="0" lang="fr-FR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31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1B3E4-55BC-4487-BA50-EDC047F8F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/>
              <a:t>ЗАДАЧИ КАБИНЕТНЫХ УЧЕНИЙ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A50CE-7008-46AF-A176-1E71964D1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192" y="1017346"/>
            <a:ext cx="10960608" cy="5159617"/>
          </a:xfrm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pPr marL="0" lvl="0" indent="0">
              <a:lnSpc>
                <a:spcPct val="150000"/>
              </a:lnSpc>
              <a:spcBef>
                <a:spcPts val="700"/>
              </a:spcBef>
              <a:buClr>
                <a:schemeClr val="tx1"/>
              </a:buClr>
              <a:buSzPct val="100000"/>
              <a:buNone/>
            </a:pPr>
            <a:r>
              <a:rPr lang="ru-RU" sz="3200" b="1" dirty="0">
                <a:solidFill>
                  <a:schemeClr val="accent3"/>
                </a:solidFill>
                <a:latin typeface="+mj-lt"/>
                <a:cs typeface="Calibri"/>
              </a:rPr>
              <a:t>Задачи</a:t>
            </a:r>
          </a:p>
          <a:p>
            <a:pPr marL="457200" lvl="0" indent="-45720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ru-RU" dirty="0">
                <a:latin typeface="+mj-lt"/>
                <a:cs typeface="Calibri"/>
              </a:rPr>
              <a:t>Обзор порядка определения целевых групп населения</a:t>
            </a:r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ru-RU" dirty="0">
                <a:latin typeface="+mj-lt"/>
                <a:cs typeface="Calibri"/>
              </a:rPr>
              <a:t>Обсуждение стратегий вакцинации потенциальных целевых групп населения</a:t>
            </a:r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ru-RU" dirty="0">
                <a:latin typeface="+mj-lt"/>
                <a:cs typeface="Calibri"/>
              </a:rPr>
              <a:t>Обзор подготовки важнейших звеньев цепочки поставок для распределения вакцин и утилизации медицинских отходов</a:t>
            </a:r>
          </a:p>
          <a:p>
            <a:pPr marL="457200" marR="0" lvl="0" indent="-45720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ru-RU" dirty="0">
                <a:latin typeface="+mj-lt"/>
                <a:cs typeface="Calibri"/>
              </a:rPr>
              <a:t>Обзор вопросов приемлемости и планирования приема вакцины (спрос)</a:t>
            </a:r>
          </a:p>
          <a:p>
            <a:pPr marL="457200" lvl="0" indent="-45720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100000"/>
              <a:buFont typeface="+mj-lt"/>
              <a:buAutoNum type="arabicPeriod"/>
            </a:pPr>
            <a:r>
              <a:rPr lang="ru-RU" dirty="0">
                <a:latin typeface="+mj-lt"/>
                <a:cs typeface="Calibri"/>
              </a:rPr>
              <a:t>Выявление основных трудностей, связанных с распределением вакцин и их применением в целях совершенствования НПРВ</a:t>
            </a:r>
          </a:p>
          <a:p>
            <a:pPr>
              <a:spcBef>
                <a:spcPts val="700"/>
              </a:spcBef>
              <a:buClr>
                <a:schemeClr val="tx1"/>
              </a:buClr>
              <a:buSzPct val="100000"/>
            </a:pPr>
            <a:endParaRPr lang="en-US" sz="3200" dirty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9AE2E3-D76D-47C7-9E7C-016353D76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22 декабря 2020 г.</a:t>
            </a:r>
            <a:endParaRPr lang="en-US" dirty="0"/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66C045E9-20BC-444E-86C0-572F6F382493}"/>
              </a:ext>
            </a:extLst>
          </p:cNvPr>
          <p:cNvSpPr txBox="1">
            <a:spLocks noGrp="1"/>
          </p:cNvSpPr>
          <p:nvPr/>
        </p:nvSpPr>
        <p:spPr>
          <a:xfrm>
            <a:off x="75966" y="6642807"/>
            <a:ext cx="1875790" cy="201295"/>
          </a:xfrm>
          <a:prstGeom prst="rect">
            <a:avLst/>
          </a:prstGeom>
          <a:solidFill>
            <a:srgbClr val="ED7D31">
              <a:lumMod val="75000"/>
            </a:srgb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-15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ИМИТАЦИОННЫЕ УЧЕНИЯ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94EACD6-5D11-4773-A098-B0CAD3CDCA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7055" y="6591041"/>
            <a:ext cx="2889754" cy="304826"/>
          </a:xfrm>
          <a:prstGeom prst="rect">
            <a:avLst/>
          </a:prstGeom>
        </p:spPr>
      </p:pic>
      <p:sp>
        <p:nvSpPr>
          <p:cNvPr id="7" name="object 7">
            <a:extLst>
              <a:ext uri="{FF2B5EF4-FFF2-40B4-BE49-F238E27FC236}">
                <a16:creationId xmlns:a16="http://schemas.microsoft.com/office/drawing/2014/main" id="{15024BBA-49F2-47AE-B3CA-2A528EC49B8B}"/>
              </a:ext>
            </a:extLst>
          </p:cNvPr>
          <p:cNvSpPr txBox="1">
            <a:spLocks noGrp="1"/>
          </p:cNvSpPr>
          <p:nvPr/>
        </p:nvSpPr>
        <p:spPr>
          <a:xfrm>
            <a:off x="11415563" y="6642807"/>
            <a:ext cx="442762" cy="225418"/>
          </a:xfrm>
          <a:prstGeom prst="rect">
            <a:avLst/>
          </a:prstGeom>
          <a:solidFill>
            <a:sysClr val="windowText" lastClr="000000">
              <a:lumMod val="65000"/>
              <a:lumOff val="35000"/>
            </a:sysClr>
          </a:solidFill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-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стр.</a:t>
            </a:r>
            <a:endParaRPr kumimoji="0" lang="fr-FR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890" marR="0" lvl="0" indent="0" defTabSz="914400" eaLnBrk="1" fontAlgn="auto" latinLnBrk="0" hangingPunct="1">
              <a:lnSpc>
                <a:spcPts val="1425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013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595959"/>
      </a:dk2>
      <a:lt2>
        <a:srgbClr val="E7E6E6"/>
      </a:lt2>
      <a:accent1>
        <a:srgbClr val="A24B19"/>
      </a:accent1>
      <a:accent2>
        <a:srgbClr val="D86422"/>
      </a:accent2>
      <a:accent3>
        <a:srgbClr val="005D85"/>
      </a:accent3>
      <a:accent4>
        <a:srgbClr val="006A97"/>
      </a:accent4>
      <a:accent5>
        <a:srgbClr val="008FCE"/>
      </a:accent5>
      <a:accent6>
        <a:srgbClr val="9DC3CB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spcBef>
            <a:spcPts val="700"/>
          </a:spcBef>
          <a:buClr>
            <a:srgbClr val="DD8047"/>
          </a:buClr>
          <a:buSzPct val="60000"/>
          <a:defRPr sz="2000" b="1" dirty="0" smtClean="0">
            <a:solidFill>
              <a:srgbClr val="0070C0"/>
            </a:solidFill>
            <a:latin typeface="+mj-lt"/>
            <a:cs typeface="Calibri" panose="020F050202020403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563C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563C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537a4c0a-028d-41b0-9193-6635ca5775f6">
      <UserInfo>
        <DisplayName>VEDRASCO, Liviu</DisplayName>
        <AccountId>31</AccountId>
        <AccountType/>
      </UserInfo>
      <UserInfo>
        <DisplayName>Charles, Denis</DisplayName>
        <AccountId>11</AccountId>
        <AccountType/>
      </UserInfo>
      <UserInfo>
        <DisplayName>BELL, Allan</DisplayName>
        <AccountId>20</AccountId>
        <AccountType/>
      </UserInfo>
      <UserInfo>
        <DisplayName>COPPER, Frederik Anton</DisplayName>
        <AccountId>13</AccountId>
        <AccountType/>
      </UserInfo>
      <UserInfo>
        <DisplayName>GOLDIN, Shoshanna</DisplayName>
        <AccountId>47</AccountId>
        <AccountType/>
      </UserInfo>
      <UserInfo>
        <DisplayName>BAHL, Jhilmil</DisplayName>
        <AccountId>48</AccountId>
        <AccountType/>
      </UserInfo>
      <UserInfo>
        <DisplayName>DESAI, Shalini</DisplayName>
        <AccountId>49</AccountId>
        <AccountType/>
      </UserInfo>
      <UserInfo>
        <DisplayName>CASTRO, Maricel</DisplayName>
        <AccountId>50</AccountId>
        <AccountType/>
      </UserInfo>
      <UserInfo>
        <DisplayName>KONE, Souleymane</DisplayName>
        <AccountId>51</AccountId>
        <AccountType/>
      </UserInfo>
      <UserInfo>
        <DisplayName>Adama Sawadogo (asawadogo@unicef.org)</DisplayName>
        <AccountId>52</AccountId>
        <AccountType/>
      </UserInfo>
      <UserInfo>
        <DisplayName>BALAKRISHNAN, Madhava Ram</DisplayName>
        <AccountId>53</AccountId>
        <AccountType/>
      </UserInfo>
      <UserInfo>
        <DisplayName>FROST, Melinda</DisplayName>
        <AccountId>54</AccountId>
        <AccountType/>
      </UserInfo>
      <UserInfo>
        <DisplayName>Diane Summers (dsummers@unicef.org)</DisplayName>
        <AccountId>55</AccountId>
        <AccountType/>
      </UserInfo>
      <UserInfo>
        <DisplayName>GURUNG, Santosh</DisplayName>
        <AccountId>56</AccountId>
        <AccountType/>
      </UserInfo>
      <UserInfo>
        <DisplayName>CHANG BLANC, Diana</DisplayName>
        <AccountId>57</AccountId>
        <AccountType/>
      </UserInfo>
      <UserInfo>
        <DisplayName>HENAFF, Louise</DisplayName>
        <AccountId>58</AccountId>
        <AccountType/>
      </UserInfo>
      <UserInfo>
        <DisplayName>MOEN, Ann</DisplayName>
        <AccountId>59</AccountId>
        <AccountType/>
      </UserInfo>
      <UserInfo>
        <DisplayName>CHIU DE VAZQUEZ, Cindy Hsin-yi</DisplayName>
        <AccountId>21</AccountId>
        <AccountType/>
      </UserInfo>
      <UserInfo>
        <DisplayName>MAYIGANE, Landry Ndriko</DisplayName>
        <AccountId>23</AccountId>
        <AccountType/>
      </UserInfo>
      <UserInfo>
        <DisplayName>NGUYEN, Thanh Nam</DisplayName>
        <AccountId>18</AccountId>
        <AccountType/>
      </UserInfo>
      <UserInfo>
        <DisplayName>NJENGE, Hilary Kagume</DisplayName>
        <AccountId>19</AccountId>
        <AccountType/>
      </UserInfo>
      <UserInfo>
        <DisplayName>PORTORICO, Mariaisabella</DisplayName>
        <AccountId>12</AccountId>
        <AccountType/>
      </UserInfo>
      <UserInfo>
        <DisplayName>VENTE, Candice</DisplayName>
        <AccountId>14</AccountId>
        <AccountType/>
      </UserInfo>
      <UserInfo>
        <DisplayName>MENNING, Lisa</DisplayName>
        <AccountId>62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B8C5FCD04D76B4F9E83E1FFDAAD0434" ma:contentTypeVersion="12" ma:contentTypeDescription="Create a new document." ma:contentTypeScope="" ma:versionID="bf8e85f3622c27d67cc3cbd27cc3a127">
  <xsd:schema xmlns:xsd="http://www.w3.org/2001/XMLSchema" xmlns:xs="http://www.w3.org/2001/XMLSchema" xmlns:p="http://schemas.microsoft.com/office/2006/metadata/properties" xmlns:ns2="a1d858d0-9300-440e-863b-088bced39a33" xmlns:ns3="537a4c0a-028d-41b0-9193-6635ca5775f6" targetNamespace="http://schemas.microsoft.com/office/2006/metadata/properties" ma:root="true" ma:fieldsID="dff9a7b1e994b620ba838fd5a29bea04" ns2:_="" ns3:_="">
    <xsd:import namespace="a1d858d0-9300-440e-863b-088bced39a33"/>
    <xsd:import namespace="537a4c0a-028d-41b0-9193-6635ca5775f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d858d0-9300-440e-863b-088bced39a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7a4c0a-028d-41b0-9193-6635ca5775f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70A9802-686C-4537-A4EF-3D12C1362DDC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39054507-e2e9-4ae1-8010-04bf1583f8cf"/>
    <ds:schemaRef ds:uri="http://schemas.microsoft.com/office/infopath/2007/PartnerControls"/>
    <ds:schemaRef ds:uri="1e29cee2-e8a4-4f95-8408-2234aea7f5aa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058DDD0-0FFB-4F57-A737-ADBE5E37092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F05FEFC-735A-4675-9455-2316B4FAA248}"/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3685</Words>
  <Application>Microsoft Office PowerPoint</Application>
  <PresentationFormat>Widescreen</PresentationFormat>
  <Paragraphs>593</Paragraphs>
  <Slides>35</Slides>
  <Notes>25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35</vt:i4>
      </vt:variant>
    </vt:vector>
  </HeadingPairs>
  <TitlesOfParts>
    <vt:vector size="47" baseType="lpstr">
      <vt:lpstr>Arial</vt:lpstr>
      <vt:lpstr>Arial Black</vt:lpstr>
      <vt:lpstr>Arial Narrow</vt:lpstr>
      <vt:lpstr>Calibri</vt:lpstr>
      <vt:lpstr>Courier New</vt:lpstr>
      <vt:lpstr>Helvetica Neue</vt:lpstr>
      <vt:lpstr>Myriad Pro Cond</vt:lpstr>
      <vt:lpstr>Roboto</vt:lpstr>
      <vt:lpstr>Symbol</vt:lpstr>
      <vt:lpstr>Office Theme</vt:lpstr>
      <vt:lpstr>2_Office Theme</vt:lpstr>
      <vt:lpstr>1_Office Theme</vt:lpstr>
      <vt:lpstr>НОВЫЙ КОРОНАВИРУС  (COVID-19)</vt:lpstr>
      <vt:lpstr>Предварительная повестка дня</vt:lpstr>
      <vt:lpstr>Рекомендации по обеспечению готовности и принятию ответных мер</vt:lpstr>
      <vt:lpstr>Последний доклад ВОЗ о текущей ситуации</vt:lpstr>
      <vt:lpstr>Справочная информация - COVAX</vt:lpstr>
      <vt:lpstr>Что представляют собой кабинетные учения?</vt:lpstr>
      <vt:lpstr>Концепция и цель</vt:lpstr>
      <vt:lpstr>РАМКИ КАБИНЕТНЫХ УЧЕНИЙ</vt:lpstr>
      <vt:lpstr>ЗАДАЧИ КАБИНЕТНЫХ УЧЕНИЙ</vt:lpstr>
      <vt:lpstr>Группа руководства учениями</vt:lpstr>
      <vt:lpstr>ПРАВИЛА ПРОВЕДЕНИЯ КАБИНЕТНЫХ УЧЕНИЙ</vt:lpstr>
      <vt:lpstr>Кабинетные учения: правила проведения</vt:lpstr>
      <vt:lpstr>Вопросы</vt:lpstr>
      <vt:lpstr>НОВЫЙ КОРОНАВИРУС  (COVID-19)   </vt:lpstr>
      <vt:lpstr>Сценарий: сессия 1а</vt:lpstr>
      <vt:lpstr>Обсуждение: сессия 1а</vt:lpstr>
      <vt:lpstr>Сценарий и обсуждение: сессия 1b</vt:lpstr>
      <vt:lpstr>Сценарий: сессия 2</vt:lpstr>
      <vt:lpstr>Обсуждение: сессия 2</vt:lpstr>
      <vt:lpstr>Перерыв</vt:lpstr>
      <vt:lpstr>Сценарий: сессия 3</vt:lpstr>
      <vt:lpstr>Обсуждение: сессия 3</vt:lpstr>
      <vt:lpstr>Сценарий: сессия 4</vt:lpstr>
      <vt:lpstr>Обсуждение: сессия 4</vt:lpstr>
      <vt:lpstr>Подведение итогов «по горячим следам»</vt:lpstr>
      <vt:lpstr>PowerPoint Presentation</vt:lpstr>
      <vt:lpstr>Программа, часть 2</vt:lpstr>
      <vt:lpstr>НПРВ ПРОТИВ COVID-19:</vt:lpstr>
      <vt:lpstr>Анализ сильных сторон и недочетов</vt:lpstr>
      <vt:lpstr>Перерыв</vt:lpstr>
      <vt:lpstr>Планирование действий</vt:lpstr>
      <vt:lpstr>Подведение итогов</vt:lpstr>
      <vt:lpstr>Оценочный лист участника</vt:lpstr>
      <vt:lpstr>Следующие этапы и заключительные замечания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NOVEL CORONAVIRUS  (2019-nCoV)</dc:title>
  <dc:creator>Denis Charles</dc:creator>
  <cp:lastModifiedBy>PORTORICO, Mariaisabella</cp:lastModifiedBy>
  <cp:revision>71</cp:revision>
  <dcterms:created xsi:type="dcterms:W3CDTF">2020-01-31T13:21:16Z</dcterms:created>
  <dcterms:modified xsi:type="dcterms:W3CDTF">2020-12-22T17:20:57Z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0x0101004B8C5FCD04D76B4F9E83E1FFDAAD0434</vt:lpwstr>
  </property>
</Properties>
</file>