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 id="2147483660" r:id="rId5"/>
    <p:sldMasterId id="2147483666" r:id="rId6"/>
  </p:sldMasterIdLst>
  <p:notesMasterIdLst>
    <p:notesMasterId r:id="rId44"/>
  </p:notesMasterIdLst>
  <p:handoutMasterIdLst>
    <p:handoutMasterId r:id="rId45"/>
  </p:handoutMasterIdLst>
  <p:sldIdLst>
    <p:sldId id="311" r:id="rId7"/>
    <p:sldId id="257" r:id="rId8"/>
    <p:sldId id="310" r:id="rId9"/>
    <p:sldId id="258" r:id="rId10"/>
    <p:sldId id="269" r:id="rId11"/>
    <p:sldId id="308" r:id="rId12"/>
    <p:sldId id="260" r:id="rId13"/>
    <p:sldId id="297" r:id="rId14"/>
    <p:sldId id="263" r:id="rId15"/>
    <p:sldId id="262" r:id="rId16"/>
    <p:sldId id="264" r:id="rId17"/>
    <p:sldId id="265" r:id="rId18"/>
    <p:sldId id="291" r:id="rId19"/>
    <p:sldId id="267" r:id="rId20"/>
    <p:sldId id="292" r:id="rId21"/>
    <p:sldId id="300" r:id="rId22"/>
    <p:sldId id="294" r:id="rId23"/>
    <p:sldId id="309" r:id="rId24"/>
    <p:sldId id="302" r:id="rId25"/>
    <p:sldId id="303" r:id="rId26"/>
    <p:sldId id="304" r:id="rId27"/>
    <p:sldId id="274" r:id="rId28"/>
    <p:sldId id="275" r:id="rId29"/>
    <p:sldId id="305" r:id="rId30"/>
    <p:sldId id="306" r:id="rId31"/>
    <p:sldId id="293" r:id="rId32"/>
    <p:sldId id="277" r:id="rId33"/>
    <p:sldId id="280" r:id="rId34"/>
    <p:sldId id="312" r:id="rId35"/>
    <p:sldId id="282" r:id="rId36"/>
    <p:sldId id="307" r:id="rId37"/>
    <p:sldId id="285" r:id="rId38"/>
    <p:sldId id="313" r:id="rId39"/>
    <p:sldId id="286" r:id="rId40"/>
    <p:sldId id="314" r:id="rId41"/>
    <p:sldId id="289" r:id="rId42"/>
    <p:sldId id="315" r:id="rId43"/>
  </p:sldIdLst>
  <p:sldSz cx="12192000" cy="6858000"/>
  <p:notesSz cx="6858000" cy="994568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nna Laura Salvati" initials="ALS" lastIdx="38" clrIdx="6">
    <p:extLst>
      <p:ext uri="{19B8F6BF-5375-455C-9EA6-DF929625EA0E}">
        <p15:presenceInfo xmlns:p15="http://schemas.microsoft.com/office/powerpoint/2012/main" userId="Anna Laura Salvati" providerId="None"/>
      </p:ext>
    </p:extLst>
  </p:cmAuthor>
  <p:cmAuthor id="1" name="MAYIGANE, Landry Ndriko" initials="MN" lastIdx="1" clrIdx="0">
    <p:extLst>
      <p:ext uri="{19B8F6BF-5375-455C-9EA6-DF929625EA0E}">
        <p15:presenceInfo xmlns:p15="http://schemas.microsoft.com/office/powerpoint/2012/main" userId="S::mayiganel@who.int::5bcdd02e-6bd9-497d-a938-c18e9b426efb" providerId="AD"/>
      </p:ext>
    </p:extLst>
  </p:cmAuthor>
  <p:cmAuthor id="8" name="ABDELFATTAH, Mohamed Refaat" initials="AMR" lastIdx="5" clrIdx="7">
    <p:extLst>
      <p:ext uri="{19B8F6BF-5375-455C-9EA6-DF929625EA0E}">
        <p15:presenceInfo xmlns:p15="http://schemas.microsoft.com/office/powerpoint/2012/main" userId="S::refaatm@who.int::b929d38a-dead-4bbc-9ae9-e1d851a7662f" providerId="AD"/>
      </p:ext>
    </p:extLst>
  </p:cmAuthor>
  <p:cmAuthor id="2" name="Denis" initials="D" lastIdx="20" clrIdx="1">
    <p:extLst>
      <p:ext uri="{19B8F6BF-5375-455C-9EA6-DF929625EA0E}">
        <p15:presenceInfo xmlns:p15="http://schemas.microsoft.com/office/powerpoint/2012/main" userId="Denis" providerId="None"/>
      </p:ext>
    </p:extLst>
  </p:cmAuthor>
  <p:cmAuthor id="9" name="Administrator" initials="A" lastIdx="7" clrIdx="8">
    <p:extLst>
      <p:ext uri="{19B8F6BF-5375-455C-9EA6-DF929625EA0E}">
        <p15:presenceInfo xmlns:p15="http://schemas.microsoft.com/office/powerpoint/2012/main" userId="Administrator" providerId="None"/>
      </p:ext>
    </p:extLst>
  </p:cmAuthor>
  <p:cmAuthor id="3" name="COPPER, Frederik Anton" initials="CFA" lastIdx="32" clrIdx="2">
    <p:extLst>
      <p:ext uri="{19B8F6BF-5375-455C-9EA6-DF929625EA0E}">
        <p15:presenceInfo xmlns:p15="http://schemas.microsoft.com/office/powerpoint/2012/main" userId="S::copperf@who.int::0f901088-783c-438a-8209-1f3e953b174f" providerId="AD"/>
      </p:ext>
    </p:extLst>
  </p:cmAuthor>
  <p:cmAuthor id="4" name="VENTE, Candice" initials="VC" lastIdx="20" clrIdx="3">
    <p:extLst>
      <p:ext uri="{19B8F6BF-5375-455C-9EA6-DF929625EA0E}">
        <p15:presenceInfo xmlns:p15="http://schemas.microsoft.com/office/powerpoint/2012/main" userId="S::ventec@who.int::8f353e18-bd2e-4779-a174-5920aa7a3ee8" providerId="AD"/>
      </p:ext>
    </p:extLst>
  </p:cmAuthor>
  <p:cmAuthor id="5" name="ALFONSO, Claudia" initials="AC" lastIdx="29" clrIdx="4">
    <p:extLst>
      <p:ext uri="{19B8F6BF-5375-455C-9EA6-DF929625EA0E}">
        <p15:presenceInfo xmlns:p15="http://schemas.microsoft.com/office/powerpoint/2012/main" userId="S::alfonsoc@who.int::e6798bdc-e903-4d9b-961e-e8e67ad985a2" providerId="AD"/>
      </p:ext>
    </p:extLst>
  </p:cmAuthor>
  <p:cmAuthor id="6" name="KHADEM BROOJERDI, Alireza" initials="KBA" lastIdx="9" clrIdx="5">
    <p:extLst>
      <p:ext uri="{19B8F6BF-5375-455C-9EA6-DF929625EA0E}">
        <p15:presenceInfo xmlns:p15="http://schemas.microsoft.com/office/powerpoint/2012/main" userId="S::khadembroojerdia@who.int::9a71e5a5-cd79-4bc8-9cc8-946db5ed7d7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005DA2"/>
    <a:srgbClr val="008DCF"/>
    <a:srgbClr val="008FCE"/>
    <a:srgbClr val="008DC9"/>
    <a:srgbClr val="D86422"/>
    <a:srgbClr val="A24B19"/>
    <a:srgbClr val="006A97"/>
    <a:srgbClr val="005D8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F9F4696-DA99-43FC-BE2E-58F2E8F5C670}" v="138" dt="2021-01-12T13:57:31.16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660" autoAdjust="0"/>
    <p:restoredTop sz="78367" autoAdjust="0"/>
  </p:normalViewPr>
  <p:slideViewPr>
    <p:cSldViewPr snapToGrid="0">
      <p:cViewPr varScale="1">
        <p:scale>
          <a:sx n="56" d="100"/>
          <a:sy n="56" d="100"/>
        </p:scale>
        <p:origin x="1392" y="42"/>
      </p:cViewPr>
      <p:guideLst/>
    </p:cSldViewPr>
  </p:slideViewPr>
  <p:notesTextViewPr>
    <p:cViewPr>
      <p:scale>
        <a:sx n="100" d="100"/>
        <a:sy n="100" d="100"/>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viewProps" Target="viewProps.xml"/><Relationship Id="rId8" Type="http://schemas.openxmlformats.org/officeDocument/2006/relationships/slide" Target="slides/slide2.xml"/><Relationship Id="rId51"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B92E9C-8090-4B7C-B10B-03773AD3F883}" type="doc">
      <dgm:prSet loTypeId="urn:microsoft.com/office/officeart/2005/8/layout/chevronAccent+Icon" loCatId="process" qsTypeId="urn:microsoft.com/office/officeart/2005/8/quickstyle/3d1" qsCatId="3D" csTypeId="urn:microsoft.com/office/officeart/2005/8/colors/colorful4" csCatId="colorful" phldr="1"/>
      <dgm:spPr/>
    </dgm:pt>
    <dgm:pt modelId="{88AA1FC7-A4C8-44D9-ACCF-F18EF8BD3F5D}">
      <dgm:prSet phldrT="[Text]"/>
      <dgm:spPr/>
      <dgm:t>
        <a:bodyPr/>
        <a:lstStyle/>
        <a:p>
          <a:r>
            <a:rPr lang="zh-CN" altLang="en-US" dirty="0">
              <a:latin typeface="SimSun" panose="02010600030101010101" pitchFamily="2" charset="-122"/>
              <a:ea typeface="SimSun" panose="02010600030101010101" pitchFamily="2" charset="-122"/>
            </a:rPr>
            <a:t>疫苗的监管</a:t>
          </a:r>
          <a:br>
            <a:rPr lang="en-US" altLang="zh-CN" dirty="0">
              <a:latin typeface="SimSun" panose="02010600030101010101" pitchFamily="2" charset="-122"/>
              <a:ea typeface="SimSun" panose="02010600030101010101" pitchFamily="2" charset="-122"/>
            </a:rPr>
          </a:br>
          <a:r>
            <a:rPr lang="zh-CN" altLang="en-US" dirty="0">
              <a:latin typeface="SimSun" panose="02010600030101010101" pitchFamily="2" charset="-122"/>
              <a:ea typeface="SimSun" panose="02010600030101010101" pitchFamily="2" charset="-122"/>
            </a:rPr>
            <a:t>审批</a:t>
          </a:r>
          <a:endParaRPr lang="en-GB" dirty="0">
            <a:latin typeface="SimSun" panose="02010600030101010101" pitchFamily="2" charset="-122"/>
            <a:ea typeface="SimSun" panose="02010600030101010101" pitchFamily="2" charset="-122"/>
          </a:endParaRPr>
        </a:p>
      </dgm:t>
    </dgm:pt>
    <dgm:pt modelId="{0CFFC4C7-EFF1-44C1-B289-1558E032C610}" type="parTrans" cxnId="{2622287B-AFB0-4682-A13A-A5EDCEEBD07D}">
      <dgm:prSet/>
      <dgm:spPr/>
      <dgm:t>
        <a:bodyPr/>
        <a:lstStyle/>
        <a:p>
          <a:endParaRPr lang="en-GB"/>
        </a:p>
      </dgm:t>
    </dgm:pt>
    <dgm:pt modelId="{9985F429-35AA-4BB2-8C1E-E80D569479EE}" type="sibTrans" cxnId="{2622287B-AFB0-4682-A13A-A5EDCEEBD07D}">
      <dgm:prSet/>
      <dgm:spPr/>
      <dgm:t>
        <a:bodyPr/>
        <a:lstStyle/>
        <a:p>
          <a:endParaRPr lang="en-GB"/>
        </a:p>
      </dgm:t>
    </dgm:pt>
    <dgm:pt modelId="{347F316C-5112-49C7-B379-080DAB4BBA79}">
      <dgm:prSet phldrT="[Text]" custT="1"/>
      <dgm:spPr/>
      <dgm:t>
        <a:bodyPr/>
        <a:lstStyle/>
        <a:p>
          <a:pPr marL="0" lvl="0" indent="0" algn="ctr" defTabSz="844550">
            <a:lnSpc>
              <a:spcPct val="90000"/>
            </a:lnSpc>
            <a:spcBef>
              <a:spcPct val="0"/>
            </a:spcBef>
            <a:spcAft>
              <a:spcPct val="35000"/>
            </a:spcAft>
            <a:buNone/>
          </a:pPr>
          <a:r>
            <a:rPr lang="zh-CN" altLang="en-US" sz="1900" kern="1200" dirty="0">
              <a:solidFill>
                <a:prstClr val="black">
                  <a:hueOff val="0"/>
                  <a:satOff val="0"/>
                  <a:lumOff val="0"/>
                  <a:alphaOff val="0"/>
                </a:prstClr>
              </a:solidFill>
              <a:latin typeface="SimSun" panose="02010600030101010101" pitchFamily="2" charset="-122"/>
              <a:ea typeface="SimSun" panose="02010600030101010101" pitchFamily="2" charset="-122"/>
              <a:cs typeface="+mn-cs"/>
            </a:rPr>
            <a:t>进口许可</a:t>
          </a:r>
          <a:endParaRPr lang="en-GB" sz="1900" kern="1200" dirty="0">
            <a:solidFill>
              <a:prstClr val="black">
                <a:hueOff val="0"/>
                <a:satOff val="0"/>
                <a:lumOff val="0"/>
                <a:alphaOff val="0"/>
              </a:prstClr>
            </a:solidFill>
            <a:latin typeface="SimSun" panose="02010600030101010101" pitchFamily="2" charset="-122"/>
            <a:ea typeface="SimSun" panose="02010600030101010101" pitchFamily="2" charset="-122"/>
            <a:cs typeface="+mn-cs"/>
          </a:endParaRPr>
        </a:p>
      </dgm:t>
    </dgm:pt>
    <dgm:pt modelId="{6E0CB201-3FFB-4534-90FA-4395C4AEE31A}" type="parTrans" cxnId="{3199DB30-9B99-4CBF-A164-2F180133E24D}">
      <dgm:prSet/>
      <dgm:spPr/>
      <dgm:t>
        <a:bodyPr/>
        <a:lstStyle/>
        <a:p>
          <a:endParaRPr lang="en-GB"/>
        </a:p>
      </dgm:t>
    </dgm:pt>
    <dgm:pt modelId="{61254E23-E5E3-4553-B45D-2C1843CCE917}" type="sibTrans" cxnId="{3199DB30-9B99-4CBF-A164-2F180133E24D}">
      <dgm:prSet/>
      <dgm:spPr/>
      <dgm:t>
        <a:bodyPr/>
        <a:lstStyle/>
        <a:p>
          <a:endParaRPr lang="en-GB"/>
        </a:p>
      </dgm:t>
    </dgm:pt>
    <dgm:pt modelId="{75D0FB6C-C55B-4C98-9DB1-C7897BA7EEC6}">
      <dgm:prSet phldrT="[Text]"/>
      <dgm:spPr/>
      <dgm:t>
        <a:bodyPr/>
        <a:lstStyle/>
        <a:p>
          <a:r>
            <a:rPr lang="zh-CN" altLang="en-US" dirty="0"/>
            <a:t>批量分发</a:t>
          </a:r>
          <a:endParaRPr lang="en-GB" dirty="0"/>
        </a:p>
      </dgm:t>
    </dgm:pt>
    <dgm:pt modelId="{8DE5109E-02E0-4D2A-A5AB-6BD62D6CBA35}" type="parTrans" cxnId="{90022842-F21E-4750-8322-69C998417186}">
      <dgm:prSet/>
      <dgm:spPr/>
      <dgm:t>
        <a:bodyPr/>
        <a:lstStyle/>
        <a:p>
          <a:endParaRPr lang="en-GB"/>
        </a:p>
      </dgm:t>
    </dgm:pt>
    <dgm:pt modelId="{23829EFD-C373-4321-8121-4B31405EC630}" type="sibTrans" cxnId="{90022842-F21E-4750-8322-69C998417186}">
      <dgm:prSet/>
      <dgm:spPr/>
      <dgm:t>
        <a:bodyPr/>
        <a:lstStyle/>
        <a:p>
          <a:endParaRPr lang="en-GB"/>
        </a:p>
      </dgm:t>
    </dgm:pt>
    <dgm:pt modelId="{A431F394-9963-4077-A048-BD93388291E8}">
      <dgm:prSet phldrT="[Text]"/>
      <dgm:spPr/>
      <dgm:t>
        <a:bodyPr/>
        <a:lstStyle/>
        <a:p>
          <a:r>
            <a:rPr lang="zh-CN" altLang="en-US" dirty="0"/>
            <a:t>监测安全性、有效性和质量</a:t>
          </a:r>
          <a:r>
            <a:rPr lang="en-US" dirty="0"/>
            <a:t> </a:t>
          </a:r>
          <a:endParaRPr lang="en-GB" dirty="0"/>
        </a:p>
      </dgm:t>
    </dgm:pt>
    <dgm:pt modelId="{5C9A0025-78F0-4FF0-B946-0B7BE8CCAD6B}" type="parTrans" cxnId="{51755116-F4F2-4892-BDE2-710B0D6720A4}">
      <dgm:prSet/>
      <dgm:spPr/>
      <dgm:t>
        <a:bodyPr/>
        <a:lstStyle/>
        <a:p>
          <a:endParaRPr lang="en-GB"/>
        </a:p>
      </dgm:t>
    </dgm:pt>
    <dgm:pt modelId="{698F68FB-2763-4DB3-9A37-B2A0E7888DE7}" type="sibTrans" cxnId="{51755116-F4F2-4892-BDE2-710B0D6720A4}">
      <dgm:prSet/>
      <dgm:spPr/>
      <dgm:t>
        <a:bodyPr/>
        <a:lstStyle/>
        <a:p>
          <a:endParaRPr lang="en-GB"/>
        </a:p>
      </dgm:t>
    </dgm:pt>
    <dgm:pt modelId="{B11733A9-ADA9-4DE4-9AC4-6C0FB0B476AD}" type="pres">
      <dgm:prSet presAssocID="{E3B92E9C-8090-4B7C-B10B-03773AD3F883}" presName="Name0" presStyleCnt="0">
        <dgm:presLayoutVars>
          <dgm:dir/>
          <dgm:resizeHandles val="exact"/>
        </dgm:presLayoutVars>
      </dgm:prSet>
      <dgm:spPr/>
    </dgm:pt>
    <dgm:pt modelId="{7D973F09-9B32-4F54-AAB8-C1B85B8302CA}" type="pres">
      <dgm:prSet presAssocID="{88AA1FC7-A4C8-44D9-ACCF-F18EF8BD3F5D}" presName="composite" presStyleCnt="0"/>
      <dgm:spPr/>
    </dgm:pt>
    <dgm:pt modelId="{5A499EA6-E0D2-47BC-B0F3-E892FB0334B8}" type="pres">
      <dgm:prSet presAssocID="{88AA1FC7-A4C8-44D9-ACCF-F18EF8BD3F5D}" presName="bgChev" presStyleLbl="node1" presStyleIdx="0" presStyleCnt="4"/>
      <dgm:spPr/>
    </dgm:pt>
    <dgm:pt modelId="{749B55A6-3D8D-4AC3-9F75-FA3AF0901F81}" type="pres">
      <dgm:prSet presAssocID="{88AA1FC7-A4C8-44D9-ACCF-F18EF8BD3F5D}" presName="txNode" presStyleLbl="fgAcc1" presStyleIdx="0" presStyleCnt="4">
        <dgm:presLayoutVars>
          <dgm:bulletEnabled val="1"/>
        </dgm:presLayoutVars>
      </dgm:prSet>
      <dgm:spPr/>
    </dgm:pt>
    <dgm:pt modelId="{B35CFDCA-5EA6-4E6E-A946-9E49F1B14EF1}" type="pres">
      <dgm:prSet presAssocID="{9985F429-35AA-4BB2-8C1E-E80D569479EE}" presName="compositeSpace" presStyleCnt="0"/>
      <dgm:spPr/>
    </dgm:pt>
    <dgm:pt modelId="{B3353E83-4D7F-4338-9302-68EF6195505B}" type="pres">
      <dgm:prSet presAssocID="{347F316C-5112-49C7-B379-080DAB4BBA79}" presName="composite" presStyleCnt="0"/>
      <dgm:spPr/>
    </dgm:pt>
    <dgm:pt modelId="{E61DF08F-F138-4DB4-BC49-2CCE15995E0F}" type="pres">
      <dgm:prSet presAssocID="{347F316C-5112-49C7-B379-080DAB4BBA79}" presName="bgChev" presStyleLbl="node1" presStyleIdx="1" presStyleCnt="4"/>
      <dgm:spPr/>
    </dgm:pt>
    <dgm:pt modelId="{230518FA-7E2D-4761-B56B-B9ABB048CE5C}" type="pres">
      <dgm:prSet presAssocID="{347F316C-5112-49C7-B379-080DAB4BBA79}" presName="txNode" presStyleLbl="fgAcc1" presStyleIdx="1" presStyleCnt="4">
        <dgm:presLayoutVars>
          <dgm:bulletEnabled val="1"/>
        </dgm:presLayoutVars>
      </dgm:prSet>
      <dgm:spPr/>
    </dgm:pt>
    <dgm:pt modelId="{3B1BBA6E-D3AD-483F-8622-E1116FF2EAA5}" type="pres">
      <dgm:prSet presAssocID="{61254E23-E5E3-4553-B45D-2C1843CCE917}" presName="compositeSpace" presStyleCnt="0"/>
      <dgm:spPr/>
    </dgm:pt>
    <dgm:pt modelId="{C96F96A3-5851-4073-989A-D4F4C93221A9}" type="pres">
      <dgm:prSet presAssocID="{75D0FB6C-C55B-4C98-9DB1-C7897BA7EEC6}" presName="composite" presStyleCnt="0"/>
      <dgm:spPr/>
    </dgm:pt>
    <dgm:pt modelId="{3BF4A630-18BE-49D5-BDBA-6CABF568A0F0}" type="pres">
      <dgm:prSet presAssocID="{75D0FB6C-C55B-4C98-9DB1-C7897BA7EEC6}" presName="bgChev" presStyleLbl="node1" presStyleIdx="2" presStyleCnt="4"/>
      <dgm:spPr/>
    </dgm:pt>
    <dgm:pt modelId="{B85B49B8-3780-498D-A3ED-E086BD31A91D}" type="pres">
      <dgm:prSet presAssocID="{75D0FB6C-C55B-4C98-9DB1-C7897BA7EEC6}" presName="txNode" presStyleLbl="fgAcc1" presStyleIdx="2" presStyleCnt="4" custLinFactNeighborX="1471" custLinFactNeighborY="-2658">
        <dgm:presLayoutVars>
          <dgm:bulletEnabled val="1"/>
        </dgm:presLayoutVars>
      </dgm:prSet>
      <dgm:spPr/>
    </dgm:pt>
    <dgm:pt modelId="{4E0C8907-2495-4CF8-B18E-9945E57D5065}" type="pres">
      <dgm:prSet presAssocID="{23829EFD-C373-4321-8121-4B31405EC630}" presName="compositeSpace" presStyleCnt="0"/>
      <dgm:spPr/>
    </dgm:pt>
    <dgm:pt modelId="{C5819B88-0ED2-4581-87A3-61710EC51AC1}" type="pres">
      <dgm:prSet presAssocID="{A431F394-9963-4077-A048-BD93388291E8}" presName="composite" presStyleCnt="0"/>
      <dgm:spPr/>
    </dgm:pt>
    <dgm:pt modelId="{6CB59E79-91E1-4673-AE34-FD3CCDA35BAD}" type="pres">
      <dgm:prSet presAssocID="{A431F394-9963-4077-A048-BD93388291E8}" presName="bgChev" presStyleLbl="node1" presStyleIdx="3" presStyleCnt="4"/>
      <dgm:spPr/>
    </dgm:pt>
    <dgm:pt modelId="{E1E25539-5B2C-4FE6-8C3F-1CAF7F657983}" type="pres">
      <dgm:prSet presAssocID="{A431F394-9963-4077-A048-BD93388291E8}" presName="txNode" presStyleLbl="fgAcc1" presStyleIdx="3" presStyleCnt="4">
        <dgm:presLayoutVars>
          <dgm:bulletEnabled val="1"/>
        </dgm:presLayoutVars>
      </dgm:prSet>
      <dgm:spPr/>
    </dgm:pt>
  </dgm:ptLst>
  <dgm:cxnLst>
    <dgm:cxn modelId="{51755116-F4F2-4892-BDE2-710B0D6720A4}" srcId="{E3B92E9C-8090-4B7C-B10B-03773AD3F883}" destId="{A431F394-9963-4077-A048-BD93388291E8}" srcOrd="3" destOrd="0" parTransId="{5C9A0025-78F0-4FF0-B946-0B7BE8CCAD6B}" sibTransId="{698F68FB-2763-4DB3-9A37-B2A0E7888DE7}"/>
    <dgm:cxn modelId="{3199DB30-9B99-4CBF-A164-2F180133E24D}" srcId="{E3B92E9C-8090-4B7C-B10B-03773AD3F883}" destId="{347F316C-5112-49C7-B379-080DAB4BBA79}" srcOrd="1" destOrd="0" parTransId="{6E0CB201-3FFB-4534-90FA-4395C4AEE31A}" sibTransId="{61254E23-E5E3-4553-B45D-2C1843CCE917}"/>
    <dgm:cxn modelId="{F3CF9A37-60DE-4CE9-B348-CE11F6732879}" type="presOf" srcId="{A431F394-9963-4077-A048-BD93388291E8}" destId="{E1E25539-5B2C-4FE6-8C3F-1CAF7F657983}" srcOrd="0" destOrd="0" presId="urn:microsoft.com/office/officeart/2005/8/layout/chevronAccent+Icon"/>
    <dgm:cxn modelId="{EAC5B55C-69EA-40F0-8DE1-BA59CB881B83}" type="presOf" srcId="{347F316C-5112-49C7-B379-080DAB4BBA79}" destId="{230518FA-7E2D-4761-B56B-B9ABB048CE5C}" srcOrd="0" destOrd="0" presId="urn:microsoft.com/office/officeart/2005/8/layout/chevronAccent+Icon"/>
    <dgm:cxn modelId="{90022842-F21E-4750-8322-69C998417186}" srcId="{E3B92E9C-8090-4B7C-B10B-03773AD3F883}" destId="{75D0FB6C-C55B-4C98-9DB1-C7897BA7EEC6}" srcOrd="2" destOrd="0" parTransId="{8DE5109E-02E0-4D2A-A5AB-6BD62D6CBA35}" sibTransId="{23829EFD-C373-4321-8121-4B31405EC630}"/>
    <dgm:cxn modelId="{2622287B-AFB0-4682-A13A-A5EDCEEBD07D}" srcId="{E3B92E9C-8090-4B7C-B10B-03773AD3F883}" destId="{88AA1FC7-A4C8-44D9-ACCF-F18EF8BD3F5D}" srcOrd="0" destOrd="0" parTransId="{0CFFC4C7-EFF1-44C1-B289-1558E032C610}" sibTransId="{9985F429-35AA-4BB2-8C1E-E80D569479EE}"/>
    <dgm:cxn modelId="{642D478E-7421-4EA9-9C2A-68E43D05595F}" type="presOf" srcId="{E3B92E9C-8090-4B7C-B10B-03773AD3F883}" destId="{B11733A9-ADA9-4DE4-9AC4-6C0FB0B476AD}" srcOrd="0" destOrd="0" presId="urn:microsoft.com/office/officeart/2005/8/layout/chevronAccent+Icon"/>
    <dgm:cxn modelId="{7B6E02A1-77A2-40DA-9F04-0E4415C33D7C}" type="presOf" srcId="{88AA1FC7-A4C8-44D9-ACCF-F18EF8BD3F5D}" destId="{749B55A6-3D8D-4AC3-9F75-FA3AF0901F81}" srcOrd="0" destOrd="0" presId="urn:microsoft.com/office/officeart/2005/8/layout/chevronAccent+Icon"/>
    <dgm:cxn modelId="{79268EC5-76E6-4461-9E24-92E4BAFA889B}" type="presOf" srcId="{75D0FB6C-C55B-4C98-9DB1-C7897BA7EEC6}" destId="{B85B49B8-3780-498D-A3ED-E086BD31A91D}" srcOrd="0" destOrd="0" presId="urn:microsoft.com/office/officeart/2005/8/layout/chevronAccent+Icon"/>
    <dgm:cxn modelId="{413DE9F5-BF5B-4196-85BB-FD6BB22EBC81}" type="presParOf" srcId="{B11733A9-ADA9-4DE4-9AC4-6C0FB0B476AD}" destId="{7D973F09-9B32-4F54-AAB8-C1B85B8302CA}" srcOrd="0" destOrd="0" presId="urn:microsoft.com/office/officeart/2005/8/layout/chevronAccent+Icon"/>
    <dgm:cxn modelId="{B7A24FDF-097B-482C-AD0D-5E1745E7A83B}" type="presParOf" srcId="{7D973F09-9B32-4F54-AAB8-C1B85B8302CA}" destId="{5A499EA6-E0D2-47BC-B0F3-E892FB0334B8}" srcOrd="0" destOrd="0" presId="urn:microsoft.com/office/officeart/2005/8/layout/chevronAccent+Icon"/>
    <dgm:cxn modelId="{491CAAEB-B57E-4F78-A262-57AD3A81AD8C}" type="presParOf" srcId="{7D973F09-9B32-4F54-AAB8-C1B85B8302CA}" destId="{749B55A6-3D8D-4AC3-9F75-FA3AF0901F81}" srcOrd="1" destOrd="0" presId="urn:microsoft.com/office/officeart/2005/8/layout/chevronAccent+Icon"/>
    <dgm:cxn modelId="{54BF2789-D54A-462F-BF8E-DDC2457FB0A9}" type="presParOf" srcId="{B11733A9-ADA9-4DE4-9AC4-6C0FB0B476AD}" destId="{B35CFDCA-5EA6-4E6E-A946-9E49F1B14EF1}" srcOrd="1" destOrd="0" presId="urn:microsoft.com/office/officeart/2005/8/layout/chevronAccent+Icon"/>
    <dgm:cxn modelId="{D59553C2-51E4-4F99-9998-074FCB0E26EA}" type="presParOf" srcId="{B11733A9-ADA9-4DE4-9AC4-6C0FB0B476AD}" destId="{B3353E83-4D7F-4338-9302-68EF6195505B}" srcOrd="2" destOrd="0" presId="urn:microsoft.com/office/officeart/2005/8/layout/chevronAccent+Icon"/>
    <dgm:cxn modelId="{279F5526-9BEE-47CA-A4B4-C41F0966CD35}" type="presParOf" srcId="{B3353E83-4D7F-4338-9302-68EF6195505B}" destId="{E61DF08F-F138-4DB4-BC49-2CCE15995E0F}" srcOrd="0" destOrd="0" presId="urn:microsoft.com/office/officeart/2005/8/layout/chevronAccent+Icon"/>
    <dgm:cxn modelId="{5E399FEA-2FCB-49F8-9FDC-A8BBE2E6CB5B}" type="presParOf" srcId="{B3353E83-4D7F-4338-9302-68EF6195505B}" destId="{230518FA-7E2D-4761-B56B-B9ABB048CE5C}" srcOrd="1" destOrd="0" presId="urn:microsoft.com/office/officeart/2005/8/layout/chevronAccent+Icon"/>
    <dgm:cxn modelId="{00824D56-23C1-430C-97B9-AF28651A88A7}" type="presParOf" srcId="{B11733A9-ADA9-4DE4-9AC4-6C0FB0B476AD}" destId="{3B1BBA6E-D3AD-483F-8622-E1116FF2EAA5}" srcOrd="3" destOrd="0" presId="urn:microsoft.com/office/officeart/2005/8/layout/chevronAccent+Icon"/>
    <dgm:cxn modelId="{FC55EF95-3CAC-46AA-9943-705EA3457E1D}" type="presParOf" srcId="{B11733A9-ADA9-4DE4-9AC4-6C0FB0B476AD}" destId="{C96F96A3-5851-4073-989A-D4F4C93221A9}" srcOrd="4" destOrd="0" presId="urn:microsoft.com/office/officeart/2005/8/layout/chevronAccent+Icon"/>
    <dgm:cxn modelId="{3132D591-C3CB-43BF-9669-B6BB8EC93FA3}" type="presParOf" srcId="{C96F96A3-5851-4073-989A-D4F4C93221A9}" destId="{3BF4A630-18BE-49D5-BDBA-6CABF568A0F0}" srcOrd="0" destOrd="0" presId="urn:microsoft.com/office/officeart/2005/8/layout/chevronAccent+Icon"/>
    <dgm:cxn modelId="{0F357B9B-E421-444B-854F-84F9FA252935}" type="presParOf" srcId="{C96F96A3-5851-4073-989A-D4F4C93221A9}" destId="{B85B49B8-3780-498D-A3ED-E086BD31A91D}" srcOrd="1" destOrd="0" presId="urn:microsoft.com/office/officeart/2005/8/layout/chevronAccent+Icon"/>
    <dgm:cxn modelId="{CE2BEEB6-2934-49A7-AEE5-A2CDA72DC1B6}" type="presParOf" srcId="{B11733A9-ADA9-4DE4-9AC4-6C0FB0B476AD}" destId="{4E0C8907-2495-4CF8-B18E-9945E57D5065}" srcOrd="5" destOrd="0" presId="urn:microsoft.com/office/officeart/2005/8/layout/chevronAccent+Icon"/>
    <dgm:cxn modelId="{CDAFFC29-ED09-4AFF-8246-848D1095475E}" type="presParOf" srcId="{B11733A9-ADA9-4DE4-9AC4-6C0FB0B476AD}" destId="{C5819B88-0ED2-4581-87A3-61710EC51AC1}" srcOrd="6" destOrd="0" presId="urn:microsoft.com/office/officeart/2005/8/layout/chevronAccent+Icon"/>
    <dgm:cxn modelId="{B9894A92-79EB-4DA5-B444-23A1C95A81E6}" type="presParOf" srcId="{C5819B88-0ED2-4581-87A3-61710EC51AC1}" destId="{6CB59E79-91E1-4673-AE34-FD3CCDA35BAD}" srcOrd="0" destOrd="0" presId="urn:microsoft.com/office/officeart/2005/8/layout/chevronAccent+Icon"/>
    <dgm:cxn modelId="{93552226-AC95-433A-AB80-A742D0A40229}" type="presParOf" srcId="{C5819B88-0ED2-4581-87A3-61710EC51AC1}" destId="{E1E25539-5B2C-4FE6-8C3F-1CAF7F657983}"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499EA6-E0D2-47BC-B0F3-E892FB0334B8}">
      <dsp:nvSpPr>
        <dsp:cNvPr id="0" name=""/>
        <dsp:cNvSpPr/>
      </dsp:nvSpPr>
      <dsp:spPr>
        <a:xfrm>
          <a:off x="4918" y="1617132"/>
          <a:ext cx="2315177" cy="893658"/>
        </a:xfrm>
        <a:prstGeom prst="chevron">
          <a:avLst>
            <a:gd name="adj" fmla="val 4000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749B55A6-3D8D-4AC3-9F75-FA3AF0901F81}">
      <dsp:nvSpPr>
        <dsp:cNvPr id="0" name=""/>
        <dsp:cNvSpPr/>
      </dsp:nvSpPr>
      <dsp:spPr>
        <a:xfrm>
          <a:off x="622299"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zh-CN" altLang="en-US" sz="1900" kern="1200" dirty="0">
              <a:latin typeface="SimSun" panose="02010600030101010101" pitchFamily="2" charset="-122"/>
              <a:ea typeface="SimSun" panose="02010600030101010101" pitchFamily="2" charset="-122"/>
            </a:rPr>
            <a:t>疫苗的监管</a:t>
          </a:r>
          <a:br>
            <a:rPr lang="en-US" altLang="zh-CN" sz="1900" kern="1200" dirty="0">
              <a:latin typeface="SimSun" panose="02010600030101010101" pitchFamily="2" charset="-122"/>
              <a:ea typeface="SimSun" panose="02010600030101010101" pitchFamily="2" charset="-122"/>
            </a:rPr>
          </a:br>
          <a:r>
            <a:rPr lang="zh-CN" altLang="en-US" sz="1900" kern="1200" dirty="0">
              <a:latin typeface="SimSun" panose="02010600030101010101" pitchFamily="2" charset="-122"/>
              <a:ea typeface="SimSun" panose="02010600030101010101" pitchFamily="2" charset="-122"/>
            </a:rPr>
            <a:t>审批</a:t>
          </a:r>
          <a:endParaRPr lang="en-GB" sz="1900" kern="1200" dirty="0">
            <a:latin typeface="SimSun" panose="02010600030101010101" pitchFamily="2" charset="-122"/>
            <a:ea typeface="SimSun" panose="02010600030101010101" pitchFamily="2" charset="-122"/>
          </a:endParaRPr>
        </a:p>
      </dsp:txBody>
      <dsp:txXfrm>
        <a:off x="648473" y="1866721"/>
        <a:ext cx="1902690" cy="841310"/>
      </dsp:txXfrm>
    </dsp:sp>
    <dsp:sp modelId="{E61DF08F-F138-4DB4-BC49-2CCE15995E0F}">
      <dsp:nvSpPr>
        <dsp:cNvPr id="0" name=""/>
        <dsp:cNvSpPr/>
      </dsp:nvSpPr>
      <dsp:spPr>
        <a:xfrm>
          <a:off x="2649366" y="1617132"/>
          <a:ext cx="2315177" cy="893658"/>
        </a:xfrm>
        <a:prstGeom prst="chevron">
          <a:avLst>
            <a:gd name="adj" fmla="val 40000"/>
          </a:avLst>
        </a:prstGeom>
        <a:gradFill rotWithShape="0">
          <a:gsLst>
            <a:gs pos="0">
              <a:schemeClr val="accent4">
                <a:hueOff val="9375"/>
                <a:satOff val="0"/>
                <a:lumOff val="3595"/>
                <a:alphaOff val="0"/>
                <a:satMod val="103000"/>
                <a:lumMod val="102000"/>
                <a:tint val="94000"/>
              </a:schemeClr>
            </a:gs>
            <a:gs pos="50000">
              <a:schemeClr val="accent4">
                <a:hueOff val="9375"/>
                <a:satOff val="0"/>
                <a:lumOff val="3595"/>
                <a:alphaOff val="0"/>
                <a:satMod val="110000"/>
                <a:lumMod val="100000"/>
                <a:shade val="100000"/>
              </a:schemeClr>
            </a:gs>
            <a:gs pos="100000">
              <a:schemeClr val="accent4">
                <a:hueOff val="9375"/>
                <a:satOff val="0"/>
                <a:lumOff val="3595"/>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230518FA-7E2D-4761-B56B-B9ABB048CE5C}">
      <dsp:nvSpPr>
        <dsp:cNvPr id="0" name=""/>
        <dsp:cNvSpPr/>
      </dsp:nvSpPr>
      <dsp:spPr>
        <a:xfrm>
          <a:off x="3266747"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9375"/>
              <a:satOff val="0"/>
              <a:lumOff val="3595"/>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zh-CN" altLang="en-US" sz="1900" kern="1200" dirty="0">
              <a:solidFill>
                <a:prstClr val="black">
                  <a:hueOff val="0"/>
                  <a:satOff val="0"/>
                  <a:lumOff val="0"/>
                  <a:alphaOff val="0"/>
                </a:prstClr>
              </a:solidFill>
              <a:latin typeface="SimSun" panose="02010600030101010101" pitchFamily="2" charset="-122"/>
              <a:ea typeface="SimSun" panose="02010600030101010101" pitchFamily="2" charset="-122"/>
              <a:cs typeface="+mn-cs"/>
            </a:rPr>
            <a:t>进口许可</a:t>
          </a:r>
          <a:endParaRPr lang="en-GB" sz="1900" kern="1200" dirty="0">
            <a:solidFill>
              <a:prstClr val="black">
                <a:hueOff val="0"/>
                <a:satOff val="0"/>
                <a:lumOff val="0"/>
                <a:alphaOff val="0"/>
              </a:prstClr>
            </a:solidFill>
            <a:latin typeface="SimSun" panose="02010600030101010101" pitchFamily="2" charset="-122"/>
            <a:ea typeface="SimSun" panose="02010600030101010101" pitchFamily="2" charset="-122"/>
            <a:cs typeface="+mn-cs"/>
          </a:endParaRPr>
        </a:p>
      </dsp:txBody>
      <dsp:txXfrm>
        <a:off x="3292921" y="1866721"/>
        <a:ext cx="1902690" cy="841310"/>
      </dsp:txXfrm>
    </dsp:sp>
    <dsp:sp modelId="{3BF4A630-18BE-49D5-BDBA-6CABF568A0F0}">
      <dsp:nvSpPr>
        <dsp:cNvPr id="0" name=""/>
        <dsp:cNvSpPr/>
      </dsp:nvSpPr>
      <dsp:spPr>
        <a:xfrm>
          <a:off x="5293813" y="1617132"/>
          <a:ext cx="2315177" cy="893658"/>
        </a:xfrm>
        <a:prstGeom prst="chevron">
          <a:avLst>
            <a:gd name="adj" fmla="val 40000"/>
          </a:avLst>
        </a:prstGeom>
        <a:gradFill rotWithShape="0">
          <a:gsLst>
            <a:gs pos="0">
              <a:schemeClr val="accent4">
                <a:hueOff val="18751"/>
                <a:satOff val="0"/>
                <a:lumOff val="7189"/>
                <a:alphaOff val="0"/>
                <a:satMod val="103000"/>
                <a:lumMod val="102000"/>
                <a:tint val="94000"/>
              </a:schemeClr>
            </a:gs>
            <a:gs pos="50000">
              <a:schemeClr val="accent4">
                <a:hueOff val="18751"/>
                <a:satOff val="0"/>
                <a:lumOff val="7189"/>
                <a:alphaOff val="0"/>
                <a:satMod val="110000"/>
                <a:lumMod val="100000"/>
                <a:shade val="100000"/>
              </a:schemeClr>
            </a:gs>
            <a:gs pos="100000">
              <a:schemeClr val="accent4">
                <a:hueOff val="18751"/>
                <a:satOff val="0"/>
                <a:lumOff val="7189"/>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B85B49B8-3780-498D-A3ED-E086BD31A91D}">
      <dsp:nvSpPr>
        <dsp:cNvPr id="0" name=""/>
        <dsp:cNvSpPr/>
      </dsp:nvSpPr>
      <dsp:spPr>
        <a:xfrm>
          <a:off x="5939953" y="1816793"/>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18751"/>
              <a:satOff val="0"/>
              <a:lumOff val="7189"/>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zh-CN" altLang="en-US" sz="1900" kern="1200" dirty="0"/>
            <a:t>批量分发</a:t>
          </a:r>
          <a:endParaRPr lang="en-GB" sz="1900" kern="1200" dirty="0"/>
        </a:p>
      </dsp:txBody>
      <dsp:txXfrm>
        <a:off x="5966127" y="1842967"/>
        <a:ext cx="1902690" cy="841310"/>
      </dsp:txXfrm>
    </dsp:sp>
    <dsp:sp modelId="{6CB59E79-91E1-4673-AE34-FD3CCDA35BAD}">
      <dsp:nvSpPr>
        <dsp:cNvPr id="0" name=""/>
        <dsp:cNvSpPr/>
      </dsp:nvSpPr>
      <dsp:spPr>
        <a:xfrm>
          <a:off x="7938261" y="1617132"/>
          <a:ext cx="2315177" cy="893658"/>
        </a:xfrm>
        <a:prstGeom prst="chevron">
          <a:avLst>
            <a:gd name="adj" fmla="val 40000"/>
          </a:avLst>
        </a:prstGeom>
        <a:gradFill rotWithShape="0">
          <a:gsLst>
            <a:gs pos="0">
              <a:schemeClr val="accent4">
                <a:hueOff val="28126"/>
                <a:satOff val="0"/>
                <a:lumOff val="10784"/>
                <a:alphaOff val="0"/>
                <a:satMod val="103000"/>
                <a:lumMod val="102000"/>
                <a:tint val="94000"/>
              </a:schemeClr>
            </a:gs>
            <a:gs pos="50000">
              <a:schemeClr val="accent4">
                <a:hueOff val="28126"/>
                <a:satOff val="0"/>
                <a:lumOff val="10784"/>
                <a:alphaOff val="0"/>
                <a:satMod val="110000"/>
                <a:lumMod val="100000"/>
                <a:shade val="100000"/>
              </a:schemeClr>
            </a:gs>
            <a:gs pos="100000">
              <a:schemeClr val="accent4">
                <a:hueOff val="28126"/>
                <a:satOff val="0"/>
                <a:lumOff val="10784"/>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sp>
    <dsp:sp modelId="{E1E25539-5B2C-4FE6-8C3F-1CAF7F657983}">
      <dsp:nvSpPr>
        <dsp:cNvPr id="0" name=""/>
        <dsp:cNvSpPr/>
      </dsp:nvSpPr>
      <dsp:spPr>
        <a:xfrm>
          <a:off x="8555642" y="1840547"/>
          <a:ext cx="1955038" cy="893658"/>
        </a:xfrm>
        <a:prstGeom prst="roundRect">
          <a:avLst>
            <a:gd name="adj" fmla="val 10000"/>
          </a:avLst>
        </a:prstGeom>
        <a:solidFill>
          <a:schemeClr val="lt1">
            <a:alpha val="90000"/>
            <a:hueOff val="0"/>
            <a:satOff val="0"/>
            <a:lumOff val="0"/>
            <a:alphaOff val="0"/>
          </a:schemeClr>
        </a:solidFill>
        <a:ln w="6350" cap="flat" cmpd="sng" algn="ctr">
          <a:solidFill>
            <a:schemeClr val="accent4">
              <a:hueOff val="28126"/>
              <a:satOff val="0"/>
              <a:lumOff val="10784"/>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135128" tIns="135128" rIns="135128" bIns="135128" numCol="1" spcCol="1270" anchor="ctr" anchorCtr="0">
          <a:noAutofit/>
        </a:bodyPr>
        <a:lstStyle/>
        <a:p>
          <a:pPr marL="0" lvl="0" indent="0" algn="ctr" defTabSz="844550">
            <a:lnSpc>
              <a:spcPct val="90000"/>
            </a:lnSpc>
            <a:spcBef>
              <a:spcPct val="0"/>
            </a:spcBef>
            <a:spcAft>
              <a:spcPct val="35000"/>
            </a:spcAft>
            <a:buNone/>
          </a:pPr>
          <a:r>
            <a:rPr lang="zh-CN" altLang="en-US" sz="1900" kern="1200" dirty="0"/>
            <a:t>监测安全性、有效性和质量</a:t>
          </a:r>
          <a:r>
            <a:rPr lang="en-US" sz="1900" kern="1200" dirty="0"/>
            <a:t> </a:t>
          </a:r>
          <a:endParaRPr lang="en-GB" sz="1900" kern="1200" dirty="0"/>
        </a:p>
      </dsp:txBody>
      <dsp:txXfrm>
        <a:off x="8581816" y="1866721"/>
        <a:ext cx="1902690" cy="841310"/>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467265F-E012-4C18-976D-749F94978434}"/>
              </a:ext>
            </a:extLst>
          </p:cNvPr>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CB049D7-50E2-499B-969D-4D62B25AA5C0}"/>
              </a:ext>
            </a:extLst>
          </p:cNvPr>
          <p:cNvSpPr>
            <a:spLocks noGrp="1"/>
          </p:cNvSpPr>
          <p:nvPr>
            <p:ph type="dt" sz="quarter" idx="1"/>
          </p:nvPr>
        </p:nvSpPr>
        <p:spPr>
          <a:xfrm>
            <a:off x="3884613" y="0"/>
            <a:ext cx="2971800" cy="499012"/>
          </a:xfrm>
          <a:prstGeom prst="rect">
            <a:avLst/>
          </a:prstGeom>
        </p:spPr>
        <p:txBody>
          <a:bodyPr vert="horz" lIns="91440" tIns="45720" rIns="91440" bIns="45720" rtlCol="0"/>
          <a:lstStyle>
            <a:lvl1pPr algn="r">
              <a:defRPr sz="1200"/>
            </a:lvl1pPr>
          </a:lstStyle>
          <a:p>
            <a:fld id="{45D981BD-5526-4445-8380-17D27E8DAE2B}" type="datetimeFigureOut">
              <a:rPr lang="en-US" smtClean="0"/>
              <a:t>12-Jan-21</a:t>
            </a:fld>
            <a:endParaRPr lang="en-US"/>
          </a:p>
        </p:txBody>
      </p:sp>
      <p:sp>
        <p:nvSpPr>
          <p:cNvPr id="4" name="Footer Placeholder 3">
            <a:extLst>
              <a:ext uri="{FF2B5EF4-FFF2-40B4-BE49-F238E27FC236}">
                <a16:creationId xmlns:a16="http://schemas.microsoft.com/office/drawing/2014/main" id="{A8586127-1702-4FB4-9084-D779231D238F}"/>
              </a:ext>
            </a:extLst>
          </p:cNvPr>
          <p:cNvSpPr>
            <a:spLocks noGrp="1"/>
          </p:cNvSpPr>
          <p:nvPr>
            <p:ph type="ftr" sz="quarter" idx="2"/>
          </p:nvPr>
        </p:nvSpPr>
        <p:spPr>
          <a:xfrm>
            <a:off x="0" y="9446678"/>
            <a:ext cx="2971800" cy="499011"/>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EEF782CD-0304-411A-A86B-D935595FFE63}"/>
              </a:ext>
            </a:extLst>
          </p:cNvPr>
          <p:cNvSpPr>
            <a:spLocks noGrp="1"/>
          </p:cNvSpPr>
          <p:nvPr>
            <p:ph type="sldNum" sz="quarter" idx="3"/>
          </p:nvPr>
        </p:nvSpPr>
        <p:spPr>
          <a:xfrm>
            <a:off x="3884613" y="9446678"/>
            <a:ext cx="2971800" cy="499011"/>
          </a:xfrm>
          <a:prstGeom prst="rect">
            <a:avLst/>
          </a:prstGeom>
        </p:spPr>
        <p:txBody>
          <a:bodyPr vert="horz" lIns="91440" tIns="45720" rIns="91440" bIns="45720" rtlCol="0" anchor="b"/>
          <a:lstStyle>
            <a:lvl1pPr algn="r">
              <a:defRPr sz="1200"/>
            </a:lvl1pPr>
          </a:lstStyle>
          <a:p>
            <a:fld id="{4C7F966A-2D82-447F-9A17-BCE9AF876DFF}" type="slidenum">
              <a:rPr lang="en-US" smtClean="0"/>
              <a:t>‹#›</a:t>
            </a:fld>
            <a:endParaRPr lang="en-US"/>
          </a:p>
        </p:txBody>
      </p:sp>
    </p:spTree>
    <p:extLst>
      <p:ext uri="{BB962C8B-B14F-4D97-AF65-F5344CB8AC3E}">
        <p14:creationId xmlns:p14="http://schemas.microsoft.com/office/powerpoint/2010/main" val="24534163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88A98A83-ACC6-4B15-A034-17B5DF5D97A5}" type="datetimeFigureOut">
              <a:rPr lang="en-US" smtClean="0"/>
              <a:t>12-Jan-21</a:t>
            </a:fld>
            <a:endParaRPr lang="en-US"/>
          </a:p>
        </p:txBody>
      </p:sp>
      <p:sp>
        <p:nvSpPr>
          <p:cNvPr id="4" name="Slide Image Placehold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FAE61A72-6C7D-49E1-A69D-B1543F4FDA02}" type="slidenum">
              <a:rPr lang="en-US" smtClean="0"/>
              <a:t>‹#›</a:t>
            </a:fld>
            <a:endParaRPr lang="en-US"/>
          </a:p>
        </p:txBody>
      </p:sp>
    </p:spTree>
    <p:extLst>
      <p:ext uri="{BB962C8B-B14F-4D97-AF65-F5344CB8AC3E}">
        <p14:creationId xmlns:p14="http://schemas.microsoft.com/office/powerpoint/2010/main" val="7008089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AE61A72-6C7D-49E1-A69D-B1543F4FDA02}" type="slidenum">
              <a:rPr lang="en-US" smtClean="0"/>
              <a:t>1</a:t>
            </a:fld>
            <a:endParaRPr lang="en-US"/>
          </a:p>
        </p:txBody>
      </p:sp>
    </p:spTree>
    <p:extLst>
      <p:ext uri="{BB962C8B-B14F-4D97-AF65-F5344CB8AC3E}">
        <p14:creationId xmlns:p14="http://schemas.microsoft.com/office/powerpoint/2010/main" val="2724421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10</a:t>
            </a:fld>
            <a:endParaRPr lang="en-US"/>
          </a:p>
        </p:txBody>
      </p:sp>
    </p:spTree>
    <p:extLst>
      <p:ext uri="{BB962C8B-B14F-4D97-AF65-F5344CB8AC3E}">
        <p14:creationId xmlns:p14="http://schemas.microsoft.com/office/powerpoint/2010/main" val="4113237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a:lnSpc>
                <a:spcPct val="115000"/>
              </a:lnSpc>
              <a:spcBef>
                <a:spcPts val="0"/>
              </a:spcBef>
              <a:spcAft>
                <a:spcPts val="0"/>
              </a:spcAft>
              <a:buFont typeface="Symbol" panose="05050102010706020507" pitchFamily="18" charset="2"/>
              <a:buChar char=""/>
            </a:pPr>
            <a:r>
              <a:rPr lang="zh-CN" altLang="en-US" sz="1200" b="1" dirty="0">
                <a:effectLst/>
                <a:latin typeface="Calibri" panose="020F0502020204030204" pitchFamily="34" charset="0"/>
                <a:cs typeface="Calibri" panose="020F0502020204030204" pitchFamily="34" charset="0"/>
              </a:rPr>
              <a:t>召集人（活动召集人）：</a:t>
            </a:r>
            <a:r>
              <a:rPr lang="zh-CN" altLang="en-US" sz="1200" b="0" dirty="0">
                <a:effectLst/>
                <a:latin typeface="Calibri" panose="020F0502020204030204" pitchFamily="34" charset="0"/>
                <a:cs typeface="Calibri" panose="020F0502020204030204" pitchFamily="34" charset="0"/>
              </a:rPr>
              <a:t>负责在演练期间提供附加的具体情况和监测进展情况的人。如有任何问题、请求澄清或提出要求，召集人是第一联系人。</a:t>
            </a:r>
          </a:p>
          <a:p>
            <a:pPr marL="342900" marR="0" lvl="0" indent="-342900">
              <a:lnSpc>
                <a:spcPct val="115000"/>
              </a:lnSpc>
              <a:spcBef>
                <a:spcPts val="0"/>
              </a:spcBef>
              <a:spcAft>
                <a:spcPts val="0"/>
              </a:spcAft>
              <a:buFont typeface="Symbol" panose="05050102010706020507" pitchFamily="18" charset="2"/>
              <a:buChar char=""/>
            </a:pPr>
            <a:r>
              <a:rPr lang="zh-CN" altLang="en-US" sz="1200" b="1" dirty="0">
                <a:effectLst/>
                <a:latin typeface="Calibri" panose="020F0502020204030204" pitchFamily="34" charset="0"/>
                <a:cs typeface="Calibri" panose="020F0502020204030204" pitchFamily="34" charset="0"/>
              </a:rPr>
              <a:t>评价人员：</a:t>
            </a:r>
            <a:r>
              <a:rPr lang="zh-CN" altLang="en-US" sz="1200" b="0" dirty="0">
                <a:effectLst/>
                <a:latin typeface="Calibri" panose="020F0502020204030204" pitchFamily="34" charset="0"/>
                <a:cs typeface="Calibri" panose="020F0502020204030204" pitchFamily="34" charset="0"/>
              </a:rPr>
              <a:t>评价人员收集演练的数据，并分析是否实现了演练的目的和目标。他们的评估将包括总体绩效、运营效率、质量控制、能力、优势和劣势以及需要改进的领域。</a:t>
            </a:r>
          </a:p>
          <a:p>
            <a:pPr marL="342900" marR="0" lvl="0" indent="-342900">
              <a:lnSpc>
                <a:spcPct val="115000"/>
              </a:lnSpc>
              <a:spcBef>
                <a:spcPts val="0"/>
              </a:spcBef>
              <a:spcAft>
                <a:spcPts val="0"/>
              </a:spcAft>
              <a:buFont typeface="Symbol" panose="05050102010706020507" pitchFamily="18" charset="2"/>
              <a:buChar char=""/>
            </a:pPr>
            <a:r>
              <a:rPr lang="zh-CN" altLang="en-US" sz="1200" b="1" dirty="0">
                <a:effectLst/>
                <a:latin typeface="Calibri" panose="020F0502020204030204" pitchFamily="34" charset="0"/>
                <a:cs typeface="Calibri" panose="020F0502020204030204" pitchFamily="34" charset="0"/>
              </a:rPr>
              <a:t>观察员：</a:t>
            </a:r>
            <a:r>
              <a:rPr lang="zh-CN" altLang="en-US" sz="1200" b="0" dirty="0">
                <a:effectLst/>
                <a:latin typeface="Calibri" panose="020F0502020204030204" pitchFamily="34" charset="0"/>
                <a:cs typeface="Calibri" panose="020F0502020204030204" pitchFamily="34" charset="0"/>
              </a:rPr>
              <a:t>观察演练的人。观察员可以将他们的观察结果作为评价过程的一部分提交，但他们在演练实施中不担任正式的角色。</a:t>
            </a:r>
            <a:endParaRPr lang="en-GB" sz="1200" b="0" dirty="0">
              <a:effectLst/>
              <a:latin typeface="Calibri" panose="020F0502020204030204" pitchFamily="34" charset="0"/>
              <a:ea typeface="SimSun" panose="02010600030101010101" pitchFamily="2" charset="-122"/>
              <a:cs typeface="Arial" panose="020B0604020202020204" pitchFamily="34" charset="0"/>
            </a:endParaRPr>
          </a:p>
          <a:p>
            <a:pPr marR="0" lvl="0">
              <a:lnSpc>
                <a:spcPct val="115000"/>
              </a:lnSpc>
              <a:spcBef>
                <a:spcPts val="0"/>
              </a:spcBef>
              <a:spcAft>
                <a:spcPts val="0"/>
              </a:spcAft>
            </a:pPr>
            <a:endParaRPr lang="en-GB" sz="1200" b="0" dirty="0">
              <a:effectLst/>
              <a:latin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11</a:t>
            </a:fld>
            <a:endParaRPr lang="en-US"/>
          </a:p>
        </p:txBody>
      </p:sp>
    </p:spTree>
    <p:extLst>
      <p:ext uri="{BB962C8B-B14F-4D97-AF65-F5344CB8AC3E}">
        <p14:creationId xmlns:p14="http://schemas.microsoft.com/office/powerpoint/2010/main" val="340060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E61A72-6C7D-49E1-A69D-B1543F4FDA02}" type="slidenum">
              <a:rPr lang="en-US" smtClean="0"/>
              <a:t>12</a:t>
            </a:fld>
            <a:endParaRPr lang="en-US"/>
          </a:p>
        </p:txBody>
      </p:sp>
    </p:spTree>
    <p:extLst>
      <p:ext uri="{BB962C8B-B14F-4D97-AF65-F5344CB8AC3E}">
        <p14:creationId xmlns:p14="http://schemas.microsoft.com/office/powerpoint/2010/main" val="34684540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13</a:t>
            </a:fld>
            <a:endParaRPr lang="en-US"/>
          </a:p>
        </p:txBody>
      </p:sp>
    </p:spTree>
    <p:extLst>
      <p:ext uri="{BB962C8B-B14F-4D97-AF65-F5344CB8AC3E}">
        <p14:creationId xmlns:p14="http://schemas.microsoft.com/office/powerpoint/2010/main" val="21209591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14</a:t>
            </a:fld>
            <a:endParaRPr lang="en-US"/>
          </a:p>
        </p:txBody>
      </p:sp>
    </p:spTree>
    <p:extLst>
      <p:ext uri="{BB962C8B-B14F-4D97-AF65-F5344CB8AC3E}">
        <p14:creationId xmlns:p14="http://schemas.microsoft.com/office/powerpoint/2010/main" val="32897172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87400" y="4786362"/>
            <a:ext cx="5486400" cy="3916115"/>
          </a:xfrm>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15</a:t>
            </a:fld>
            <a:endParaRPr lang="en-US"/>
          </a:p>
        </p:txBody>
      </p:sp>
    </p:spTree>
    <p:extLst>
      <p:ext uri="{BB962C8B-B14F-4D97-AF65-F5344CB8AC3E}">
        <p14:creationId xmlns:p14="http://schemas.microsoft.com/office/powerpoint/2010/main" val="3416617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CH" dirty="0"/>
          </a:p>
        </p:txBody>
      </p:sp>
      <p:sp>
        <p:nvSpPr>
          <p:cNvPr id="4" name="Slide Number Placeholder 3"/>
          <p:cNvSpPr>
            <a:spLocks noGrp="1"/>
          </p:cNvSpPr>
          <p:nvPr>
            <p:ph type="sldNum" sz="quarter" idx="5"/>
          </p:nvPr>
        </p:nvSpPr>
        <p:spPr/>
        <p:txBody>
          <a:bodyPr/>
          <a:lstStyle/>
          <a:p>
            <a:fld id="{FAE61A72-6C7D-49E1-A69D-B1543F4FDA02}" type="slidenum">
              <a:rPr lang="en-US" smtClean="0"/>
              <a:t>16</a:t>
            </a:fld>
            <a:endParaRPr lang="en-US"/>
          </a:p>
        </p:txBody>
      </p:sp>
    </p:spTree>
    <p:extLst>
      <p:ext uri="{BB962C8B-B14F-4D97-AF65-F5344CB8AC3E}">
        <p14:creationId xmlns:p14="http://schemas.microsoft.com/office/powerpoint/2010/main" val="3801396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17</a:t>
            </a:fld>
            <a:endParaRPr lang="en-US"/>
          </a:p>
        </p:txBody>
      </p:sp>
    </p:spTree>
    <p:extLst>
      <p:ext uri="{BB962C8B-B14F-4D97-AF65-F5344CB8AC3E}">
        <p14:creationId xmlns:p14="http://schemas.microsoft.com/office/powerpoint/2010/main" val="35233274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88000">
              <a:lnSpc>
                <a:spcPts val="1600"/>
              </a:lnSpc>
            </a:pPr>
            <a:r>
              <a:rPr lang="zh-CN" altLang="en-US" dirty="0">
                <a:latin typeface="Times New Roman" panose="02020603050405020304" pitchFamily="18" charset="0"/>
                <a:ea typeface="SimSun" panose="02010600030101010101" pitchFamily="2" charset="-122"/>
                <a:cs typeface="Times New Roman" panose="02020603050405020304" pitchFamily="18" charset="0"/>
              </a:rPr>
              <a:t>最好在突发事件发生之前，调整和实施有利于国家防范突发公共卫生事件（例如</a:t>
            </a:r>
            <a:r>
              <a:rPr lang="en-US" altLang="zh-CN"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dirty="0">
                <a:latin typeface="Times New Roman" panose="02020603050405020304" pitchFamily="18" charset="0"/>
                <a:ea typeface="SimSun" panose="02010600030101010101" pitchFamily="2" charset="-122"/>
                <a:cs typeface="Times New Roman" panose="02020603050405020304" pitchFamily="18" charset="0"/>
              </a:rPr>
              <a:t>大流行）的监管途径和程序。在突发公共卫生事件期间，监管调整至关重要，因此鼓励国家管制当局将传统的被动控制系统修改成基于风险的主动方法，使公众能更快地获得拯救生命的医疗产品。还可以探索确定采购尚未最后成形的产品的法律问题。</a:t>
            </a:r>
            <a:endParaRPr lang="en-US" altLang="zh-CN" dirty="0">
              <a:latin typeface="Times New Roman" panose="02020603050405020304" pitchFamily="18" charset="0"/>
              <a:ea typeface="SimSun" panose="02010600030101010101" pitchFamily="2" charset="-122"/>
              <a:cs typeface="Times New Roman" panose="02020603050405020304" pitchFamily="18" charset="0"/>
            </a:endParaRPr>
          </a:p>
          <a:p>
            <a:pPr indent="288000"/>
            <a:endParaRPr lang="en-US" dirty="0"/>
          </a:p>
          <a:p>
            <a:pPr indent="288000" algn="just"/>
            <a:r>
              <a:rPr lang="en-US" altLang="zh-CN" b="1" dirty="0">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b="1" dirty="0">
                <a:latin typeface="Times New Roman" panose="02020603050405020304" pitchFamily="18" charset="0"/>
                <a:ea typeface="STXihei" panose="02010600040101010101" pitchFamily="2" charset="-122"/>
                <a:cs typeface="Times New Roman" panose="02020603050405020304" pitchFamily="18" charset="0"/>
              </a:rPr>
              <a:t>疫苗的应急监管程序应确保：</a:t>
            </a:r>
            <a:endParaRPr lang="en-US" altLang="zh-CN" b="1" dirty="0">
              <a:latin typeface="Times New Roman" panose="02020603050405020304" pitchFamily="18" charset="0"/>
              <a:ea typeface="STXihei" panose="02010600040101010101" pitchFamily="2" charset="-122"/>
              <a:cs typeface="Times New Roman" panose="02020603050405020304" pitchFamily="18" charset="0"/>
            </a:endParaRPr>
          </a:p>
          <a:p>
            <a:pPr indent="288000" algn="just"/>
            <a:r>
              <a:rPr lang="zh-CN" altLang="en-US" b="1" dirty="0">
                <a:latin typeface="Times New Roman" panose="02020603050405020304" pitchFamily="18" charset="0"/>
                <a:ea typeface="STXihei" panose="02010600040101010101" pitchFamily="2" charset="-122"/>
                <a:cs typeface="Times New Roman" panose="02020603050405020304" pitchFamily="18" charset="0"/>
              </a:rPr>
              <a:t>快速评估数据和证据，支持在注册和毒株变化</a:t>
            </a:r>
            <a:r>
              <a:rPr lang="en-US" altLang="zh-CN" b="1" dirty="0">
                <a:latin typeface="Times New Roman" panose="02020603050405020304" pitchFamily="18" charset="0"/>
                <a:ea typeface="STXihei" panose="02010600040101010101" pitchFamily="2" charset="-122"/>
                <a:cs typeface="Times New Roman" panose="02020603050405020304" pitchFamily="18" charset="0"/>
              </a:rPr>
              <a:t>/</a:t>
            </a:r>
            <a:r>
              <a:rPr lang="zh-CN" altLang="en-US" b="1" dirty="0">
                <a:latin typeface="Times New Roman" panose="02020603050405020304" pitchFamily="18" charset="0"/>
                <a:ea typeface="STXihei" panose="02010600040101010101" pitchFamily="2" charset="-122"/>
                <a:cs typeface="Times New Roman" panose="02020603050405020304" pitchFamily="18" charset="0"/>
              </a:rPr>
              <a:t>变异及其它批准后变更的过程中对</a:t>
            </a:r>
            <a:r>
              <a:rPr lang="en-US" altLang="zh-CN" b="1" dirty="0">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b="1" dirty="0">
                <a:latin typeface="Times New Roman" panose="02020603050405020304" pitchFamily="18" charset="0"/>
                <a:ea typeface="STXihei" panose="02010600040101010101" pitchFamily="2" charset="-122"/>
                <a:cs typeface="Times New Roman" panose="02020603050405020304" pitchFamily="18" charset="0"/>
              </a:rPr>
              <a:t>疫苗审批做出最佳监管决策。快速评估可以基于依赖办法，以便利审批；在最短时间内提供进口许可证；以及加快疫苗批量分发，及时为目标群体接种</a:t>
            </a:r>
            <a:r>
              <a:rPr lang="en-US" altLang="zh-CN" b="1" dirty="0">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b="1" dirty="0">
                <a:latin typeface="Times New Roman" panose="02020603050405020304" pitchFamily="18" charset="0"/>
                <a:ea typeface="STXihei" panose="02010600040101010101" pitchFamily="2" charset="-122"/>
                <a:cs typeface="Times New Roman" panose="02020603050405020304" pitchFamily="18" charset="0"/>
              </a:rPr>
              <a:t>疫苗。</a:t>
            </a:r>
          </a:p>
          <a:p>
            <a:pPr indent="288000"/>
            <a:endParaRPr lang="zh-CN" altLang="en-US" b="1" dirty="0"/>
          </a:p>
          <a:p>
            <a:pPr indent="288000" algn="just"/>
            <a:r>
              <a:rPr lang="zh-CN" altLang="en-US" b="0" dirty="0">
                <a:latin typeface="Times New Roman" panose="02020603050405020304" pitchFamily="18" charset="0"/>
                <a:ea typeface="SimSun" panose="02010600030101010101" pitchFamily="2" charset="-122"/>
                <a:cs typeface="Times New Roman" panose="02020603050405020304" pitchFamily="18" charset="0"/>
              </a:rPr>
              <a:t>既定的监管和行政程序应确保国家管制当局的不同部门和相关利益攸关方（即公共卫生主管部门，包括国家控制实验室、海关当局、采购和部署实体）之间的适当信息管理、有效沟通与合作。</a:t>
            </a:r>
          </a:p>
          <a:p>
            <a:pPr indent="288000" algn="just"/>
            <a:r>
              <a:rPr lang="zh-CN" altLang="en-US" b="0" dirty="0">
                <a:latin typeface="Times New Roman" panose="02020603050405020304" pitchFamily="18" charset="0"/>
                <a:ea typeface="SimSun" panose="02010600030101010101" pitchFamily="2" charset="-122"/>
                <a:cs typeface="Times New Roman" panose="02020603050405020304" pitchFamily="18" charset="0"/>
              </a:rPr>
              <a:t>应为所有利益攸关方建立及实施沟通和信息共享系统。国家管制当局、国家有关各方</a:t>
            </a:r>
            <a:r>
              <a:rPr lang="en-US" altLang="zh-CN" b="0" dirty="0">
                <a:latin typeface="Times New Roman" panose="02020603050405020304" pitchFamily="18" charset="0"/>
                <a:ea typeface="SimSun" panose="02010600030101010101" pitchFamily="2" charset="-122"/>
                <a:cs typeface="Times New Roman" panose="02020603050405020304" pitchFamily="18" charset="0"/>
              </a:rPr>
              <a:t> </a:t>
            </a:r>
            <a:r>
              <a:rPr lang="zh-CN" altLang="en-US" b="0" dirty="0">
                <a:latin typeface="Times New Roman" panose="02020603050405020304" pitchFamily="18" charset="0"/>
                <a:ea typeface="SimSun" panose="02010600030101010101" pitchFamily="2" charset="-122"/>
                <a:cs typeface="Times New Roman" panose="02020603050405020304" pitchFamily="18" charset="0"/>
              </a:rPr>
              <a:t>和其它利益攸关方应制定或加强并实施疫苗警戒计划，以便监测使用中的 </a:t>
            </a:r>
            <a:r>
              <a:rPr lang="en-US" altLang="zh-CN" b="0" dirty="0">
                <a:latin typeface="Times New Roman" panose="02020603050405020304" pitchFamily="18" charset="0"/>
                <a:ea typeface="SimSun" panose="02010600030101010101" pitchFamily="2" charset="-122"/>
                <a:cs typeface="Times New Roman" panose="02020603050405020304" pitchFamily="18" charset="0"/>
              </a:rPr>
              <a:t>COVID-19 </a:t>
            </a:r>
            <a:r>
              <a:rPr lang="zh-CN" altLang="en-US" b="0" dirty="0">
                <a:latin typeface="Times New Roman" panose="02020603050405020304" pitchFamily="18" charset="0"/>
                <a:ea typeface="SimSun" panose="02010600030101010101" pitchFamily="2" charset="-122"/>
                <a:cs typeface="Times New Roman" panose="02020603050405020304" pitchFamily="18" charset="0"/>
              </a:rPr>
              <a:t>疫苗的安全性和有效性。</a:t>
            </a:r>
          </a:p>
          <a:p>
            <a:pPr indent="288000"/>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18</a:t>
            </a:fld>
            <a:endParaRPr lang="en-US"/>
          </a:p>
        </p:txBody>
      </p:sp>
    </p:spTree>
    <p:extLst>
      <p:ext uri="{BB962C8B-B14F-4D97-AF65-F5344CB8AC3E}">
        <p14:creationId xmlns:p14="http://schemas.microsoft.com/office/powerpoint/2010/main" val="31844951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疫苗管制</a:t>
            </a: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在开发过程的早期，应考虑与特定候选疫苗相关的监管问题，因为遵守监管要求是最终批准的基础。</a:t>
            </a: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强烈建议尽早与有关的国家管制当局进行对话。</a:t>
            </a: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疫苗的管制可分为三个阶段：开发、获得许可和获得许可后。</a:t>
            </a: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开发阶段由两部分组成：</a:t>
            </a:r>
          </a:p>
          <a:p>
            <a:pPr marL="288000" indent="-288000" rtl="0" fontAlgn="base">
              <a:buFont typeface="Arial" panose="020B0604020202020204" pitchFamily="34" charset="0"/>
              <a:buChar char="•"/>
            </a:pPr>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临床前的研究和开发，</a:t>
            </a:r>
          </a:p>
          <a:p>
            <a:pPr marL="171450" indent="-288000" rtl="0" fontAlgn="base">
              <a:buFont typeface="Arial" panose="020B0604020202020204" pitchFamily="34" charset="0"/>
              <a:buChar char="•"/>
            </a:pPr>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临床研究和开发。</a:t>
            </a:r>
          </a:p>
          <a:p>
            <a:pPr indent="288000" rtl="0" fontAlgn="base"/>
            <a:endPar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审批在不同国家采取不同形式（例如，美国的调查新药申请（</a:t>
            </a:r>
            <a:r>
              <a:rPr lang="en-GB"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IND）</a:t>
            </a:r>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和英国的临床试验证书或临床试验豁免（</a:t>
            </a:r>
            <a:r>
              <a:rPr lang="en-GB"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CTX））。</a:t>
            </a: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除此之外，所有国家的临床试验都需要进行伦理审核。根据</a:t>
            </a:r>
            <a:r>
              <a:rPr lang="en-US" altLang="zh-CN"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赫尔辛基宣言</a:t>
            </a:r>
            <a:r>
              <a:rPr lang="en-US" altLang="zh-CN"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a:t>
            </a:r>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（见</a:t>
            </a:r>
            <a:r>
              <a:rPr lang="en-GB"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http://www.wma.net/e/），</a:t>
            </a:r>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对所有以人类为对象的研究都需要进行适当的伦理审查。</a:t>
            </a:r>
          </a:p>
          <a:p>
            <a:pPr indent="288000" rtl="0" fontAlgn="base"/>
            <a:endPar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为了充分评估疫苗的保护效力和安全性，需要进行广泛的三期试验。</a:t>
            </a: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三期临床试验是决定是否发放许可证的关键研究，必须获得足够的数据，以证明新产品对原定目的是安全和有效的。</a:t>
            </a:r>
          </a:p>
          <a:p>
            <a:pPr indent="288000" rtl="0" fontAlgn="base"/>
            <a:endPar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市场授权申请可根据三期试验数据提交国家管制当局，然后如果获得批准，疫苗就可在该国的市面上销售。如果产品含有或包含转基因生物，还应进行环境风险评估，并获得有关机构批准。</a:t>
            </a:r>
          </a:p>
          <a:p>
            <a:pPr indent="288000" rtl="0" fontAlgn="base"/>
            <a:endPar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在所有情况下，申请者都有义务证明临床开发规划的内容和结构符合规定。</a:t>
            </a:r>
          </a:p>
          <a:p>
            <a:pPr indent="288000" rtl="0" fontAlgn="base"/>
            <a:endPar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除了在首次获得新疫苗许可之前或之后可能进行的一期、二期和三期研究外（即上文概述的其它相关试验中所介绍的情况），上市后的阶段对于从大量疫苗接受者收集疫苗安全性和有效性的数据至关重要；这些数据可能源自主动和被动两方面的监测模式。</a:t>
            </a:r>
          </a:p>
          <a:p>
            <a:pPr indent="288000" rtl="0" fontAlgn="base"/>
            <a:endPar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endParaRPr>
          </a:p>
          <a:p>
            <a:pPr indent="288000" rtl="0" fontAlgn="base"/>
            <a:r>
              <a:rPr lang="zh-CN" altLang="en-US" sz="1200" b="0" i="0" u="none" strike="noStrike" kern="1200" dirty="0">
                <a:solidFill>
                  <a:schemeClr val="tx1"/>
                </a:solidFill>
                <a:effectLst/>
                <a:latin typeface="Times New Roman" panose="02020603050405020304" pitchFamily="18" charset="0"/>
                <a:ea typeface="SimSun" panose="02010600030101010101" pitchFamily="2" charset="-122"/>
                <a:cs typeface="Times New Roman" panose="02020603050405020304" pitchFamily="18" charset="0"/>
              </a:rPr>
              <a:t>在其法规中，管制当局对哪些变更只需要进行通知，哪些变更需要正式批准才能生效，应有明确的规定和执行。</a:t>
            </a:r>
            <a:endParaRPr lang="en-US" dirty="0"/>
          </a:p>
          <a:p>
            <a:endParaRPr lang="en-GB" dirty="0"/>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19</a:t>
            </a:fld>
            <a:endParaRPr lang="en-US"/>
          </a:p>
        </p:txBody>
      </p:sp>
    </p:spTree>
    <p:extLst>
      <p:ext uri="{BB962C8B-B14F-4D97-AF65-F5344CB8AC3E}">
        <p14:creationId xmlns:p14="http://schemas.microsoft.com/office/powerpoint/2010/main" val="32222929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可根据您自己的日程调整时间，但要确保为第</a:t>
            </a:r>
            <a:r>
              <a:rPr lang="en-US" altLang="zh-CN" dirty="0"/>
              <a:t>2</a:t>
            </a:r>
            <a:r>
              <a:rPr lang="zh-CN" altLang="en-US" dirty="0"/>
              <a:t>部分保留足够的时间。这是模拟演练最重要的部分！！！</a:t>
            </a:r>
          </a:p>
          <a:p>
            <a:endParaRPr lang="en-US"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a:t>
            </a:fld>
            <a:endParaRPr lang="en-US"/>
          </a:p>
        </p:txBody>
      </p:sp>
    </p:spTree>
    <p:extLst>
      <p:ext uri="{BB962C8B-B14F-4D97-AF65-F5344CB8AC3E}">
        <p14:creationId xmlns:p14="http://schemas.microsoft.com/office/powerpoint/2010/main" val="28955136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36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288000">
              <a:buFont typeface="Arial" panose="020B0604020202020204" pitchFamily="34" charset="0"/>
              <a:buNone/>
            </a:pPr>
            <a:r>
              <a:rPr lang="zh-CN" altLang="en-US" dirty="0">
                <a:latin typeface="SimSun" panose="02010600030101010101" pitchFamily="2" charset="-122"/>
                <a:ea typeface="SimSun" panose="02010600030101010101" pitchFamily="2" charset="-122"/>
              </a:rPr>
              <a:t>许多国家拥有互惠许可 </a:t>
            </a:r>
            <a:r>
              <a:rPr lang="en-US" altLang="zh-CN" dirty="0">
                <a:latin typeface="SimSun" panose="02010600030101010101" pitchFamily="2" charset="-122"/>
                <a:ea typeface="SimSun" panose="02010600030101010101" pitchFamily="2" charset="-122"/>
              </a:rPr>
              <a:t>– </a:t>
            </a:r>
            <a:r>
              <a:rPr lang="zh-CN" altLang="en-US" dirty="0">
                <a:latin typeface="SimSun" panose="02010600030101010101" pitchFamily="2" charset="-122"/>
                <a:ea typeface="SimSun" panose="02010600030101010101" pitchFamily="2" charset="-122"/>
              </a:rPr>
              <a:t>如果某项药品在特定框架下获得许可</a:t>
            </a:r>
            <a:r>
              <a:rPr lang="zh-CN" altLang="en-US" dirty="0">
                <a:latin typeface="Times New Roman" panose="02020603050405020304" pitchFamily="18" charset="0"/>
                <a:ea typeface="SimSun" panose="02010600030101010101" pitchFamily="2" charset="-122"/>
                <a:cs typeface="Times New Roman" panose="02020603050405020304" pitchFamily="18" charset="0"/>
              </a:rPr>
              <a:t>（如</a:t>
            </a:r>
            <a:r>
              <a:rPr lang="en-US" altLang="zh-CN" dirty="0">
                <a:latin typeface="Times New Roman" panose="02020603050405020304" pitchFamily="18" charset="0"/>
                <a:ea typeface="SimSun" panose="02010600030101010101" pitchFamily="2" charset="-122"/>
                <a:cs typeface="Times New Roman" panose="02020603050405020304" pitchFamily="18" charset="0"/>
              </a:rPr>
              <a:t>USFDA</a:t>
            </a:r>
            <a:r>
              <a:rPr lang="zh-CN" altLang="en-US" dirty="0">
                <a:latin typeface="Times New Roman" panose="02020603050405020304" pitchFamily="18" charset="0"/>
                <a:ea typeface="SimSun" panose="02010600030101010101" pitchFamily="2" charset="-122"/>
                <a:cs typeface="Times New Roman" panose="02020603050405020304" pitchFamily="18" charset="0"/>
              </a:rPr>
              <a:t>或</a:t>
            </a:r>
            <a:r>
              <a:rPr lang="en-US" altLang="zh-CN" dirty="0">
                <a:latin typeface="Times New Roman" panose="02020603050405020304" pitchFamily="18" charset="0"/>
                <a:ea typeface="SimSun" panose="02010600030101010101" pitchFamily="2" charset="-122"/>
                <a:cs typeface="Times New Roman" panose="02020603050405020304" pitchFamily="18" charset="0"/>
              </a:rPr>
              <a:t>EUEMA</a:t>
            </a:r>
            <a:r>
              <a:rPr lang="zh-CN" altLang="en-US" dirty="0">
                <a:latin typeface="Times New Roman" panose="02020603050405020304" pitchFamily="18" charset="0"/>
                <a:ea typeface="SimSun" panose="02010600030101010101" pitchFamily="2" charset="-122"/>
                <a:cs typeface="Times New Roman" panose="02020603050405020304" pitchFamily="18" charset="0"/>
              </a:rPr>
              <a:t>），它</a:t>
            </a:r>
            <a:r>
              <a:rPr lang="zh-CN" altLang="en-US" dirty="0">
                <a:latin typeface="SimSun" panose="02010600030101010101" pitchFamily="2" charset="-122"/>
                <a:ea typeface="SimSun" panose="02010600030101010101" pitchFamily="2" charset="-122"/>
              </a:rPr>
              <a:t>将自动获得在其它国家使用的许可</a:t>
            </a:r>
            <a:endParaRPr lang="en-GB" dirty="0">
              <a:latin typeface="SimSun" panose="02010600030101010101" pitchFamily="2" charset="-122"/>
              <a:ea typeface="SimSun" panose="02010600030101010101" pitchFamily="2" charset="-122"/>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21</a:t>
            </a:fld>
            <a:endParaRPr lang="en-US"/>
          </a:p>
        </p:txBody>
      </p:sp>
    </p:spTree>
    <p:extLst>
      <p:ext uri="{BB962C8B-B14F-4D97-AF65-F5344CB8AC3E}">
        <p14:creationId xmlns:p14="http://schemas.microsoft.com/office/powerpoint/2010/main" val="42749406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22</a:t>
            </a:fld>
            <a:endParaRPr lang="en-US"/>
          </a:p>
        </p:txBody>
      </p:sp>
    </p:spTree>
    <p:extLst>
      <p:ext uri="{BB962C8B-B14F-4D97-AF65-F5344CB8AC3E}">
        <p14:creationId xmlns:p14="http://schemas.microsoft.com/office/powerpoint/2010/main" val="13347888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23</a:t>
            </a:fld>
            <a:endParaRPr lang="en-US"/>
          </a:p>
        </p:txBody>
      </p:sp>
    </p:spTree>
    <p:extLst>
      <p:ext uri="{BB962C8B-B14F-4D97-AF65-F5344CB8AC3E}">
        <p14:creationId xmlns:p14="http://schemas.microsoft.com/office/powerpoint/2010/main" val="7182224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24</a:t>
            </a:fld>
            <a:endParaRPr lang="en-US"/>
          </a:p>
        </p:txBody>
      </p:sp>
    </p:spTree>
    <p:extLst>
      <p:ext uri="{BB962C8B-B14F-4D97-AF65-F5344CB8AC3E}">
        <p14:creationId xmlns:p14="http://schemas.microsoft.com/office/powerpoint/2010/main" val="1344795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25</a:t>
            </a:fld>
            <a:endParaRPr lang="en-US"/>
          </a:p>
        </p:txBody>
      </p:sp>
    </p:spTree>
    <p:extLst>
      <p:ext uri="{BB962C8B-B14F-4D97-AF65-F5344CB8AC3E}">
        <p14:creationId xmlns:p14="http://schemas.microsoft.com/office/powerpoint/2010/main" val="9407922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AE61A72-6C7D-49E1-A69D-B1543F4FDA02}" type="slidenum">
              <a:rPr lang="en-US" smtClean="0"/>
              <a:t>26</a:t>
            </a:fld>
            <a:endParaRPr lang="en-US"/>
          </a:p>
        </p:txBody>
      </p:sp>
    </p:spTree>
    <p:extLst>
      <p:ext uri="{BB962C8B-B14F-4D97-AF65-F5344CB8AC3E}">
        <p14:creationId xmlns:p14="http://schemas.microsoft.com/office/powerpoint/2010/main" val="34357563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sz="1200" kern="1200" dirty="0">
                <a:solidFill>
                  <a:schemeClr val="tx1"/>
                </a:solidFill>
                <a:effectLst/>
                <a:latin typeface="+mn-lt"/>
                <a:ea typeface="+mn-ea"/>
                <a:cs typeface="+mn-cs"/>
              </a:rPr>
              <a:t>监测和报告不良事件</a:t>
            </a:r>
          </a:p>
          <a:p>
            <a:endParaRPr lang="zh-CN" altLang="en-US" sz="1200" kern="1200" dirty="0">
              <a:solidFill>
                <a:schemeClr val="tx1"/>
              </a:solidFill>
              <a:effectLst/>
              <a:latin typeface="+mn-lt"/>
              <a:ea typeface="+mn-ea"/>
              <a:cs typeface="+mn-cs"/>
            </a:endParaRPr>
          </a:p>
          <a:p>
            <a:pPr indent="288000"/>
            <a:r>
              <a:rPr lang="zh-CN" altLang="en-US" sz="1200" kern="1200" dirty="0">
                <a:solidFill>
                  <a:schemeClr val="tx1"/>
                </a:solidFill>
                <a:effectLst/>
                <a:latin typeface="+mn-lt"/>
                <a:ea typeface="+mn-ea"/>
                <a:cs typeface="+mn-cs"/>
              </a:rPr>
              <a:t>疫苗试验中的不良事件是接种疫苗的临床试验对象出现的任何不良医疗情况；这不一定与疫苗或疫苗接种有因果关系。</a:t>
            </a:r>
          </a:p>
          <a:p>
            <a:endParaRPr lang="zh-CN" altLang="en-US" sz="1200" kern="1200" dirty="0">
              <a:solidFill>
                <a:schemeClr val="tx1"/>
              </a:solidFill>
              <a:effectLst/>
              <a:latin typeface="+mn-lt"/>
              <a:ea typeface="+mn-ea"/>
              <a:cs typeface="+mn-cs"/>
            </a:endParaRPr>
          </a:p>
          <a:p>
            <a:pPr indent="288000"/>
            <a:r>
              <a:rPr lang="zh-CN" altLang="en-US" sz="1200" kern="1200" dirty="0">
                <a:solidFill>
                  <a:schemeClr val="tx1"/>
                </a:solidFill>
                <a:effectLst/>
                <a:latin typeface="+mn-lt"/>
                <a:ea typeface="+mn-ea"/>
                <a:cs typeface="+mn-cs"/>
              </a:rPr>
              <a:t>至关重要的是，必须积极监测和迅速报告不良事件。国家管制当局可要求发起方和</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或调查方向自身和独立伦理委员会报告某些类型的不良事件或反应（例如严重或以前未知的事件）。</a:t>
            </a:r>
            <a:endParaRPr lang="en-US" altLang="zh-CN" sz="1200" kern="1200" dirty="0">
              <a:solidFill>
                <a:schemeClr val="tx1"/>
              </a:solidFill>
              <a:effectLst/>
              <a:latin typeface="+mn-lt"/>
              <a:ea typeface="+mn-ea"/>
              <a:cs typeface="+mn-cs"/>
            </a:endParaRPr>
          </a:p>
          <a:p>
            <a:pPr indent="288000"/>
            <a:endParaRPr lang="zh-CN" altLang="en-US" sz="1200" kern="1200" dirty="0">
              <a:solidFill>
                <a:schemeClr val="tx1"/>
              </a:solidFill>
              <a:effectLst/>
              <a:latin typeface="+mn-lt"/>
              <a:ea typeface="+mn-ea"/>
              <a:cs typeface="+mn-cs"/>
            </a:endParaRPr>
          </a:p>
          <a:p>
            <a:pPr indent="288000"/>
            <a:r>
              <a:rPr lang="zh-CN" altLang="en-US" sz="1200" kern="1200" dirty="0">
                <a:solidFill>
                  <a:schemeClr val="tx1"/>
                </a:solidFill>
                <a:effectLst/>
                <a:latin typeface="+mn-lt"/>
                <a:ea typeface="+mn-ea"/>
                <a:cs typeface="+mn-cs"/>
              </a:rPr>
              <a:t>调查人员应立即向发起方报告所有严重不良事件，除非有规程认定这些事件不需要立即报告。调查人员还应遵守与向国家管制当局和独立伦理委员会报告意外的严重不良反应有关的相关法规要求。</a:t>
            </a:r>
          </a:p>
          <a:p>
            <a:endParaRPr lang="zh-CN" altLang="en-US" sz="1200" kern="1200" dirty="0">
              <a:solidFill>
                <a:schemeClr val="tx1"/>
              </a:solidFill>
              <a:effectLst/>
              <a:latin typeface="+mn-lt"/>
              <a:ea typeface="+mn-ea"/>
              <a:cs typeface="+mn-cs"/>
            </a:endParaRPr>
          </a:p>
          <a:p>
            <a:pPr indent="288000"/>
            <a:r>
              <a:rPr lang="zh-CN" altLang="en-US" sz="1200" kern="1200" dirty="0">
                <a:solidFill>
                  <a:schemeClr val="tx1"/>
                </a:solidFill>
                <a:effectLst/>
                <a:latin typeface="+mn-lt"/>
                <a:ea typeface="+mn-ea"/>
                <a:cs typeface="+mn-cs"/>
              </a:rPr>
              <a:t>应为此目的对调查人员进行充分培训。试验完成或终止后，应在最终报告中列出、评估和讨论记录的所有不良事件。不良事件的报告应是规程设计的一部分。</a:t>
            </a:r>
          </a:p>
          <a:p>
            <a:pPr indent="288000"/>
            <a:endParaRPr lang="zh-CN" altLang="en-US" sz="1200" kern="1200" dirty="0">
              <a:solidFill>
                <a:schemeClr val="tx1"/>
              </a:solidFill>
              <a:effectLst/>
              <a:latin typeface="+mn-lt"/>
              <a:ea typeface="+mn-ea"/>
              <a:cs typeface="+mn-cs"/>
            </a:endParaRPr>
          </a:p>
          <a:p>
            <a:pPr indent="288000"/>
            <a:r>
              <a:rPr lang="zh-CN" altLang="en-US" sz="1200" kern="1200" dirty="0">
                <a:solidFill>
                  <a:schemeClr val="tx1"/>
                </a:solidFill>
                <a:effectLst/>
                <a:latin typeface="+mn-lt"/>
                <a:ea typeface="+mn-ea"/>
                <a:cs typeface="+mn-cs"/>
              </a:rPr>
              <a:t>应采用标准化方法调查和报告接种疫苗后当地和系统性的不良事件。应记录所有安全信息，并在规程中说明报告不良事件的程序（参见临床操作规范指南）。说明应包括以下详细信息：谁将提出报告（例如研究的调查人员或护士、研究对象、父母或监护人）；如何为报告进行计划（例如使用调查问卷或日志卡）；后续行动的持续时间；报告间隔（例如每日、每周）。</a:t>
            </a:r>
          </a:p>
          <a:p>
            <a:endParaRPr lang="zh-CN" altLang="en-US" sz="1200" kern="1200" dirty="0">
              <a:solidFill>
                <a:schemeClr val="tx1"/>
              </a:solidFill>
              <a:effectLst/>
              <a:latin typeface="+mn-lt"/>
              <a:ea typeface="+mn-ea"/>
              <a:cs typeface="+mn-cs"/>
            </a:endParaRPr>
          </a:p>
          <a:p>
            <a:pPr indent="288000"/>
            <a:r>
              <a:rPr lang="zh-CN" altLang="en-US" sz="1200" kern="1200" dirty="0">
                <a:solidFill>
                  <a:schemeClr val="tx1"/>
                </a:solidFill>
                <a:effectLst/>
                <a:latin typeface="+mn-lt"/>
                <a:ea typeface="+mn-ea"/>
                <a:cs typeface="+mn-cs"/>
              </a:rPr>
              <a:t>接种疫苗后的不良事件应有据可查。</a:t>
            </a:r>
          </a:p>
          <a:p>
            <a:pPr indent="288000"/>
            <a:endParaRPr lang="zh-CN" altLang="en-US" sz="1200" kern="1200" dirty="0">
              <a:solidFill>
                <a:schemeClr val="tx1"/>
              </a:solidFill>
              <a:effectLst/>
              <a:latin typeface="+mn-lt"/>
              <a:ea typeface="+mn-ea"/>
              <a:cs typeface="+mn-cs"/>
            </a:endParaRPr>
          </a:p>
          <a:p>
            <a:pPr indent="288000"/>
            <a:r>
              <a:rPr lang="zh-CN" altLang="en-US" sz="1200" kern="1200" dirty="0">
                <a:solidFill>
                  <a:schemeClr val="tx1"/>
                </a:solidFill>
                <a:effectLst/>
                <a:latin typeface="+mn-lt"/>
                <a:ea typeface="+mn-ea"/>
                <a:cs typeface="+mn-cs"/>
              </a:rPr>
              <a:t>报告应包括按基线、预先指定的疫苗接种时间以及接种之后对注射部位反应（疼痛、硬块、红斑）和全身情况（发烧、恶心、不适、头痛、过敏性反应）的评估。应记录与注射部位或接种途径相关的任何安全情况差异。对于为儿童和婴儿接种的疫苗，反应应由父母和研究调查人员或护士以有条理的方式记录。在接种疫苗后，研究调查人员或护士应按规定间隔联系家长，以检查是否有任何反应。在接种第二剂和</a:t>
            </a:r>
            <a:r>
              <a:rPr lang="en-US" altLang="zh-CN" sz="1200" kern="1200" dirty="0">
                <a:solidFill>
                  <a:schemeClr val="tx1"/>
                </a:solidFill>
                <a:effectLst/>
                <a:latin typeface="+mn-lt"/>
                <a:ea typeface="+mn-ea"/>
                <a:cs typeface="+mn-cs"/>
              </a:rPr>
              <a:t>/</a:t>
            </a:r>
            <a:r>
              <a:rPr lang="zh-CN" altLang="en-US" sz="1200" kern="1200" dirty="0">
                <a:solidFill>
                  <a:schemeClr val="tx1"/>
                </a:solidFill>
                <a:effectLst/>
                <a:latin typeface="+mn-lt"/>
                <a:ea typeface="+mn-ea"/>
                <a:cs typeface="+mn-cs"/>
              </a:rPr>
              <a:t>或第三剂疫苗（如果适用）之前，研究调查人员或护士应询问婴儿和儿童的父母或疫苗接受者自己对先前一剂疫苗的反应。此外，调查人员或护士应查阅有关个人以前的疫苗接种记录。</a:t>
            </a:r>
          </a:p>
          <a:p>
            <a:endParaRPr lang="zh-CN" altLang="en-US" sz="1200" kern="1200" dirty="0">
              <a:solidFill>
                <a:schemeClr val="tx1"/>
              </a:solidFill>
              <a:effectLst/>
              <a:latin typeface="+mn-lt"/>
              <a:ea typeface="+mn-ea"/>
              <a:cs typeface="+mn-cs"/>
            </a:endParaRPr>
          </a:p>
          <a:p>
            <a:pPr indent="288000"/>
            <a:r>
              <a:rPr lang="zh-CN" altLang="en-US" sz="1200" kern="1200" dirty="0">
                <a:solidFill>
                  <a:schemeClr val="tx1"/>
                </a:solidFill>
                <a:effectLst/>
                <a:latin typeface="+mn-lt"/>
                <a:ea typeface="+mn-ea"/>
                <a:cs typeface="+mn-cs"/>
              </a:rPr>
              <a:t>应当规定记录不良事件的程序，以适当的时间间隔并安排足够的时间进行记录。</a:t>
            </a:r>
          </a:p>
          <a:p>
            <a:pPr indent="288000"/>
            <a:endParaRPr lang="zh-CN" altLang="en-US" sz="1200" kern="1200" dirty="0">
              <a:solidFill>
                <a:schemeClr val="tx1"/>
              </a:solidFill>
              <a:effectLst/>
              <a:latin typeface="+mn-lt"/>
              <a:ea typeface="+mn-ea"/>
              <a:cs typeface="+mn-cs"/>
            </a:endParaRPr>
          </a:p>
          <a:p>
            <a:pPr indent="288000"/>
            <a:r>
              <a:rPr lang="zh-CN" altLang="en-US" sz="1200" kern="1200" dirty="0">
                <a:solidFill>
                  <a:schemeClr val="tx1"/>
                </a:solidFill>
                <a:effectLst/>
                <a:latin typeface="+mn-lt"/>
                <a:ea typeface="+mn-ea"/>
                <a:cs typeface="+mn-cs"/>
              </a:rPr>
              <a:t>应尽一切努力提高不良事件报告的质量，例如使用标准化表格（例如病例报告表、对象日志）。此外，此类表格应包括关于具体不良事件或调查结果的问题，包括酌情确定的定性和定量参数。例如，体温应该用预先指定的方法测量。这些表格还应允许记录未要求披露的事件。临床研究人员应事先说明如何使用日志卡以及进行后续随访或联系。每一规程都应伴有监测时使用的所有样板表格。</a:t>
            </a:r>
          </a:p>
        </p:txBody>
      </p:sp>
      <p:sp>
        <p:nvSpPr>
          <p:cNvPr id="4" name="Slide Number Placeholder 3"/>
          <p:cNvSpPr>
            <a:spLocks noGrp="1"/>
          </p:cNvSpPr>
          <p:nvPr>
            <p:ph type="sldNum" sz="quarter" idx="5"/>
          </p:nvPr>
        </p:nvSpPr>
        <p:spPr/>
        <p:txBody>
          <a:bodyPr/>
          <a:lstStyle/>
          <a:p>
            <a:fld id="{FAE61A72-6C7D-49E1-A69D-B1543F4FDA02}" type="slidenum">
              <a:rPr lang="en-US" smtClean="0"/>
              <a:t>27</a:t>
            </a:fld>
            <a:endParaRPr lang="en-US"/>
          </a:p>
        </p:txBody>
      </p:sp>
    </p:spTree>
    <p:extLst>
      <p:ext uri="{BB962C8B-B14F-4D97-AF65-F5344CB8AC3E}">
        <p14:creationId xmlns:p14="http://schemas.microsoft.com/office/powerpoint/2010/main" val="343375424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E61A72-6C7D-49E1-A69D-B1543F4FDA02}" type="slidenum">
              <a:rPr lang="en-US" smtClean="0"/>
              <a:t>28</a:t>
            </a:fld>
            <a:endParaRPr lang="en-US"/>
          </a:p>
        </p:txBody>
      </p:sp>
    </p:spTree>
    <p:extLst>
      <p:ext uri="{BB962C8B-B14F-4D97-AF65-F5344CB8AC3E}">
        <p14:creationId xmlns:p14="http://schemas.microsoft.com/office/powerpoint/2010/main" val="27331051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E61A72-6C7D-49E1-A69D-B1543F4FDA02}" type="slidenum">
              <a:rPr lang="en-US" smtClean="0"/>
              <a:t>29</a:t>
            </a:fld>
            <a:endParaRPr lang="en-US"/>
          </a:p>
        </p:txBody>
      </p:sp>
    </p:spTree>
    <p:extLst>
      <p:ext uri="{BB962C8B-B14F-4D97-AF65-F5344CB8AC3E}">
        <p14:creationId xmlns:p14="http://schemas.microsoft.com/office/powerpoint/2010/main" val="2666859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57200" algn="just">
              <a:lnSpc>
                <a:spcPts val="1700"/>
              </a:lnSpc>
            </a:pPr>
            <a:r>
              <a:rPr lang="zh-CN" altLang="en-US" b="0" dirty="0">
                <a:latin typeface="SimSun" panose="02010600030101010101" pitchFamily="2" charset="-122"/>
                <a:ea typeface="SimSun" panose="02010600030101010101" pitchFamily="2" charset="-122"/>
                <a:cs typeface="Times New Roman" panose="02020603050405020304" pitchFamily="18" charset="0"/>
              </a:rPr>
              <a:t>世卫组织的团队与来自世界各地的专家合作，制定这方面的指导意见。专家们一起审查报告、研究结果和各国的情况介绍，分析趋势，征求其他专家组的意见，然后商定最佳做法。指导意见供卫生决策者根据国家和背景情况调整使用。随着出现新的科学知识，指导文件将被更新。</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DFF109-5F8C-46C5-B013-3B4098F5F7E7}"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37330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SimSun" panose="02010600030101010101" pitchFamily="2" charset="-122"/>
                <a:ea typeface="SimSun" panose="02010600030101010101" pitchFamily="2" charset="-122"/>
              </a:rPr>
              <a:t>可根据您自己的日程调整时间，但要确保为第</a:t>
            </a:r>
            <a:r>
              <a:rPr lang="en-US" altLang="zh-CN" dirty="0">
                <a:latin typeface="SimSun" panose="02010600030101010101" pitchFamily="2" charset="-122"/>
                <a:ea typeface="SimSun" panose="02010600030101010101" pitchFamily="2" charset="-122"/>
              </a:rPr>
              <a:t>2</a:t>
            </a:r>
            <a:r>
              <a:rPr lang="zh-CN" altLang="en-US" dirty="0">
                <a:latin typeface="SimSun" panose="02010600030101010101" pitchFamily="2" charset="-122"/>
                <a:ea typeface="SimSun" panose="02010600030101010101" pitchFamily="2" charset="-122"/>
              </a:rPr>
              <a:t>部分保留足够的时间。这是模拟演练最重要的部分</a:t>
            </a:r>
            <a:r>
              <a:rPr lang="en-US" altLang="zh-CN" dirty="0">
                <a:latin typeface="SimSun" panose="02010600030101010101" pitchFamily="2" charset="-122"/>
                <a:ea typeface="SimSun" panose="02010600030101010101" pitchFamily="2" charset="-122"/>
              </a:rPr>
              <a:t>!!!</a:t>
            </a:r>
            <a:endParaRPr lang="zh-CN" altLang="en-US" dirty="0">
              <a:latin typeface="SimSun" panose="02010600030101010101" pitchFamily="2" charset="-122"/>
              <a:ea typeface="SimSun" panose="02010600030101010101" pitchFamily="2" charset="-122"/>
            </a:endParaRPr>
          </a:p>
        </p:txBody>
      </p:sp>
      <p:sp>
        <p:nvSpPr>
          <p:cNvPr id="4" name="Slide Number Placeholder 3"/>
          <p:cNvSpPr>
            <a:spLocks noGrp="1"/>
          </p:cNvSpPr>
          <p:nvPr>
            <p:ph type="sldNum" sz="quarter" idx="5"/>
          </p:nvPr>
        </p:nvSpPr>
        <p:spPr/>
        <p:txBody>
          <a:bodyPr/>
          <a:lstStyle/>
          <a:p>
            <a:fld id="{FAE61A72-6C7D-49E1-A69D-B1543F4FDA02}" type="slidenum">
              <a:rPr lang="en-US" smtClean="0"/>
              <a:t>30</a:t>
            </a:fld>
            <a:endParaRPr lang="en-US"/>
          </a:p>
        </p:txBody>
      </p:sp>
    </p:spTree>
    <p:extLst>
      <p:ext uri="{BB962C8B-B14F-4D97-AF65-F5344CB8AC3E}">
        <p14:creationId xmlns:p14="http://schemas.microsoft.com/office/powerpoint/2010/main" val="36619755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E61A72-6C7D-49E1-A69D-B1543F4FDA02}" type="slidenum">
              <a:rPr lang="en-US" smtClean="0"/>
              <a:t>31</a:t>
            </a:fld>
            <a:endParaRPr lang="en-US"/>
          </a:p>
        </p:txBody>
      </p:sp>
    </p:spTree>
    <p:extLst>
      <p:ext uri="{BB962C8B-B14F-4D97-AF65-F5344CB8AC3E}">
        <p14:creationId xmlns:p14="http://schemas.microsoft.com/office/powerpoint/2010/main" val="34014316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AE61A72-6C7D-49E1-A69D-B1543F4FDA02}" type="slidenum">
              <a:rPr lang="en-US" smtClean="0"/>
              <a:t>32</a:t>
            </a:fld>
            <a:endParaRPr lang="en-US"/>
          </a:p>
        </p:txBody>
      </p:sp>
    </p:spTree>
    <p:extLst>
      <p:ext uri="{BB962C8B-B14F-4D97-AF65-F5344CB8AC3E}">
        <p14:creationId xmlns:p14="http://schemas.microsoft.com/office/powerpoint/2010/main" val="2540315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b="1" dirty="0">
                <a:latin typeface="STXihei" panose="02010600040101010101" pitchFamily="2" charset="-122"/>
                <a:ea typeface="STXihei" panose="02010600040101010101" pitchFamily="2" charset="-122"/>
              </a:rPr>
              <a:t>给召集人的说明：</a:t>
            </a:r>
            <a:endParaRPr lang="en-US" b="1" dirty="0">
              <a:latin typeface="STXihei" panose="02010600040101010101" pitchFamily="2" charset="-122"/>
              <a:ea typeface="STXihei" panose="02010600040101010101" pitchFamily="2" charset="-122"/>
            </a:endParaRPr>
          </a:p>
          <a:p>
            <a:r>
              <a:rPr lang="zh-CN" altLang="en-US" dirty="0">
                <a:latin typeface="SimSun" panose="02010600030101010101" pitchFamily="2" charset="-122"/>
                <a:ea typeface="SimSun" panose="02010600030101010101" pitchFamily="2" charset="-122"/>
              </a:rPr>
              <a:t>本次会议将确定国家部署和疫苗接种计划的良好做法和挑战，并优先考虑需要开展进一步工作</a:t>
            </a:r>
            <a:r>
              <a:rPr lang="en-US" altLang="zh-CN" dirty="0">
                <a:latin typeface="SimSun" panose="02010600030101010101" pitchFamily="2" charset="-122"/>
                <a:ea typeface="SimSun" panose="02010600030101010101" pitchFamily="2" charset="-122"/>
              </a:rPr>
              <a:t>/</a:t>
            </a:r>
            <a:r>
              <a:rPr lang="zh-CN" altLang="en-US" dirty="0">
                <a:latin typeface="SimSun" panose="02010600030101010101" pitchFamily="2" charset="-122"/>
                <a:ea typeface="SimSun" panose="02010600030101010101" pitchFamily="2" charset="-122"/>
              </a:rPr>
              <a:t>计划的重点领域。</a:t>
            </a:r>
            <a:endParaRPr lang="en-GB" dirty="0">
              <a:latin typeface="SimSun" panose="02010600030101010101" pitchFamily="2" charset="-122"/>
              <a:ea typeface="SimSun" panose="02010600030101010101" pitchFamily="2" charset="-122"/>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14922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分成小组。</a:t>
            </a:r>
            <a:endParaRPr kumimoji="0" lang="en-CA" altLang="zh-CN" sz="35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按行动优先顺序考虑结果。</a:t>
            </a:r>
            <a:endParaRPr kumimoji="0" lang="en-CA" altLang="zh-CN" sz="35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行动</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为什么作为重点？</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谁负责该行动？</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需要什么资源？</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什么时候需要？</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每个小组的报告员将用</a:t>
            </a:r>
            <a:r>
              <a:rPr kumimoji="0" lang="en-US"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5</a:t>
            </a:r>
            <a:r>
              <a:rPr kumimoji="0" lang="zh-CN"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分钟时间总结小组的研究结果。</a:t>
            </a:r>
          </a:p>
          <a:p>
            <a:endParaRPr lang="en-US" dirty="0">
              <a:latin typeface="SimSun" panose="02010600030101010101" pitchFamily="2" charset="-122"/>
              <a:ea typeface="SimSun" panose="02010600030101010101" pitchFamily="2" charset="-122"/>
            </a:endParaRPr>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34</a:t>
            </a:fld>
            <a:endParaRPr lang="en-US"/>
          </a:p>
        </p:txBody>
      </p:sp>
    </p:spTree>
    <p:extLst>
      <p:ext uri="{BB962C8B-B14F-4D97-AF65-F5344CB8AC3E}">
        <p14:creationId xmlns:p14="http://schemas.microsoft.com/office/powerpoint/2010/main" val="26333163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与会者反馈表请见：</a:t>
            </a:r>
            <a:r>
              <a:rPr lang="en-US" dirty="0"/>
              <a:t> https://extranet.who.int/sph/docs/file/1757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39940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分成小组。</a:t>
            </a:r>
            <a:endParaRPr kumimoji="0" lang="en-CA" altLang="zh-CN" sz="35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en-US" sz="35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按行动优先顺序考虑结果。</a:t>
            </a:r>
            <a:endParaRPr kumimoji="0" lang="en-CA" altLang="zh-CN" sz="35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行动</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为什么作为重点？</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en-US"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rPr>
              <a:t>谁负责该行动？</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需要什么资源？</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800100" marR="0" lvl="2" indent="-342900" algn="l" defTabSz="914400" rtl="0" eaLnBrk="1" fontAlgn="auto" latinLnBrk="0" hangingPunct="1">
              <a:lnSpc>
                <a:spcPct val="100000"/>
              </a:lnSpc>
              <a:spcBef>
                <a:spcPct val="20000"/>
              </a:spcBef>
              <a:spcAft>
                <a:spcPts val="0"/>
              </a:spcAft>
              <a:buClrTx/>
              <a:buSzTx/>
              <a:buFont typeface="Calibri" pitchFamily="34" charset="0"/>
              <a:buChar char="–"/>
              <a:tabLst/>
              <a:defRPr/>
            </a:pPr>
            <a:r>
              <a:rPr kumimoji="0" lang="zh-CN"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什么时候需要？</a:t>
            </a:r>
            <a:endParaRPr kumimoji="0" lang="en-CA" altLang="zh-CN" sz="24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Courier New" pitchFamily="49" charset="0"/>
            </a:endParaRPr>
          </a:p>
          <a:p>
            <a:pPr marL="342900" marR="0" lvl="1" indent="-342900" algn="l" defTabSz="914400" rtl="0" eaLnBrk="1" fontAlgn="auto" latinLnBrk="0" hangingPunct="1">
              <a:lnSpc>
                <a:spcPct val="100000"/>
              </a:lnSpc>
              <a:spcBef>
                <a:spcPct val="20000"/>
              </a:spcBef>
              <a:spcAft>
                <a:spcPts val="0"/>
              </a:spcAft>
              <a:buClrTx/>
              <a:buSzTx/>
              <a:buFontTx/>
              <a:buChar char="•"/>
              <a:tabLst/>
              <a:defRPr/>
            </a:pPr>
            <a:r>
              <a:rPr kumimoji="0" lang="zh-CN"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每个小组的报告员将用</a:t>
            </a:r>
            <a:r>
              <a:rPr kumimoji="0" lang="en-US"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5</a:t>
            </a:r>
            <a:r>
              <a:rPr kumimoji="0" lang="zh-CN" altLang="zh-CN" sz="1200" b="0" i="0" u="none" strike="noStrike" kern="1200" cap="none" spc="0" normalizeH="0" baseline="0" noProof="0" dirty="0">
                <a:ln>
                  <a:noFill/>
                </a:ln>
                <a:solidFill>
                  <a:prstClr val="black"/>
                </a:solidFill>
                <a:effectLst/>
                <a:uLnTx/>
                <a:uFillTx/>
                <a:latin typeface="SimSun" panose="02010600030101010101" pitchFamily="2" charset="-122"/>
                <a:ea typeface="SimSun" panose="02010600030101010101" pitchFamily="2" charset="-122"/>
                <a:cs typeface="+mn-cs"/>
              </a:rPr>
              <a:t>分钟时间总结小组的研究结果。</a:t>
            </a:r>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36</a:t>
            </a:fld>
            <a:endParaRPr lang="en-US"/>
          </a:p>
        </p:txBody>
      </p:sp>
    </p:spTree>
    <p:extLst>
      <p:ext uri="{BB962C8B-B14F-4D97-AF65-F5344CB8AC3E}">
        <p14:creationId xmlns:p14="http://schemas.microsoft.com/office/powerpoint/2010/main" val="24051382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E61A72-6C7D-49E1-A69D-B1543F4FDA0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7700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sz="1200" b="1" u="none" baseline="0" dirty="0">
                <a:latin typeface="STXihei" panose="02010600040101010101" pitchFamily="2" charset="-122"/>
                <a:ea typeface="STXihei" panose="02010600040101010101" pitchFamily="2" charset="-122"/>
              </a:rPr>
              <a:t>局势正在迅速演变。</a:t>
            </a:r>
          </a:p>
          <a:p>
            <a:endParaRPr lang="en-US" sz="1200" b="1" u="none" baseline="0" dirty="0">
              <a:latin typeface="STXihei" panose="02010600040101010101" pitchFamily="2" charset="-122"/>
              <a:ea typeface="STXihei" panose="02010600040101010101" pitchFamily="2" charset="-122"/>
              <a:cs typeface="Times New Roman" panose="02020603050405020304" pitchFamily="18" charset="0"/>
            </a:endParaRPr>
          </a:p>
          <a:p>
            <a:r>
              <a:rPr lang="zh-CN" altLang="zh-CN" sz="1200" b="1" kern="1200" baseline="0" dirty="0">
                <a:solidFill>
                  <a:schemeClr val="tx1"/>
                </a:solidFill>
                <a:effectLst/>
                <a:latin typeface="STXihei" panose="02010600040101010101" pitchFamily="2" charset="-122"/>
                <a:ea typeface="STXihei" panose="02010600040101010101" pitchFamily="2" charset="-122"/>
                <a:cs typeface="Times New Roman" panose="02020603050405020304" pitchFamily="18" charset="0"/>
              </a:rPr>
              <a:t>从世卫组织最新情况报告中获取信息。</a:t>
            </a:r>
          </a:p>
          <a:p>
            <a:endParaRPr lang="zh-CN" altLang="zh-CN" sz="1200" b="1" kern="1200" baseline="0" dirty="0">
              <a:solidFill>
                <a:schemeClr val="tx1"/>
              </a:solidFill>
              <a:effectLst/>
              <a:latin typeface="STXihei" panose="02010600040101010101" pitchFamily="2" charset="-122"/>
              <a:ea typeface="STXihei" panose="02010600040101010101" pitchFamily="2" charset="-122"/>
              <a:cs typeface="Times New Roman" panose="02020603050405020304" pitchFamily="18" charset="0"/>
            </a:endParaRPr>
          </a:p>
          <a:p>
            <a:r>
              <a:rPr lang="zh-CN" altLang="zh-CN" sz="1200" b="1" kern="1200" baseline="0" dirty="0">
                <a:solidFill>
                  <a:schemeClr val="tx1"/>
                </a:solidFill>
                <a:effectLst/>
                <a:latin typeface="STXihei" panose="02010600040101010101" pitchFamily="2" charset="-122"/>
                <a:ea typeface="STXihei" panose="02010600040101010101" pitchFamily="2" charset="-122"/>
                <a:cs typeface="Times New Roman" panose="02020603050405020304" pitchFamily="18" charset="0"/>
              </a:rPr>
              <a:t>如果点击图像，将会进入世卫组织形势报告网页</a:t>
            </a:r>
          </a:p>
          <a:p>
            <a:endParaRPr lang="zh-CN" altLang="zh-CN" sz="1200" b="1" kern="12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zh-CN" sz="1200" b="1" kern="12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还可以提供打印副本</a:t>
            </a:r>
            <a:endParaRPr lang="en-US" altLang="zh-CN" sz="1200" b="1" kern="1200" dirty="0">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endParaRPr>
          </a:p>
          <a:p>
            <a:endParaRPr lang="en-US" sz="1200" b="0" u="sng" dirty="0">
              <a:latin typeface="Times New Roman" panose="02020603050405020304" pitchFamily="18" charset="0"/>
              <a:ea typeface="宋体" panose="02010600030101010101" pitchFamily="2" charset="-122"/>
              <a:cs typeface="Times New Roman" panose="02020603050405020304" pitchFamily="18" charset="0"/>
            </a:endParaRPr>
          </a:p>
          <a:p>
            <a:r>
              <a:rPr lang="zh-CN" altLang="en-US" sz="1200" b="1" u="sng" dirty="0">
                <a:latin typeface="Times New Roman" panose="02020603050405020304" pitchFamily="18" charset="0"/>
                <a:ea typeface="宋体" panose="02010600030101010101" pitchFamily="2" charset="-122"/>
                <a:cs typeface="Times New Roman" panose="02020603050405020304" pitchFamily="18" charset="0"/>
              </a:rPr>
              <a:t>资源：</a:t>
            </a:r>
            <a:endParaRPr lang="en-US" sz="1200" b="1" u="sng" dirty="0">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Times New Roman" panose="02020603050405020304" pitchFamily="18" charset="0"/>
                <a:ea typeface="宋体" panose="02010600030101010101" pitchFamily="2" charset="-122"/>
                <a:cs typeface="Times New Roman" panose="02020603050405020304" pitchFamily="18" charset="0"/>
              </a:rPr>
              <a:t>https://www.who.int/emergencies/diseases/novel-coronavirus-2019/situation-reports</a:t>
            </a:r>
          </a:p>
        </p:txBody>
      </p:sp>
      <p:sp>
        <p:nvSpPr>
          <p:cNvPr id="4" name="Slide Number Placeholder 3"/>
          <p:cNvSpPr>
            <a:spLocks noGrp="1"/>
          </p:cNvSpPr>
          <p:nvPr>
            <p:ph type="sldNum" sz="quarter" idx="5"/>
          </p:nvPr>
        </p:nvSpPr>
        <p:spPr/>
        <p:txBody>
          <a:bodyPr/>
          <a:lstStyle/>
          <a:p>
            <a:fld id="{FAE61A72-6C7D-49E1-A69D-B1543F4FDA02}" type="slidenum">
              <a:rPr lang="en-US" smtClean="0"/>
              <a:t>4</a:t>
            </a:fld>
            <a:endParaRPr lang="en-US"/>
          </a:p>
        </p:txBody>
      </p:sp>
    </p:spTree>
    <p:extLst>
      <p:ext uri="{BB962C8B-B14F-4D97-AF65-F5344CB8AC3E}">
        <p14:creationId xmlns:p14="http://schemas.microsoft.com/office/powerpoint/2010/main" val="2351565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5</a:t>
            </a:fld>
            <a:endParaRPr lang="en-US"/>
          </a:p>
        </p:txBody>
      </p:sp>
    </p:spTree>
    <p:extLst>
      <p:ext uri="{BB962C8B-B14F-4D97-AF65-F5344CB8AC3E}">
        <p14:creationId xmlns:p14="http://schemas.microsoft.com/office/powerpoint/2010/main" val="15728183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432000"/>
            <a:r>
              <a:rPr lang="zh-CN" altLang="en-US" dirty="0">
                <a:latin typeface="SimSun" panose="02010600030101010101" pitchFamily="2" charset="-122"/>
                <a:ea typeface="SimSun" panose="02010600030101010101" pitchFamily="2" charset="-122"/>
              </a:rPr>
              <a:t>世卫组织为国家管制当局、区域药品顾问、监管网络和相关利益攸关方编写了法规最新情况，以便围绕</a:t>
            </a:r>
            <a:r>
              <a:rPr lang="en-US" altLang="zh-CN"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dirty="0">
                <a:latin typeface="SimSun" panose="02010600030101010101" pitchFamily="2" charset="-122"/>
                <a:ea typeface="SimSun" panose="02010600030101010101" pitchFamily="2" charset="-122"/>
              </a:rPr>
              <a:t>相关诊断、治疗和疫苗的开发和监管审批，及时提供信息。</a:t>
            </a:r>
          </a:p>
          <a:p>
            <a:pPr indent="432000"/>
            <a:r>
              <a:rPr lang="zh-CN" altLang="en-US" dirty="0">
                <a:latin typeface="SimSun" panose="02010600030101010101" pitchFamily="2" charset="-122"/>
                <a:ea typeface="SimSun" panose="02010600030101010101" pitchFamily="2" charset="-122"/>
              </a:rPr>
              <a:t>必须强调，局势和背景正在迅速演变，因此以前提供的信息现在可能已经过时了。</a:t>
            </a:r>
          </a:p>
          <a:p>
            <a:pPr indent="432000"/>
            <a:r>
              <a:rPr lang="zh-CN" altLang="en-US" dirty="0">
                <a:latin typeface="SimSun" panose="02010600030101010101" pitchFamily="2" charset="-122"/>
                <a:ea typeface="SimSun" panose="02010600030101010101" pitchFamily="2" charset="-122"/>
              </a:rPr>
              <a:t>请注意，未经世界卫生组织许可，不得以任何形式或任何手段对这些文件进行部分或全部审订、摘录、引用、复制、传播、分发、翻译或改编。</a:t>
            </a:r>
          </a:p>
          <a:p>
            <a:endParaRPr lang="en-GB" dirty="0"/>
          </a:p>
        </p:txBody>
      </p:sp>
      <p:sp>
        <p:nvSpPr>
          <p:cNvPr id="4" name="Slide Number Placeholder 3"/>
          <p:cNvSpPr>
            <a:spLocks noGrp="1"/>
          </p:cNvSpPr>
          <p:nvPr>
            <p:ph type="sldNum" sz="quarter" idx="5"/>
          </p:nvPr>
        </p:nvSpPr>
        <p:spPr/>
        <p:txBody>
          <a:bodyPr/>
          <a:lstStyle/>
          <a:p>
            <a:fld id="{FAE61A72-6C7D-49E1-A69D-B1543F4FDA02}" type="slidenum">
              <a:rPr lang="en-US" smtClean="0"/>
              <a:t>6</a:t>
            </a:fld>
            <a:endParaRPr lang="en-US"/>
          </a:p>
        </p:txBody>
      </p:sp>
    </p:spTree>
    <p:extLst>
      <p:ext uri="{BB962C8B-B14F-4D97-AF65-F5344CB8AC3E}">
        <p14:creationId xmlns:p14="http://schemas.microsoft.com/office/powerpoint/2010/main" val="1233710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88000"/>
            <a:r>
              <a:rPr lang="zh-CN" altLang="en-US" sz="1200" kern="1200" dirty="0">
                <a:solidFill>
                  <a:schemeClr val="tx1"/>
                </a:solidFill>
                <a:effectLst/>
                <a:latin typeface="+mn-lt"/>
                <a:ea typeface="+mn-ea"/>
                <a:cs typeface="+mn-cs"/>
              </a:rPr>
              <a:t>桌面演练是使用渐进式模拟场景的活动，并按脚本附加一系列具体情况，使与会者考虑潜在突发卫生事件对现有计划、程序和能力的影响。桌面演练模拟在非正式、无压力环境中的突发事件。</a:t>
            </a:r>
            <a:r>
              <a:rPr lang="en-GB" sz="1200" kern="1200" dirty="0">
                <a:solidFill>
                  <a:schemeClr val="tx1"/>
                </a:solidFill>
                <a:effectLst/>
                <a:latin typeface="+mn-lt"/>
                <a:ea typeface="+mn-ea"/>
                <a:cs typeface="+mn-cs"/>
              </a:rPr>
              <a:t> </a:t>
            </a:r>
          </a:p>
          <a:p>
            <a:pPr indent="288000"/>
            <a:endParaRPr lang="en-GB" sz="1200" kern="1200" dirty="0">
              <a:solidFill>
                <a:schemeClr val="tx1"/>
              </a:solidFill>
              <a:effectLst/>
              <a:latin typeface="+mn-lt"/>
              <a:ea typeface="+mn-ea"/>
              <a:cs typeface="+mn-cs"/>
            </a:endParaRPr>
          </a:p>
          <a:p>
            <a:pPr indent="288000"/>
            <a:r>
              <a:rPr lang="zh-CN" altLang="en-US" sz="1200" b="1" kern="1200" dirty="0">
                <a:solidFill>
                  <a:schemeClr val="tx1"/>
                </a:solidFill>
                <a:effectLst/>
                <a:latin typeface="+mn-lt"/>
                <a:ea typeface="+mn-ea"/>
                <a:cs typeface="+mn-cs"/>
              </a:rPr>
              <a:t>桌面演练的目的是通过由召集人牵头的小组讨论，加强管理突发卫生事件的充分准备。</a:t>
            </a:r>
            <a:r>
              <a:rPr lang="en-GB" sz="1200" b="1" kern="1200" dirty="0">
                <a:solidFill>
                  <a:schemeClr val="tx1"/>
                </a:solidFill>
                <a:effectLst/>
                <a:latin typeface="+mn-lt"/>
                <a:ea typeface="+mn-ea"/>
                <a:cs typeface="+mn-cs"/>
              </a:rPr>
              <a:t> </a:t>
            </a:r>
          </a:p>
          <a:p>
            <a:pPr indent="288000"/>
            <a:endParaRPr lang="en-GB" sz="1200" b="1" u="sng" kern="1200" dirty="0">
              <a:solidFill>
                <a:schemeClr val="tx1"/>
              </a:solidFill>
              <a:effectLst/>
              <a:latin typeface="+mn-lt"/>
              <a:ea typeface="+mn-ea"/>
              <a:cs typeface="+mn-cs"/>
            </a:endParaRPr>
          </a:p>
          <a:p>
            <a:pPr indent="288000"/>
            <a:r>
              <a:rPr lang="zh-CN" altLang="en-US" sz="1200" b="1" u="sng" kern="1200" dirty="0">
                <a:solidFill>
                  <a:schemeClr val="tx1"/>
                </a:solidFill>
                <a:effectLst/>
                <a:latin typeface="+mn-lt"/>
                <a:ea typeface="+mn-ea"/>
                <a:cs typeface="+mn-cs"/>
              </a:rPr>
              <a:t>桌面演练可用于：</a:t>
            </a:r>
            <a:r>
              <a:rPr lang="en-GB" sz="1200" b="1" u="sng" kern="1200" dirty="0">
                <a:solidFill>
                  <a:schemeClr val="tx1"/>
                </a:solidFill>
                <a:effectLst/>
                <a:latin typeface="+mn-lt"/>
                <a:ea typeface="+mn-ea"/>
                <a:cs typeface="+mn-cs"/>
              </a:rPr>
              <a:t> </a:t>
            </a:r>
          </a:p>
          <a:p>
            <a:pPr indent="288000"/>
            <a:r>
              <a:rPr lang="zh-CN" altLang="zh-CN" sz="1200" kern="1200" dirty="0">
                <a:solidFill>
                  <a:schemeClr val="tx1"/>
                </a:solidFill>
                <a:effectLst/>
                <a:latin typeface="+mn-lt"/>
                <a:ea typeface="+mn-ea"/>
                <a:cs typeface="+mn-cs"/>
              </a:rPr>
              <a:t>制定或审查应对计划</a:t>
            </a:r>
          </a:p>
          <a:p>
            <a:pPr indent="288000"/>
            <a:r>
              <a:rPr lang="zh-CN" altLang="zh-CN" sz="1200" kern="1200" dirty="0">
                <a:solidFill>
                  <a:schemeClr val="tx1"/>
                </a:solidFill>
                <a:effectLst/>
                <a:latin typeface="+mn-lt"/>
                <a:ea typeface="+mn-ea"/>
                <a:cs typeface="+mn-cs"/>
              </a:rPr>
              <a:t>让</a:t>
            </a:r>
            <a:r>
              <a:rPr lang="zh-CN" altLang="en-US" sz="1200" kern="1200" dirty="0">
                <a:solidFill>
                  <a:schemeClr val="tx1"/>
                </a:solidFill>
                <a:effectLst/>
                <a:latin typeface="+mn-lt"/>
                <a:ea typeface="+mn-ea"/>
                <a:cs typeface="+mn-cs"/>
              </a:rPr>
              <a:t>与会者</a:t>
            </a:r>
            <a:r>
              <a:rPr lang="zh-CN" altLang="zh-CN" sz="1200" kern="1200" dirty="0">
                <a:solidFill>
                  <a:schemeClr val="tx1"/>
                </a:solidFill>
                <a:effectLst/>
                <a:latin typeface="+mn-lt"/>
                <a:ea typeface="+mn-ea"/>
                <a:cs typeface="+mn-cs"/>
              </a:rPr>
              <a:t>熟悉他们的角色和职责</a:t>
            </a:r>
          </a:p>
          <a:p>
            <a:pPr indent="288000"/>
            <a:r>
              <a:rPr lang="zh-CN" altLang="zh-CN" sz="1200" kern="1200" dirty="0">
                <a:solidFill>
                  <a:schemeClr val="tx1"/>
                </a:solidFill>
                <a:effectLst/>
                <a:latin typeface="+mn-lt"/>
                <a:ea typeface="+mn-ea"/>
                <a:cs typeface="+mn-cs"/>
              </a:rPr>
              <a:t>通过由召集</a:t>
            </a:r>
            <a:r>
              <a:rPr lang="zh-CN" altLang="en-US" sz="1200" kern="1200" dirty="0">
                <a:solidFill>
                  <a:schemeClr val="tx1"/>
                </a:solidFill>
                <a:effectLst/>
                <a:latin typeface="+mn-lt"/>
                <a:ea typeface="+mn-ea"/>
                <a:cs typeface="+mn-cs"/>
              </a:rPr>
              <a:t>人</a:t>
            </a:r>
            <a:r>
              <a:rPr lang="zh-CN" altLang="zh-CN" sz="1200" kern="1200" dirty="0">
                <a:solidFill>
                  <a:schemeClr val="tx1"/>
                </a:solidFill>
                <a:effectLst/>
                <a:latin typeface="+mn-lt"/>
                <a:ea typeface="+mn-ea"/>
                <a:cs typeface="+mn-cs"/>
              </a:rPr>
              <a:t>牵头的开放式讨论确定并解决问题。</a:t>
            </a:r>
            <a:r>
              <a:rPr lang="en-GB" sz="1200" kern="1200" dirty="0">
                <a:solidFill>
                  <a:schemeClr val="tx1"/>
                </a:solidFill>
                <a:effectLst/>
                <a:latin typeface="+mn-lt"/>
                <a:ea typeface="+mn-ea"/>
                <a:cs typeface="+mn-cs"/>
              </a:rPr>
              <a:t> </a:t>
            </a:r>
          </a:p>
          <a:p>
            <a:pPr lvl="0"/>
            <a:endParaRPr lang="en-GB" dirty="0"/>
          </a:p>
          <a:p>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7</a:t>
            </a:fld>
            <a:endParaRPr lang="en-US"/>
          </a:p>
        </p:txBody>
      </p:sp>
    </p:spTree>
    <p:extLst>
      <p:ext uri="{BB962C8B-B14F-4D97-AF65-F5344CB8AC3E}">
        <p14:creationId xmlns:p14="http://schemas.microsoft.com/office/powerpoint/2010/main" val="32651261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latin typeface="Times New Roman" panose="02020603050405020304" pitchFamily="18" charset="0"/>
                <a:ea typeface="SimSun" panose="02010600030101010101" pitchFamily="2" charset="-122"/>
                <a:cs typeface="Times New Roman" panose="02020603050405020304" pitchFamily="18" charset="0"/>
              </a:rPr>
              <a:t>现有资源：</a:t>
            </a:r>
            <a:endParaRPr lang="en-US" dirty="0">
              <a:latin typeface="Times New Roman" panose="02020603050405020304" pitchFamily="18" charset="0"/>
              <a:ea typeface="SimSun" panose="02010600030101010101" pitchFamily="2" charset="-122"/>
              <a:cs typeface="Times New Roman" panose="02020603050405020304" pitchFamily="18" charset="0"/>
            </a:endParaRPr>
          </a:p>
          <a:p>
            <a:r>
              <a:rPr lang="en-US" dirty="0">
                <a:latin typeface="Times New Roman" panose="02020603050405020304" pitchFamily="18" charset="0"/>
                <a:ea typeface="SimSun" panose="02010600030101010101" pitchFamily="2" charset="-122"/>
                <a:cs typeface="Times New Roman" panose="02020603050405020304" pitchFamily="18" charset="0"/>
              </a:rPr>
              <a:t>•	</a:t>
            </a:r>
            <a:r>
              <a:rPr lang="zh-CN" altLang="en-US" dirty="0">
                <a:latin typeface="Times New Roman" panose="02020603050405020304" pitchFamily="18" charset="0"/>
                <a:ea typeface="SimSun" panose="02010600030101010101" pitchFamily="2" charset="-122"/>
                <a:cs typeface="Times New Roman" panose="02020603050405020304" pitchFamily="18" charset="0"/>
              </a:rPr>
              <a:t>卫生保健设施评估工具 </a:t>
            </a:r>
            <a:r>
              <a:rPr lang="en-US" dirty="0">
                <a:latin typeface="Times New Roman" panose="02020603050405020304" pitchFamily="18" charset="0"/>
                <a:ea typeface="SimSun" panose="02010600030101010101" pitchFamily="2" charset="-122"/>
                <a:cs typeface="Times New Roman" panose="02020603050405020304" pitchFamily="18" charset="0"/>
              </a:rPr>
              <a:t>- https://www.who.int/publications/i/item/WHO-2019-nCoV-HCF_assessment-IPC-2020.1 </a:t>
            </a:r>
          </a:p>
          <a:p>
            <a:r>
              <a:rPr lang="en-US" dirty="0">
                <a:latin typeface="Times New Roman" panose="02020603050405020304" pitchFamily="18" charset="0"/>
                <a:ea typeface="SimSun" panose="02010600030101010101" pitchFamily="2" charset="-122"/>
                <a:cs typeface="Times New Roman" panose="02020603050405020304" pitchFamily="18" charset="0"/>
              </a:rPr>
              <a:t>•	</a:t>
            </a:r>
            <a:r>
              <a:rPr lang="zh-CN" altLang="en-US" dirty="0">
                <a:latin typeface="Times New Roman" panose="02020603050405020304" pitchFamily="18" charset="0"/>
                <a:ea typeface="SimSun" panose="02010600030101010101" pitchFamily="2" charset="-122"/>
                <a:cs typeface="Times New Roman" panose="02020603050405020304" pitchFamily="18" charset="0"/>
              </a:rPr>
              <a:t>卫生保健设施安全环境评估工具 </a:t>
            </a:r>
            <a:r>
              <a:rPr lang="en-US" dirty="0">
                <a:latin typeface="Times New Roman" panose="02020603050405020304" pitchFamily="18" charset="0"/>
                <a:ea typeface="SimSun" panose="02010600030101010101" pitchFamily="2" charset="-122"/>
                <a:cs typeface="Times New Roman" panose="02020603050405020304" pitchFamily="18" charset="0"/>
              </a:rPr>
              <a:t>- https://www.who.int/publications/i/item/WHO-2019-nCoV-HCF_assessment-Safe_environment-2020.1 </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9F16F5-C288-4E2C-825D-23EB01EA855B}"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27557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latin typeface="Helvetica Neue"/>
                <a:ea typeface="DengXian" panose="02010600030101010101" pitchFamily="2" charset="-122"/>
                <a:cs typeface="Calibri" panose="020F0502020204030204" pitchFamily="34" charset="0"/>
              </a:rPr>
              <a:t> </a:t>
            </a:r>
            <a:endParaRPr lang="en-US" dirty="0"/>
          </a:p>
        </p:txBody>
      </p:sp>
      <p:sp>
        <p:nvSpPr>
          <p:cNvPr id="4" name="Slide Number Placeholder 3"/>
          <p:cNvSpPr>
            <a:spLocks noGrp="1"/>
          </p:cNvSpPr>
          <p:nvPr>
            <p:ph type="sldNum" sz="quarter" idx="5"/>
          </p:nvPr>
        </p:nvSpPr>
        <p:spPr/>
        <p:txBody>
          <a:bodyPr/>
          <a:lstStyle/>
          <a:p>
            <a:fld id="{FAE61A72-6C7D-49E1-A69D-B1543F4FDA02}" type="slidenum">
              <a:rPr lang="en-US" smtClean="0"/>
              <a:t>9</a:t>
            </a:fld>
            <a:endParaRPr lang="en-US"/>
          </a:p>
        </p:txBody>
      </p:sp>
    </p:spTree>
    <p:extLst>
      <p:ext uri="{BB962C8B-B14F-4D97-AF65-F5344CB8AC3E}">
        <p14:creationId xmlns:p14="http://schemas.microsoft.com/office/powerpoint/2010/main" val="2034165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6294-37B3-4995-BE91-9C6C464A62F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E595DE-3A16-4932-BC4D-DDDDD9C4092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8882F3-6972-445A-9156-1830E66EEC7E}"/>
              </a:ext>
            </a:extLst>
          </p:cNvPr>
          <p:cNvSpPr>
            <a:spLocks noGrp="1"/>
          </p:cNvSpPr>
          <p:nvPr>
            <p:ph type="dt" sz="half" idx="10"/>
          </p:nvPr>
        </p:nvSpPr>
        <p:spPr/>
        <p:txBody>
          <a:bodyPr/>
          <a:lstStyle/>
          <a:p>
            <a:fld id="{037EF9FF-5787-4BB9-B379-3E1AF82053C2}" type="datetime3">
              <a:rPr lang="en-US" smtClean="0"/>
              <a:t>12 January 2021</a:t>
            </a:fld>
            <a:endParaRPr lang="en-US"/>
          </a:p>
        </p:txBody>
      </p:sp>
      <p:sp>
        <p:nvSpPr>
          <p:cNvPr id="5" name="Footer Placeholder 4">
            <a:extLst>
              <a:ext uri="{FF2B5EF4-FFF2-40B4-BE49-F238E27FC236}">
                <a16:creationId xmlns:a16="http://schemas.microsoft.com/office/drawing/2014/main" id="{CB7BB8E0-078A-42F4-BFBA-CB463A3F34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3DD6604-E921-479A-B4F0-97043653BD9C}"/>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608095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88C50-6BD8-41F4-B352-615D6C1443F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0BDDDED-85B9-4AD5-AEA5-DC859B4BA10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E3FC637-3C0D-4960-9B58-6FCC0D301E24}"/>
              </a:ext>
            </a:extLst>
          </p:cNvPr>
          <p:cNvSpPr>
            <a:spLocks noGrp="1"/>
          </p:cNvSpPr>
          <p:nvPr>
            <p:ph type="dt" sz="half" idx="10"/>
          </p:nvPr>
        </p:nvSpPr>
        <p:spPr/>
        <p:txBody>
          <a:bodyPr/>
          <a:lstStyle/>
          <a:p>
            <a:fld id="{E0F018AA-65C9-46C6-81D3-B520C07EBF23}" type="datetime3">
              <a:rPr lang="en-US" smtClean="0"/>
              <a:t>12 January 2021</a:t>
            </a:fld>
            <a:endParaRPr lang="en-US"/>
          </a:p>
        </p:txBody>
      </p:sp>
      <p:sp>
        <p:nvSpPr>
          <p:cNvPr id="5" name="Footer Placeholder 4">
            <a:extLst>
              <a:ext uri="{FF2B5EF4-FFF2-40B4-BE49-F238E27FC236}">
                <a16:creationId xmlns:a16="http://schemas.microsoft.com/office/drawing/2014/main" id="{9A42CB05-E59E-4005-A8C5-D8F349044DF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26D4C0-835F-4E57-9895-83314FE21BF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54914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E8F5D2A-2BA4-4485-9428-AB7EFB9F809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643BF92-762A-4CC0-9D0C-6845FF1574D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5B7C5B-2D8B-4F54-ADF4-BBB947AB93CA}"/>
              </a:ext>
            </a:extLst>
          </p:cNvPr>
          <p:cNvSpPr>
            <a:spLocks noGrp="1"/>
          </p:cNvSpPr>
          <p:nvPr>
            <p:ph type="dt" sz="half" idx="10"/>
          </p:nvPr>
        </p:nvSpPr>
        <p:spPr/>
        <p:txBody>
          <a:bodyPr/>
          <a:lstStyle/>
          <a:p>
            <a:fld id="{A9569414-5020-4E9C-A6BC-434BEC69E2A8}" type="datetime3">
              <a:rPr lang="en-US" smtClean="0"/>
              <a:t>12 January 2021</a:t>
            </a:fld>
            <a:endParaRPr lang="en-US"/>
          </a:p>
        </p:txBody>
      </p:sp>
      <p:sp>
        <p:nvSpPr>
          <p:cNvPr id="5" name="Footer Placeholder 4">
            <a:extLst>
              <a:ext uri="{FF2B5EF4-FFF2-40B4-BE49-F238E27FC236}">
                <a16:creationId xmlns:a16="http://schemas.microsoft.com/office/drawing/2014/main" id="{0FD8DEDE-C0D3-45EF-99FE-31C059130B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3849294-C607-4695-9BC8-2E40986C0237}"/>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20809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231125" y="-13716"/>
            <a:ext cx="11729749" cy="513080"/>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37517239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1504771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4590255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194151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obj" preserve="1">
  <p:cSld name="Blank">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8000"/>
          </a:xfrm>
          <a:custGeom>
            <a:avLst/>
            <a:gdLst/>
            <a:ahLst/>
            <a:cxnLst/>
            <a:rect l="l" t="t" r="r" b="b"/>
            <a:pathLst>
              <a:path w="12192000" h="6858000">
                <a:moveTo>
                  <a:pt x="12192000" y="0"/>
                </a:moveTo>
                <a:lnTo>
                  <a:pt x="0" y="0"/>
                </a:lnTo>
                <a:lnTo>
                  <a:pt x="0" y="6857999"/>
                </a:lnTo>
                <a:lnTo>
                  <a:pt x="12192000" y="6857999"/>
                </a:lnTo>
                <a:lnTo>
                  <a:pt x="12192000" y="0"/>
                </a:lnTo>
                <a:close/>
              </a:path>
            </a:pathLst>
          </a:custGeom>
          <a:solidFill>
            <a:srgbClr val="404040"/>
          </a:solidFill>
        </p:spPr>
        <p:txBody>
          <a:bodyPr wrap="square" lIns="0" tIns="0" rIns="0" bIns="0" rtlCol="0"/>
          <a:lstStyle/>
          <a:p>
            <a:endParaRPr/>
          </a:p>
        </p:txBody>
      </p:sp>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022308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0" y="2125980"/>
            <a:ext cx="103632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dirty="0"/>
              <a:t>SIMULATION</a:t>
            </a:r>
            <a:r>
              <a:rPr spc="-35" dirty="0"/>
              <a:t> </a:t>
            </a:r>
            <a:r>
              <a:rPr spc="-5" dirty="0"/>
              <a:t>EXERCISE</a:t>
            </a: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dirty="0"/>
              <a:t>page</a:t>
            </a:r>
            <a:r>
              <a:rPr spc="-55" dirty="0"/>
              <a:t> </a:t>
            </a:r>
            <a:fld id="{81D60167-4931-47E6-BA6A-407CBD079E47}" type="slidenum">
              <a:rPr dirty="0"/>
              <a:t>‹#›</a:t>
            </a:fld>
            <a:endParaRPr dirty="0"/>
          </a:p>
        </p:txBody>
      </p:sp>
    </p:spTree>
    <p:extLst>
      <p:ext uri="{BB962C8B-B14F-4D97-AF65-F5344CB8AC3E}">
        <p14:creationId xmlns:p14="http://schemas.microsoft.com/office/powerpoint/2010/main" val="3765354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lang="zh-CN" altLang="en-US" spc="-5" dirty="0"/>
              <a:t>模拟演练</a:t>
            </a:r>
            <a:endParaRPr spc="-5"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dirty="0"/>
          </a:p>
        </p:txBody>
      </p:sp>
      <p:sp>
        <p:nvSpPr>
          <p:cNvPr id="6" name="Holder 6"/>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lang="zh-CN" altLang="en-US" spc="-55" dirty="0"/>
              <a:t>第</a:t>
            </a:r>
            <a:r>
              <a:rPr spc="-55" dirty="0"/>
              <a:t> </a:t>
            </a:r>
            <a:fld id="{81D60167-4931-47E6-BA6A-407CBD079E47}" type="slidenum">
              <a:rPr smtClean="0"/>
              <a:t>‹#›</a:t>
            </a:fld>
            <a:r>
              <a:rPr lang="zh-CN" altLang="en-US" dirty="0"/>
              <a:t>页</a:t>
            </a:r>
            <a:endParaRPr dirty="0"/>
          </a:p>
        </p:txBody>
      </p:sp>
    </p:spTree>
    <p:extLst>
      <p:ext uri="{BB962C8B-B14F-4D97-AF65-F5344CB8AC3E}">
        <p14:creationId xmlns:p14="http://schemas.microsoft.com/office/powerpoint/2010/main" val="12961841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sz="half" idx="2"/>
          </p:nvPr>
        </p:nvSpPr>
        <p:spPr>
          <a:xfrm>
            <a:off x="609600" y="1577340"/>
            <a:ext cx="530352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6278880" y="1577340"/>
            <a:ext cx="530352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dirty="0"/>
              <a:t>SIMULATION</a:t>
            </a:r>
            <a:r>
              <a:rPr spc="-35" dirty="0"/>
              <a:t> </a:t>
            </a:r>
            <a:r>
              <a:rPr spc="-5" dirty="0"/>
              <a:t>EXERCISE</a:t>
            </a: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7" name="Holder 7"/>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dirty="0"/>
              <a:t>page</a:t>
            </a:r>
            <a:r>
              <a:rPr spc="-55" dirty="0"/>
              <a:t> </a:t>
            </a:r>
            <a:fld id="{81D60167-4931-47E6-BA6A-407CBD079E47}" type="slidenum">
              <a:rPr dirty="0"/>
              <a:t>‹#›</a:t>
            </a:fld>
            <a:endParaRPr dirty="0"/>
          </a:p>
        </p:txBody>
      </p:sp>
    </p:spTree>
    <p:extLst>
      <p:ext uri="{BB962C8B-B14F-4D97-AF65-F5344CB8AC3E}">
        <p14:creationId xmlns:p14="http://schemas.microsoft.com/office/powerpoint/2010/main" val="801065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68DF22B-4087-446B-9436-FCFDC545A396}"/>
              </a:ext>
            </a:extLst>
          </p:cNvPr>
          <p:cNvSpPr/>
          <p:nvPr userDrawn="1"/>
        </p:nvSpPr>
        <p:spPr>
          <a:xfrm>
            <a:off x="-7612" y="-1466"/>
            <a:ext cx="12199612" cy="612875"/>
          </a:xfrm>
          <a:prstGeom prst="rect">
            <a:avLst/>
          </a:prstGeom>
          <a:solidFill>
            <a:srgbClr val="008FC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513106D7-96EC-4E2E-A5CA-6B984281F924}"/>
              </a:ext>
            </a:extLst>
          </p:cNvPr>
          <p:cNvSpPr>
            <a:spLocks noGrp="1"/>
          </p:cNvSpPr>
          <p:nvPr>
            <p:ph type="title"/>
          </p:nvPr>
        </p:nvSpPr>
        <p:spPr>
          <a:xfrm>
            <a:off x="152780" y="-8247"/>
            <a:ext cx="10515600" cy="581340"/>
          </a:xfrm>
        </p:spPr>
        <p:txBody>
          <a:bodyPr>
            <a:normAutofit/>
          </a:bodyPr>
          <a:lstStyle>
            <a:lvl1pPr>
              <a:defRPr sz="4000" b="1">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D4DDC5F9-76DC-45B5-AC33-CF52E93A7B5D}"/>
              </a:ext>
            </a:extLst>
          </p:cNvPr>
          <p:cNvSpPr>
            <a:spLocks noGrp="1"/>
          </p:cNvSpPr>
          <p:nvPr>
            <p:ph idx="1"/>
          </p:nvPr>
        </p:nvSpPr>
        <p:spPr>
          <a:xfrm>
            <a:off x="838200" y="1017346"/>
            <a:ext cx="10515600" cy="51596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78332FB2-0AB8-45F4-B706-F0A1C2E86402}"/>
              </a:ext>
            </a:extLst>
          </p:cNvPr>
          <p:cNvSpPr/>
          <p:nvPr userDrawn="1"/>
        </p:nvSpPr>
        <p:spPr>
          <a:xfrm>
            <a:off x="6056" y="6605265"/>
            <a:ext cx="12192000" cy="266131"/>
          </a:xfrm>
          <a:prstGeom prst="rect">
            <a:avLst/>
          </a:prstGeom>
          <a:solidFill>
            <a:schemeClr val="tx1">
              <a:lumMod val="65000"/>
              <a:lumOff val="3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b="1">
              <a:latin typeface="Arial" panose="020B0604020202020204" pitchFamily="34" charset="0"/>
              <a:cs typeface="Arial" panose="020B0604020202020204" pitchFamily="34" charset="0"/>
            </a:endParaRPr>
          </a:p>
        </p:txBody>
      </p:sp>
      <p:sp>
        <p:nvSpPr>
          <p:cNvPr id="17" name="Rectangle: Single Corner Snipped 16">
            <a:extLst>
              <a:ext uri="{FF2B5EF4-FFF2-40B4-BE49-F238E27FC236}">
                <a16:creationId xmlns:a16="http://schemas.microsoft.com/office/drawing/2014/main" id="{E103C554-2422-4905-9D17-03B3D8E1D52A}"/>
              </a:ext>
            </a:extLst>
          </p:cNvPr>
          <p:cNvSpPr/>
          <p:nvPr userDrawn="1"/>
        </p:nvSpPr>
        <p:spPr>
          <a:xfrm>
            <a:off x="3093983" y="6605265"/>
            <a:ext cx="4087982" cy="248596"/>
          </a:xfrm>
          <a:prstGeom prst="snip1Rect">
            <a:avLst>
              <a:gd name="adj" fmla="val 50000"/>
            </a:avLst>
          </a:prstGeom>
          <a:solidFill>
            <a:schemeClr val="accent5">
              <a:lumMod val="60000"/>
              <a:lumOff val="4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5" name="Rectangle: Single Corner Snipped 14">
            <a:extLst>
              <a:ext uri="{FF2B5EF4-FFF2-40B4-BE49-F238E27FC236}">
                <a16:creationId xmlns:a16="http://schemas.microsoft.com/office/drawing/2014/main" id="{14CC0BFA-DE7B-4499-829A-6B71AD36FF35}"/>
              </a:ext>
            </a:extLst>
          </p:cNvPr>
          <p:cNvSpPr/>
          <p:nvPr userDrawn="1"/>
        </p:nvSpPr>
        <p:spPr>
          <a:xfrm>
            <a:off x="2890327" y="6605265"/>
            <a:ext cx="4087982" cy="248596"/>
          </a:xfrm>
          <a:prstGeom prst="snip1Rect">
            <a:avLst>
              <a:gd name="adj" fmla="val 50000"/>
            </a:avLst>
          </a:prstGeom>
          <a:solidFill>
            <a:srgbClr val="008FCE"/>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4" name="Rectangle: Single Corner Snipped 13">
            <a:extLst>
              <a:ext uri="{FF2B5EF4-FFF2-40B4-BE49-F238E27FC236}">
                <a16:creationId xmlns:a16="http://schemas.microsoft.com/office/drawing/2014/main" id="{047D5B3D-F74C-4020-B7F9-DB80540E35DA}"/>
              </a:ext>
            </a:extLst>
          </p:cNvPr>
          <p:cNvSpPr/>
          <p:nvPr userDrawn="1"/>
        </p:nvSpPr>
        <p:spPr>
          <a:xfrm>
            <a:off x="1232707" y="6599209"/>
            <a:ext cx="4177873" cy="258506"/>
          </a:xfrm>
          <a:prstGeom prst="snip1Rect">
            <a:avLst>
              <a:gd name="adj" fmla="val 50000"/>
            </a:avLst>
          </a:prstGeom>
          <a:solidFill>
            <a:srgbClr val="006A97"/>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2" name="Rectangle: Single Corner Snipped 11">
            <a:extLst>
              <a:ext uri="{FF2B5EF4-FFF2-40B4-BE49-F238E27FC236}">
                <a16:creationId xmlns:a16="http://schemas.microsoft.com/office/drawing/2014/main" id="{0214AEB6-3194-4940-93D4-8D2575863847}"/>
              </a:ext>
            </a:extLst>
          </p:cNvPr>
          <p:cNvSpPr/>
          <p:nvPr userDrawn="1"/>
        </p:nvSpPr>
        <p:spPr>
          <a:xfrm>
            <a:off x="1011795" y="6599209"/>
            <a:ext cx="4177873" cy="248879"/>
          </a:xfrm>
          <a:prstGeom prst="snip1Rect">
            <a:avLst>
              <a:gd name="adj" fmla="val 50000"/>
            </a:avLst>
          </a:prstGeom>
          <a:solidFill>
            <a:srgbClr val="005D8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1" name="Rectangle: Single Corner Snipped 10">
            <a:extLst>
              <a:ext uri="{FF2B5EF4-FFF2-40B4-BE49-F238E27FC236}">
                <a16:creationId xmlns:a16="http://schemas.microsoft.com/office/drawing/2014/main" id="{D21FAAE0-36C9-4D28-BF79-478A2708E0A5}"/>
              </a:ext>
            </a:extLst>
          </p:cNvPr>
          <p:cNvSpPr/>
          <p:nvPr userDrawn="1"/>
        </p:nvSpPr>
        <p:spPr>
          <a:xfrm>
            <a:off x="205387" y="6599209"/>
            <a:ext cx="2004413" cy="266132"/>
          </a:xfrm>
          <a:prstGeom prst="snip1Rect">
            <a:avLst>
              <a:gd name="adj" fmla="val 50000"/>
            </a:avLst>
          </a:prstGeom>
          <a:solidFill>
            <a:srgbClr val="D8642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8" name="Rectangle: Single Corner Snipped 7">
            <a:extLst>
              <a:ext uri="{FF2B5EF4-FFF2-40B4-BE49-F238E27FC236}">
                <a16:creationId xmlns:a16="http://schemas.microsoft.com/office/drawing/2014/main" id="{BA1D2115-0E25-422E-9023-B51F9C211431}"/>
              </a:ext>
            </a:extLst>
          </p:cNvPr>
          <p:cNvSpPr/>
          <p:nvPr userDrawn="1"/>
        </p:nvSpPr>
        <p:spPr>
          <a:xfrm>
            <a:off x="0" y="6599209"/>
            <a:ext cx="2004413" cy="266132"/>
          </a:xfrm>
          <a:prstGeom prst="snip1Rect">
            <a:avLst>
              <a:gd name="adj" fmla="val 50000"/>
            </a:avLst>
          </a:prstGeom>
          <a:solidFill>
            <a:srgbClr val="A24B19"/>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36000" rIns="0" rtlCol="0" anchor="ctr"/>
          <a:lstStyle/>
          <a:p>
            <a:pPr algn="l"/>
            <a:endParaRPr lang="en-US" sz="1200" b="1" i="0">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D3E844BC-5D7B-41E7-A4E3-BAF42FC8DDD6}"/>
              </a:ext>
            </a:extLst>
          </p:cNvPr>
          <p:cNvSpPr/>
          <p:nvPr userDrawn="1"/>
        </p:nvSpPr>
        <p:spPr>
          <a:xfrm>
            <a:off x="-2471" y="6604956"/>
            <a:ext cx="1952586" cy="276999"/>
          </a:xfrm>
          <a:prstGeom prst="rect">
            <a:avLst/>
          </a:prstGeom>
        </p:spPr>
        <p:txBody>
          <a:bodyPr wrap="none">
            <a:spAutoFit/>
          </a:bodyPr>
          <a:lstStyle/>
          <a:p>
            <a:pPr algn="l"/>
            <a:r>
              <a:rPr lang="en-US" sz="1200" b="1" i="0" dirty="0">
                <a:solidFill>
                  <a:schemeClr val="bg1"/>
                </a:solidFill>
                <a:latin typeface="Arial" panose="020B0604020202020204" pitchFamily="34" charset="0"/>
                <a:cs typeface="Arial" panose="020B0604020202020204" pitchFamily="34" charset="0"/>
              </a:rPr>
              <a:t>SIMULATION EXERCISE</a:t>
            </a:r>
          </a:p>
        </p:txBody>
      </p:sp>
      <p:sp>
        <p:nvSpPr>
          <p:cNvPr id="13" name="Rectangle 12">
            <a:extLst>
              <a:ext uri="{FF2B5EF4-FFF2-40B4-BE49-F238E27FC236}">
                <a16:creationId xmlns:a16="http://schemas.microsoft.com/office/drawing/2014/main" id="{5A2952AD-10AE-4031-9F83-57256D9173D3}"/>
              </a:ext>
            </a:extLst>
          </p:cNvPr>
          <p:cNvSpPr/>
          <p:nvPr userDrawn="1"/>
        </p:nvSpPr>
        <p:spPr>
          <a:xfrm>
            <a:off x="2296187" y="6604957"/>
            <a:ext cx="3843713" cy="276999"/>
          </a:xfrm>
          <a:prstGeom prst="rect">
            <a:avLst/>
          </a:prstGeom>
        </p:spPr>
        <p:txBody>
          <a:bodyPr wrap="square">
            <a:spAutoFit/>
          </a:bodyPr>
          <a:lstStyle/>
          <a:p>
            <a:pPr algn="l"/>
            <a:r>
              <a:rPr lang="en-US" sz="1200" b="1" i="0" dirty="0">
                <a:solidFill>
                  <a:schemeClr val="bg1"/>
                </a:solidFill>
                <a:latin typeface="Arial" panose="020B0604020202020204" pitchFamily="34" charset="0"/>
                <a:cs typeface="Arial" panose="020B0604020202020204" pitchFamily="34" charset="0"/>
              </a:rPr>
              <a:t>NOVEL CORONAVIRUS (COVID-19)</a:t>
            </a:r>
          </a:p>
        </p:txBody>
      </p:sp>
      <p:sp>
        <p:nvSpPr>
          <p:cNvPr id="4" name="Date Placeholder 3">
            <a:extLst>
              <a:ext uri="{FF2B5EF4-FFF2-40B4-BE49-F238E27FC236}">
                <a16:creationId xmlns:a16="http://schemas.microsoft.com/office/drawing/2014/main" id="{D54DA4ED-9ABC-4282-9787-04C348BE350B}"/>
              </a:ext>
            </a:extLst>
          </p:cNvPr>
          <p:cNvSpPr>
            <a:spLocks noGrp="1"/>
          </p:cNvSpPr>
          <p:nvPr>
            <p:ph type="dt" sz="half" idx="10"/>
          </p:nvPr>
        </p:nvSpPr>
        <p:spPr>
          <a:xfrm>
            <a:off x="5481868" y="6560893"/>
            <a:ext cx="3769418" cy="365125"/>
          </a:xfrm>
          <a:ln>
            <a:noFill/>
          </a:ln>
        </p:spPr>
        <p:txBody>
          <a:bodyPr/>
          <a:lstStyle>
            <a:lvl1pPr algn="l">
              <a:defRPr sz="1200" b="1">
                <a:solidFill>
                  <a:schemeClr val="bg1"/>
                </a:solidFill>
                <a:latin typeface="Arial" panose="020B0604020202020204" pitchFamily="34" charset="0"/>
                <a:cs typeface="Arial" panose="020B0604020202020204" pitchFamily="34" charset="0"/>
              </a:defRPr>
            </a:lvl1pPr>
          </a:lstStyle>
          <a:p>
            <a:fld id="{7EA682B2-33C9-4D4F-9A18-C7D5F7FE2751}" type="datetime3">
              <a:rPr lang="en-US" smtClean="0"/>
              <a:t>12 January 2021</a:t>
            </a:fld>
            <a:endParaRPr lang="en-US"/>
          </a:p>
        </p:txBody>
      </p:sp>
      <p:sp>
        <p:nvSpPr>
          <p:cNvPr id="18" name="TextBox 17">
            <a:extLst>
              <a:ext uri="{FF2B5EF4-FFF2-40B4-BE49-F238E27FC236}">
                <a16:creationId xmlns:a16="http://schemas.microsoft.com/office/drawing/2014/main" id="{71B491A0-70AF-46B2-AEC7-03AEA54B4139}"/>
              </a:ext>
            </a:extLst>
          </p:cNvPr>
          <p:cNvSpPr txBox="1"/>
          <p:nvPr userDrawn="1"/>
        </p:nvSpPr>
        <p:spPr>
          <a:xfrm>
            <a:off x="10431711" y="6587799"/>
            <a:ext cx="1641231" cy="276999"/>
          </a:xfrm>
          <a:prstGeom prst="rect">
            <a:avLst/>
          </a:prstGeom>
          <a:noFill/>
        </p:spPr>
        <p:txBody>
          <a:bodyPr wrap="square" rtlCol="0">
            <a:spAutoFit/>
          </a:bodyPr>
          <a:lstStyle/>
          <a:p>
            <a:pPr algn="r"/>
            <a:r>
              <a:rPr lang="en-US" sz="1200" b="1" dirty="0">
                <a:solidFill>
                  <a:schemeClr val="bg1"/>
                </a:solidFill>
                <a:latin typeface="Arial" panose="020B0604020202020204" pitchFamily="34" charset="0"/>
                <a:cs typeface="Arial" panose="020B0604020202020204" pitchFamily="34" charset="0"/>
              </a:rPr>
              <a:t>page </a:t>
            </a:r>
            <a:fld id="{1B4E33A6-6130-4A49-BBD8-DE9BC3CBE6A3}" type="slidenum">
              <a:rPr lang="en-US" sz="1200" b="1" smtClean="0">
                <a:solidFill>
                  <a:schemeClr val="bg1"/>
                </a:solidFill>
                <a:latin typeface="Arial" panose="020B0604020202020204" pitchFamily="34" charset="0"/>
                <a:cs typeface="Arial" panose="020B0604020202020204" pitchFamily="34" charset="0"/>
              </a:rPr>
              <a:pPr algn="r"/>
              <a:t>‹#›</a:t>
            </a:fld>
            <a:endParaRPr lang="en-US" sz="1200" b="1"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820887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hf hdr="0" ftr="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857998"/>
          </a:xfrm>
          <a:prstGeom prst="rect">
            <a:avLst/>
          </a:prstGeom>
          <a:blipFill>
            <a:blip r:embed="rId2"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800" b="1" i="0">
                <a:solidFill>
                  <a:schemeClr val="bg1"/>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5" name="Holder 5"/>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2179060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defRPr sz="1200" b="1" i="0">
                <a:solidFill>
                  <a:schemeClr val="bg1"/>
                </a:solidFill>
                <a:latin typeface="Arial"/>
                <a:cs typeface="Arial"/>
              </a:defRPr>
            </a:lvl1pPr>
          </a:lstStyle>
          <a:p>
            <a:pPr marL="12700">
              <a:lnSpc>
                <a:spcPts val="1425"/>
              </a:lnSpc>
            </a:pPr>
            <a:r>
              <a:rPr spc="-15"/>
              <a:t>SIMULATION</a:t>
            </a:r>
            <a:r>
              <a:rPr spc="-35"/>
              <a:t> </a:t>
            </a:r>
            <a:r>
              <a:rPr spc="-5"/>
              <a:t>EXERCISE</a:t>
            </a: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4" name="Holder 4"/>
          <p:cNvSpPr>
            <a:spLocks noGrp="1"/>
          </p:cNvSpPr>
          <p:nvPr>
            <p:ph type="sldNum" sz="quarter" idx="7"/>
          </p:nvPr>
        </p:nvSpPr>
        <p:spPr/>
        <p:txBody>
          <a:bodyPr lIns="0" tIns="0" rIns="0" bIns="0"/>
          <a:lstStyle>
            <a:lvl1pPr>
              <a:defRPr sz="1200" b="1" i="0">
                <a:solidFill>
                  <a:schemeClr val="bg1"/>
                </a:solidFill>
                <a:latin typeface="Arial"/>
                <a:cs typeface="Arial"/>
              </a:defRPr>
            </a:lvl1pPr>
          </a:lstStyle>
          <a:p>
            <a:pPr marL="12700">
              <a:lnSpc>
                <a:spcPts val="1425"/>
              </a:lnSpc>
            </a:pPr>
            <a:r>
              <a:rPr spc="-5"/>
              <a:t>page</a:t>
            </a:r>
            <a:r>
              <a:rPr spc="-55"/>
              <a:t> </a:t>
            </a:r>
            <a:fld id="{81D60167-4931-47E6-BA6A-407CBD079E47}" type="slidenum">
              <a:rPr dirty="0"/>
              <a:t>‹#›</a:t>
            </a:fld>
            <a:endParaRPr/>
          </a:p>
        </p:txBody>
      </p:sp>
    </p:spTree>
    <p:extLst>
      <p:ext uri="{BB962C8B-B14F-4D97-AF65-F5344CB8AC3E}">
        <p14:creationId xmlns:p14="http://schemas.microsoft.com/office/powerpoint/2010/main" val="33120597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22A2-79C3-4E46-8D84-3C5BE975AC6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71037BA-145B-4F48-A7D5-AD8A8A8EED6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780594E-1554-441A-A730-7F11E9AAE44A}"/>
              </a:ext>
            </a:extLst>
          </p:cNvPr>
          <p:cNvSpPr>
            <a:spLocks noGrp="1"/>
          </p:cNvSpPr>
          <p:nvPr>
            <p:ph type="dt" sz="half" idx="10"/>
          </p:nvPr>
        </p:nvSpPr>
        <p:spPr/>
        <p:txBody>
          <a:bodyPr/>
          <a:lstStyle/>
          <a:p>
            <a:fld id="{6C8388E3-2E99-4010-9005-3AE6BE90366B}" type="datetime3">
              <a:rPr lang="en-US" smtClean="0"/>
              <a:t>12 January 2021</a:t>
            </a:fld>
            <a:endParaRPr lang="en-US"/>
          </a:p>
        </p:txBody>
      </p:sp>
      <p:sp>
        <p:nvSpPr>
          <p:cNvPr id="5" name="Footer Placeholder 4">
            <a:extLst>
              <a:ext uri="{FF2B5EF4-FFF2-40B4-BE49-F238E27FC236}">
                <a16:creationId xmlns:a16="http://schemas.microsoft.com/office/drawing/2014/main" id="{8CA56ACD-1C77-409E-8D05-0D230C9386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5FF11F2-DA08-47AD-B578-270D119B6BA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340311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1D49C-B98F-4AD9-A980-354EFFAD71A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7C315BA-D0A4-426E-8A1A-83DF48EA24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9ACC8B4-5613-43B0-A1F5-FE7A49416BD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2AFE513-79F0-4D34-96E8-B4CBBAA3CB41}"/>
              </a:ext>
            </a:extLst>
          </p:cNvPr>
          <p:cNvSpPr>
            <a:spLocks noGrp="1"/>
          </p:cNvSpPr>
          <p:nvPr>
            <p:ph type="dt" sz="half" idx="10"/>
          </p:nvPr>
        </p:nvSpPr>
        <p:spPr/>
        <p:txBody>
          <a:bodyPr/>
          <a:lstStyle/>
          <a:p>
            <a:fld id="{429CAB1E-4CFE-4ED8-8F44-E87A048AF566}" type="datetime3">
              <a:rPr lang="en-US" smtClean="0"/>
              <a:t>12 January 2021</a:t>
            </a:fld>
            <a:endParaRPr lang="en-US"/>
          </a:p>
        </p:txBody>
      </p:sp>
      <p:sp>
        <p:nvSpPr>
          <p:cNvPr id="6" name="Footer Placeholder 5">
            <a:extLst>
              <a:ext uri="{FF2B5EF4-FFF2-40B4-BE49-F238E27FC236}">
                <a16:creationId xmlns:a16="http://schemas.microsoft.com/office/drawing/2014/main" id="{907380DF-4624-49EB-AD45-B01ACC36082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EC5F0-237C-44B3-A759-155F42DD85F6}"/>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048286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7073F5-5FFB-4329-90E5-0F80C0243F0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A007E4-94DA-4DE8-94C5-1D2AE3566B3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3A8DBF6-6815-44F5-9AB5-EFBD9BD8C41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783C279-CBF6-45A6-B38D-A29F5D8B6BC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8568A65-D072-4DD1-ABA3-9D1342A5563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1B7829-95ED-4775-A08D-ADEDA493B2C0}"/>
              </a:ext>
            </a:extLst>
          </p:cNvPr>
          <p:cNvSpPr>
            <a:spLocks noGrp="1"/>
          </p:cNvSpPr>
          <p:nvPr>
            <p:ph type="dt" sz="half" idx="10"/>
          </p:nvPr>
        </p:nvSpPr>
        <p:spPr/>
        <p:txBody>
          <a:bodyPr/>
          <a:lstStyle/>
          <a:p>
            <a:fld id="{4DC9B768-7658-4655-820F-3897DDDA8584}" type="datetime3">
              <a:rPr lang="en-US" smtClean="0"/>
              <a:t>12 January 2021</a:t>
            </a:fld>
            <a:endParaRPr lang="en-US"/>
          </a:p>
        </p:txBody>
      </p:sp>
      <p:sp>
        <p:nvSpPr>
          <p:cNvPr id="8" name="Footer Placeholder 7">
            <a:extLst>
              <a:ext uri="{FF2B5EF4-FFF2-40B4-BE49-F238E27FC236}">
                <a16:creationId xmlns:a16="http://schemas.microsoft.com/office/drawing/2014/main" id="{D14B4AEC-971D-4C2D-8DBF-4EF59181977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CB2E6BDF-5653-4655-9DDB-832FE3245031}"/>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054277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F13C95-0A9C-4615-BBA7-78ED8056ECF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5BCF8EF-14C3-4629-A249-780DA30D5C39}"/>
              </a:ext>
            </a:extLst>
          </p:cNvPr>
          <p:cNvSpPr>
            <a:spLocks noGrp="1"/>
          </p:cNvSpPr>
          <p:nvPr>
            <p:ph type="dt" sz="half" idx="10"/>
          </p:nvPr>
        </p:nvSpPr>
        <p:spPr/>
        <p:txBody>
          <a:bodyPr/>
          <a:lstStyle/>
          <a:p>
            <a:fld id="{1FEFAB82-4D19-4318-9416-B30A9028B204}" type="datetime3">
              <a:rPr lang="en-US" smtClean="0"/>
              <a:t>12 January 2021</a:t>
            </a:fld>
            <a:endParaRPr lang="en-US"/>
          </a:p>
        </p:txBody>
      </p:sp>
      <p:sp>
        <p:nvSpPr>
          <p:cNvPr id="4" name="Footer Placeholder 3">
            <a:extLst>
              <a:ext uri="{FF2B5EF4-FFF2-40B4-BE49-F238E27FC236}">
                <a16:creationId xmlns:a16="http://schemas.microsoft.com/office/drawing/2014/main" id="{5C8FAFF5-1A8E-47AC-AA75-0298062DE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84A9C6F-E290-4CAC-84F0-AE7CB05C31C3}"/>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5197110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6C9CA1-2206-4D7C-9F5B-CF5DE2007173}"/>
              </a:ext>
            </a:extLst>
          </p:cNvPr>
          <p:cNvSpPr>
            <a:spLocks noGrp="1"/>
          </p:cNvSpPr>
          <p:nvPr>
            <p:ph type="dt" sz="half" idx="10"/>
          </p:nvPr>
        </p:nvSpPr>
        <p:spPr/>
        <p:txBody>
          <a:bodyPr/>
          <a:lstStyle/>
          <a:p>
            <a:fld id="{285CEB09-67DE-4AC4-8F82-A9E2C7346857}" type="datetime3">
              <a:rPr lang="en-US" smtClean="0"/>
              <a:t>12 January 2021</a:t>
            </a:fld>
            <a:endParaRPr lang="en-US"/>
          </a:p>
        </p:txBody>
      </p:sp>
      <p:sp>
        <p:nvSpPr>
          <p:cNvPr id="3" name="Footer Placeholder 2">
            <a:extLst>
              <a:ext uri="{FF2B5EF4-FFF2-40B4-BE49-F238E27FC236}">
                <a16:creationId xmlns:a16="http://schemas.microsoft.com/office/drawing/2014/main" id="{C2149297-0B1C-4FD7-8F9F-96B7CEEACFF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6C745379-5467-4F83-9BD1-EAD174612F54}"/>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22787416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493B6-58EF-4180-946B-7037CEAD895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B62CD4-177E-4A98-AC6C-8CF24AEAFC7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0017428-D72F-4322-B37C-55735F18C24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9483F8E-EC06-4A66-A8C3-B040637541C5}"/>
              </a:ext>
            </a:extLst>
          </p:cNvPr>
          <p:cNvSpPr>
            <a:spLocks noGrp="1"/>
          </p:cNvSpPr>
          <p:nvPr>
            <p:ph type="dt" sz="half" idx="10"/>
          </p:nvPr>
        </p:nvSpPr>
        <p:spPr/>
        <p:txBody>
          <a:bodyPr/>
          <a:lstStyle/>
          <a:p>
            <a:fld id="{78F72935-E33C-46C3-B289-962BF46A36D4}" type="datetime3">
              <a:rPr lang="en-US" smtClean="0"/>
              <a:t>12 January 2021</a:t>
            </a:fld>
            <a:endParaRPr lang="en-US"/>
          </a:p>
        </p:txBody>
      </p:sp>
      <p:sp>
        <p:nvSpPr>
          <p:cNvPr id="6" name="Footer Placeholder 5">
            <a:extLst>
              <a:ext uri="{FF2B5EF4-FFF2-40B4-BE49-F238E27FC236}">
                <a16:creationId xmlns:a16="http://schemas.microsoft.com/office/drawing/2014/main" id="{007F416E-E946-489D-A444-253E37CCAEF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0BD18C1-8457-4348-ABE5-FB2E235DA888}"/>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152752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4B81F8-0E58-48D6-8BC1-8F89D08FFD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8C2B21C-C1D1-4D5F-9765-6C691BDFAE3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69F01DE-4FFD-4524-845D-A2F9C01542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5395215-3CDC-4608-BE45-8BDA626BC572}"/>
              </a:ext>
            </a:extLst>
          </p:cNvPr>
          <p:cNvSpPr>
            <a:spLocks noGrp="1"/>
          </p:cNvSpPr>
          <p:nvPr>
            <p:ph type="dt" sz="half" idx="10"/>
          </p:nvPr>
        </p:nvSpPr>
        <p:spPr/>
        <p:txBody>
          <a:bodyPr/>
          <a:lstStyle/>
          <a:p>
            <a:fld id="{DA7F73E5-582A-4E6D-9C75-775D62104A61}" type="datetime3">
              <a:rPr lang="en-US" smtClean="0"/>
              <a:t>12 January 2021</a:t>
            </a:fld>
            <a:endParaRPr lang="en-US"/>
          </a:p>
        </p:txBody>
      </p:sp>
      <p:sp>
        <p:nvSpPr>
          <p:cNvPr id="6" name="Footer Placeholder 5">
            <a:extLst>
              <a:ext uri="{FF2B5EF4-FFF2-40B4-BE49-F238E27FC236}">
                <a16:creationId xmlns:a16="http://schemas.microsoft.com/office/drawing/2014/main" id="{B3F12398-BF67-46AA-A3C9-FDC363BB0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AD748A-4E4A-48D7-B7D8-77B9BBA4C4A5}"/>
              </a:ext>
            </a:extLst>
          </p:cNvPr>
          <p:cNvSpPr>
            <a:spLocks noGrp="1"/>
          </p:cNvSpPr>
          <p:nvPr>
            <p:ph type="sldNum" sz="quarter" idx="12"/>
          </p:nvPr>
        </p:nvSpPr>
        <p:spPr/>
        <p:txBody>
          <a:bodyPr/>
          <a:lstStyle/>
          <a:p>
            <a:fld id="{05CACBD7-AED4-4E2D-B1A1-CD42AAD87EA1}" type="slidenum">
              <a:rPr lang="en-US" smtClean="0"/>
              <a:t>‹#›</a:t>
            </a:fld>
            <a:endParaRPr lang="en-US"/>
          </a:p>
        </p:txBody>
      </p:sp>
    </p:spTree>
    <p:extLst>
      <p:ext uri="{BB962C8B-B14F-4D97-AF65-F5344CB8AC3E}">
        <p14:creationId xmlns:p14="http://schemas.microsoft.com/office/powerpoint/2010/main" val="427327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7" Type="http://schemas.openxmlformats.org/officeDocument/2006/relationships/image" Target="../media/image1.png"/><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8.png"/><Relationship Id="rId3" Type="http://schemas.openxmlformats.org/officeDocument/2006/relationships/slideLayout" Target="../slideLayouts/slideLayout19.xml"/><Relationship Id="rId7" Type="http://schemas.openxmlformats.org/officeDocument/2006/relationships/image" Target="../media/image2.png"/><Relationship Id="rId12" Type="http://schemas.openxmlformats.org/officeDocument/2006/relationships/image" Target="../media/image7.png"/><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theme" Target="../theme/theme3.xml"/><Relationship Id="rId11" Type="http://schemas.openxmlformats.org/officeDocument/2006/relationships/image" Target="../media/image6.png"/><Relationship Id="rId5" Type="http://schemas.openxmlformats.org/officeDocument/2006/relationships/slideLayout" Target="../slideLayouts/slideLayout21.xml"/><Relationship Id="rId10" Type="http://schemas.openxmlformats.org/officeDocument/2006/relationships/image" Target="../media/image5.png"/><Relationship Id="rId4" Type="http://schemas.openxmlformats.org/officeDocument/2006/relationships/slideLayout" Target="../slideLayouts/slideLayout20.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10DD77B-566F-448A-9CAD-E164B7BEE7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0D83DE5-5AD1-42FA-94DC-665554C018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AB85C32-7B69-4DA5-88E8-C04252DD12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958ADE-BA35-494E-BE53-3C61C716429B}" type="datetime3">
              <a:rPr lang="en-US" smtClean="0"/>
              <a:t>12 January 2021</a:t>
            </a:fld>
            <a:endParaRPr lang="en-US"/>
          </a:p>
        </p:txBody>
      </p:sp>
      <p:sp>
        <p:nvSpPr>
          <p:cNvPr id="5" name="Footer Placeholder 4">
            <a:extLst>
              <a:ext uri="{FF2B5EF4-FFF2-40B4-BE49-F238E27FC236}">
                <a16:creationId xmlns:a16="http://schemas.microsoft.com/office/drawing/2014/main" id="{66E2A2D0-8FE2-4491-B917-DEF4DA1ACE0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A2A525B-CEDB-4ACB-8BB8-53AE2922248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CACBD7-AED4-4E2D-B1A1-CD42AAD87EA1}" type="slidenum">
              <a:rPr lang="en-US" smtClean="0"/>
              <a:t>‹#›</a:t>
            </a:fld>
            <a:endParaRPr lang="en-US"/>
          </a:p>
        </p:txBody>
      </p:sp>
    </p:spTree>
    <p:extLst>
      <p:ext uri="{BB962C8B-B14F-4D97-AF65-F5344CB8AC3E}">
        <p14:creationId xmlns:p14="http://schemas.microsoft.com/office/powerpoint/2010/main" val="24143978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187"/>
                </a:moveTo>
                <a:lnTo>
                  <a:pt x="0" y="0"/>
                </a:lnTo>
                <a:lnTo>
                  <a:pt x="12192000" y="0"/>
                </a:lnTo>
                <a:lnTo>
                  <a:pt x="12192000" y="611187"/>
                </a:lnTo>
                <a:lnTo>
                  <a:pt x="0" y="611187"/>
                </a:lnTo>
                <a:close/>
              </a:path>
            </a:pathLst>
          </a:custGeom>
          <a:solidFill>
            <a:srgbClr val="008FCE"/>
          </a:solidFill>
        </p:spPr>
        <p:txBody>
          <a:bodyPr wrap="square" lIns="0" tIns="0" rIns="0" bIns="0" rtlCol="0"/>
          <a:lstStyle/>
          <a:p>
            <a:endParaRPr/>
          </a:p>
        </p:txBody>
      </p:sp>
      <p:sp>
        <p:nvSpPr>
          <p:cNvPr id="17" name="bg object 17"/>
          <p:cNvSpPr/>
          <p:nvPr/>
        </p:nvSpPr>
        <p:spPr>
          <a:xfrm>
            <a:off x="0" y="6568440"/>
            <a:ext cx="12188952" cy="289560"/>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350" y="6605586"/>
            <a:ext cx="12185650" cy="252729"/>
          </a:xfrm>
          <a:custGeom>
            <a:avLst/>
            <a:gdLst/>
            <a:ahLst/>
            <a:cxnLst/>
            <a:rect l="l" t="t" r="r" b="b"/>
            <a:pathLst>
              <a:path w="12185650" h="252729">
                <a:moveTo>
                  <a:pt x="0" y="0"/>
                </a:moveTo>
                <a:lnTo>
                  <a:pt x="12185650" y="0"/>
                </a:lnTo>
                <a:lnTo>
                  <a:pt x="12185650" y="252413"/>
                </a:lnTo>
                <a:lnTo>
                  <a:pt x="0" y="252413"/>
                </a:lnTo>
                <a:lnTo>
                  <a:pt x="0" y="0"/>
                </a:lnTo>
                <a:close/>
              </a:path>
            </a:pathLst>
          </a:custGeom>
          <a:solidFill>
            <a:srgbClr val="595959"/>
          </a:solidFill>
        </p:spPr>
        <p:txBody>
          <a:bodyPr wrap="square" lIns="0" tIns="0" rIns="0" bIns="0" rtlCol="0"/>
          <a:lstStyle/>
          <a:p>
            <a:endParaRPr/>
          </a:p>
        </p:txBody>
      </p:sp>
      <p:sp>
        <p:nvSpPr>
          <p:cNvPr id="2" name="Holder 2"/>
          <p:cNvSpPr>
            <a:spLocks noGrp="1"/>
          </p:cNvSpPr>
          <p:nvPr>
            <p:ph type="title"/>
          </p:nvPr>
        </p:nvSpPr>
        <p:spPr>
          <a:xfrm>
            <a:off x="0" y="1587"/>
            <a:ext cx="7771130" cy="609600"/>
          </a:xfrm>
          <a:prstGeom prst="rect">
            <a:avLst/>
          </a:prstGeom>
        </p:spPr>
        <p:txBody>
          <a:bodyPr wrap="square" lIns="0" tIns="0" rIns="0" bIns="0">
            <a:spAutoFit/>
          </a:bodyPr>
          <a:lstStyle>
            <a:lvl1pPr>
              <a:defRPr sz="2000" b="1" i="0">
                <a:solidFill>
                  <a:schemeClr val="bg1"/>
                </a:solidFill>
                <a:latin typeface="Arial"/>
                <a:cs typeface="Arial"/>
              </a:defRPr>
            </a:lvl1pPr>
          </a:lstStyle>
          <a:p>
            <a:endParaRPr/>
          </a:p>
        </p:txBody>
      </p:sp>
      <p:sp>
        <p:nvSpPr>
          <p:cNvPr id="3" name="Holder 3"/>
          <p:cNvSpPr>
            <a:spLocks noGrp="1"/>
          </p:cNvSpPr>
          <p:nvPr>
            <p:ph type="body" idx="1"/>
          </p:nvPr>
        </p:nvSpPr>
        <p:spPr>
          <a:xfrm>
            <a:off x="231125" y="1151635"/>
            <a:ext cx="7583805" cy="1671320"/>
          </a:xfrm>
          <a:prstGeom prst="rect">
            <a:avLst/>
          </a:prstGeom>
        </p:spPr>
        <p:txBody>
          <a:bodyPr wrap="square" lIns="0" tIns="0" rIns="0" bIns="0">
            <a:spAutoFit/>
          </a:bodyPr>
          <a:lstStyle>
            <a:lvl1pPr>
              <a:defRPr sz="1800" b="0" i="0">
                <a:solidFill>
                  <a:schemeClr val="tx1"/>
                </a:solidFill>
                <a:latin typeface="Arial"/>
                <a:cs typeface="Arial"/>
              </a:defRPr>
            </a:lvl1pPr>
          </a:lstStyle>
          <a:p>
            <a:endParaRPr/>
          </a:p>
        </p:txBody>
      </p:sp>
      <p:sp>
        <p:nvSpPr>
          <p:cNvPr id="4" name="Holder 4"/>
          <p:cNvSpPr>
            <a:spLocks noGrp="1"/>
          </p:cNvSpPr>
          <p:nvPr>
            <p:ph type="ftr" sz="quarter" idx="5"/>
          </p:nvPr>
        </p:nvSpPr>
        <p:spPr>
          <a:xfrm>
            <a:off x="4145280" y="6377940"/>
            <a:ext cx="390144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6" name="Holder 6"/>
          <p:cNvSpPr>
            <a:spLocks noGrp="1"/>
          </p:cNvSpPr>
          <p:nvPr>
            <p:ph type="sldNum" sz="quarter" idx="7"/>
          </p:nvPr>
        </p:nvSpPr>
        <p:spPr>
          <a:xfrm>
            <a:off x="8778240" y="6377940"/>
            <a:ext cx="280416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extLst>
      <p:ext uri="{BB962C8B-B14F-4D97-AF65-F5344CB8AC3E}">
        <p14:creationId xmlns:p14="http://schemas.microsoft.com/office/powerpoint/2010/main" val="2126383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12192000" cy="611505"/>
          </a:xfrm>
          <a:custGeom>
            <a:avLst/>
            <a:gdLst/>
            <a:ahLst/>
            <a:cxnLst/>
            <a:rect l="l" t="t" r="r" b="b"/>
            <a:pathLst>
              <a:path w="12192000" h="611505">
                <a:moveTo>
                  <a:pt x="0" y="611408"/>
                </a:moveTo>
                <a:lnTo>
                  <a:pt x="0" y="0"/>
                </a:lnTo>
                <a:lnTo>
                  <a:pt x="12192000" y="0"/>
                </a:lnTo>
                <a:lnTo>
                  <a:pt x="12192000" y="611408"/>
                </a:lnTo>
                <a:lnTo>
                  <a:pt x="0" y="611408"/>
                </a:lnTo>
                <a:close/>
              </a:path>
            </a:pathLst>
          </a:custGeom>
          <a:solidFill>
            <a:srgbClr val="008FCE"/>
          </a:solidFill>
        </p:spPr>
        <p:txBody>
          <a:bodyPr wrap="square" lIns="0" tIns="0" rIns="0" bIns="0" rtlCol="0"/>
          <a:lstStyle/>
          <a:p>
            <a:endParaRPr/>
          </a:p>
        </p:txBody>
      </p:sp>
      <p:sp>
        <p:nvSpPr>
          <p:cNvPr id="17" name="bg object 17"/>
          <p:cNvSpPr/>
          <p:nvPr/>
        </p:nvSpPr>
        <p:spPr>
          <a:xfrm>
            <a:off x="0" y="6580631"/>
            <a:ext cx="12188952" cy="277368"/>
          </a:xfrm>
          <a:prstGeom prst="rect">
            <a:avLst/>
          </a:prstGeom>
          <a:blipFill>
            <a:blip r:embed="rId7"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18" name="bg object 18"/>
          <p:cNvSpPr/>
          <p:nvPr/>
        </p:nvSpPr>
        <p:spPr>
          <a:xfrm>
            <a:off x="6055" y="6605265"/>
            <a:ext cx="12186285" cy="252729"/>
          </a:xfrm>
          <a:custGeom>
            <a:avLst/>
            <a:gdLst/>
            <a:ahLst/>
            <a:cxnLst/>
            <a:rect l="l" t="t" r="r" b="b"/>
            <a:pathLst>
              <a:path w="12186285" h="252729">
                <a:moveTo>
                  <a:pt x="0" y="0"/>
                </a:moveTo>
                <a:lnTo>
                  <a:pt x="12185943" y="0"/>
                </a:lnTo>
                <a:lnTo>
                  <a:pt x="12185943" y="252734"/>
                </a:lnTo>
                <a:lnTo>
                  <a:pt x="0" y="252734"/>
                </a:lnTo>
                <a:lnTo>
                  <a:pt x="0" y="0"/>
                </a:lnTo>
                <a:close/>
              </a:path>
            </a:pathLst>
          </a:custGeom>
          <a:solidFill>
            <a:srgbClr val="595959"/>
          </a:solidFill>
        </p:spPr>
        <p:txBody>
          <a:bodyPr wrap="square" lIns="0" tIns="0" rIns="0" bIns="0" rtlCol="0"/>
          <a:lstStyle/>
          <a:p>
            <a:endParaRPr/>
          </a:p>
        </p:txBody>
      </p:sp>
      <p:sp>
        <p:nvSpPr>
          <p:cNvPr id="19" name="bg object 19"/>
          <p:cNvSpPr/>
          <p:nvPr/>
        </p:nvSpPr>
        <p:spPr>
          <a:xfrm>
            <a:off x="3069335" y="6580631"/>
            <a:ext cx="4191000" cy="277368"/>
          </a:xfrm>
          <a:prstGeom prst="rect">
            <a:avLst/>
          </a:prstGeom>
          <a:blipFill>
            <a:blip r:embed="rId8"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0" name="bg object 20"/>
          <p:cNvSpPr/>
          <p:nvPr/>
        </p:nvSpPr>
        <p:spPr>
          <a:xfrm>
            <a:off x="3093982"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49C7FF"/>
          </a:solidFill>
        </p:spPr>
        <p:txBody>
          <a:bodyPr wrap="square" lIns="0" tIns="0" rIns="0" bIns="0" rtlCol="0"/>
          <a:lstStyle/>
          <a:p>
            <a:endParaRPr/>
          </a:p>
        </p:txBody>
      </p:sp>
      <p:sp>
        <p:nvSpPr>
          <p:cNvPr id="21" name="bg object 21"/>
          <p:cNvSpPr/>
          <p:nvPr/>
        </p:nvSpPr>
        <p:spPr>
          <a:xfrm>
            <a:off x="2865120" y="6580631"/>
            <a:ext cx="4191000" cy="277368"/>
          </a:xfrm>
          <a:prstGeom prst="rect">
            <a:avLst/>
          </a:prstGeom>
          <a:blipFill>
            <a:blip r:embed="rId9"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2" name="bg object 22"/>
          <p:cNvSpPr/>
          <p:nvPr/>
        </p:nvSpPr>
        <p:spPr>
          <a:xfrm>
            <a:off x="2890326" y="6605265"/>
            <a:ext cx="4088129" cy="248920"/>
          </a:xfrm>
          <a:custGeom>
            <a:avLst/>
            <a:gdLst/>
            <a:ahLst/>
            <a:cxnLst/>
            <a:rect l="l" t="t" r="r" b="b"/>
            <a:pathLst>
              <a:path w="4088129" h="248920">
                <a:moveTo>
                  <a:pt x="3963689" y="0"/>
                </a:moveTo>
                <a:lnTo>
                  <a:pt x="0" y="0"/>
                </a:lnTo>
                <a:lnTo>
                  <a:pt x="0" y="248595"/>
                </a:lnTo>
                <a:lnTo>
                  <a:pt x="4087982" y="248595"/>
                </a:lnTo>
                <a:lnTo>
                  <a:pt x="4087982" y="124300"/>
                </a:lnTo>
                <a:lnTo>
                  <a:pt x="3963689" y="0"/>
                </a:lnTo>
                <a:close/>
              </a:path>
            </a:pathLst>
          </a:custGeom>
          <a:solidFill>
            <a:srgbClr val="008FCE"/>
          </a:solidFill>
        </p:spPr>
        <p:txBody>
          <a:bodyPr wrap="square" lIns="0" tIns="0" rIns="0" bIns="0" rtlCol="0"/>
          <a:lstStyle/>
          <a:p>
            <a:endParaRPr/>
          </a:p>
        </p:txBody>
      </p:sp>
      <p:sp>
        <p:nvSpPr>
          <p:cNvPr id="23" name="bg object 23"/>
          <p:cNvSpPr/>
          <p:nvPr/>
        </p:nvSpPr>
        <p:spPr>
          <a:xfrm>
            <a:off x="1207008" y="6574535"/>
            <a:ext cx="4282440" cy="283464"/>
          </a:xfrm>
          <a:prstGeom prst="rect">
            <a:avLst/>
          </a:prstGeom>
          <a:blipFill>
            <a:blip r:embed="rId10"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4" name="bg object 24"/>
          <p:cNvSpPr/>
          <p:nvPr/>
        </p:nvSpPr>
        <p:spPr>
          <a:xfrm>
            <a:off x="1232706" y="6599208"/>
            <a:ext cx="4178300" cy="259079"/>
          </a:xfrm>
          <a:custGeom>
            <a:avLst/>
            <a:gdLst/>
            <a:ahLst/>
            <a:cxnLst/>
            <a:rect l="l" t="t" r="r" b="b"/>
            <a:pathLst>
              <a:path w="4178300" h="259079">
                <a:moveTo>
                  <a:pt x="4048621" y="0"/>
                </a:moveTo>
                <a:lnTo>
                  <a:pt x="0" y="0"/>
                </a:lnTo>
                <a:lnTo>
                  <a:pt x="0" y="258506"/>
                </a:lnTo>
                <a:lnTo>
                  <a:pt x="4177872" y="258506"/>
                </a:lnTo>
                <a:lnTo>
                  <a:pt x="4177872" y="129252"/>
                </a:lnTo>
                <a:lnTo>
                  <a:pt x="4048621" y="0"/>
                </a:lnTo>
                <a:close/>
              </a:path>
            </a:pathLst>
          </a:custGeom>
          <a:solidFill>
            <a:srgbClr val="006A97"/>
          </a:solidFill>
        </p:spPr>
        <p:txBody>
          <a:bodyPr wrap="square" lIns="0" tIns="0" rIns="0" bIns="0" rtlCol="0"/>
          <a:lstStyle/>
          <a:p>
            <a:endParaRPr/>
          </a:p>
        </p:txBody>
      </p:sp>
      <p:sp>
        <p:nvSpPr>
          <p:cNvPr id="25" name="bg object 25"/>
          <p:cNvSpPr/>
          <p:nvPr/>
        </p:nvSpPr>
        <p:spPr>
          <a:xfrm>
            <a:off x="987552" y="6574535"/>
            <a:ext cx="4282440" cy="283464"/>
          </a:xfrm>
          <a:prstGeom prst="rect">
            <a:avLst/>
          </a:prstGeom>
          <a:blipFill>
            <a:blip r:embed="rId11"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6" name="bg object 26"/>
          <p:cNvSpPr/>
          <p:nvPr/>
        </p:nvSpPr>
        <p:spPr>
          <a:xfrm>
            <a:off x="1011794" y="6599208"/>
            <a:ext cx="4178300" cy="248920"/>
          </a:xfrm>
          <a:custGeom>
            <a:avLst/>
            <a:gdLst/>
            <a:ahLst/>
            <a:cxnLst/>
            <a:rect l="l" t="t" r="r" b="b"/>
            <a:pathLst>
              <a:path w="4178300" h="248920">
                <a:moveTo>
                  <a:pt x="4053436" y="0"/>
                </a:moveTo>
                <a:lnTo>
                  <a:pt x="0" y="0"/>
                </a:lnTo>
                <a:lnTo>
                  <a:pt x="0" y="248879"/>
                </a:lnTo>
                <a:lnTo>
                  <a:pt x="4177873" y="248879"/>
                </a:lnTo>
                <a:lnTo>
                  <a:pt x="4177873" y="124441"/>
                </a:lnTo>
                <a:lnTo>
                  <a:pt x="4053436" y="0"/>
                </a:lnTo>
                <a:close/>
              </a:path>
            </a:pathLst>
          </a:custGeom>
          <a:solidFill>
            <a:srgbClr val="005D85"/>
          </a:solidFill>
        </p:spPr>
        <p:txBody>
          <a:bodyPr wrap="square" lIns="0" tIns="0" rIns="0" bIns="0" rtlCol="0"/>
          <a:lstStyle/>
          <a:p>
            <a:endParaRPr/>
          </a:p>
        </p:txBody>
      </p:sp>
      <p:sp>
        <p:nvSpPr>
          <p:cNvPr id="27" name="bg object 27"/>
          <p:cNvSpPr/>
          <p:nvPr/>
        </p:nvSpPr>
        <p:spPr>
          <a:xfrm>
            <a:off x="179831" y="6574535"/>
            <a:ext cx="2109216" cy="283464"/>
          </a:xfrm>
          <a:prstGeom prst="rect">
            <a:avLst/>
          </a:prstGeom>
          <a:blipFill>
            <a:blip r:embed="rId12"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28" name="bg object 28"/>
          <p:cNvSpPr/>
          <p:nvPr/>
        </p:nvSpPr>
        <p:spPr>
          <a:xfrm>
            <a:off x="205386"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D86422"/>
          </a:solidFill>
        </p:spPr>
        <p:txBody>
          <a:bodyPr wrap="square" lIns="0" tIns="0" rIns="0" bIns="0" rtlCol="0"/>
          <a:lstStyle/>
          <a:p>
            <a:endParaRPr/>
          </a:p>
        </p:txBody>
      </p:sp>
      <p:sp>
        <p:nvSpPr>
          <p:cNvPr id="29" name="bg object 29"/>
          <p:cNvSpPr/>
          <p:nvPr/>
        </p:nvSpPr>
        <p:spPr>
          <a:xfrm>
            <a:off x="0" y="6574535"/>
            <a:ext cx="2084832" cy="283464"/>
          </a:xfrm>
          <a:prstGeom prst="rect">
            <a:avLst/>
          </a:prstGeom>
          <a:blipFill>
            <a:blip r:embed="rId13" cstate="email">
              <a:extLst>
                <a:ext uri="{28A0092B-C50C-407E-A947-70E740481C1C}">
                  <a14:useLocalDpi xmlns:a14="http://schemas.microsoft.com/office/drawing/2010/main"/>
                </a:ext>
              </a:extLst>
            </a:blip>
            <a:stretch>
              <a:fillRect/>
            </a:stretch>
          </a:blipFill>
        </p:spPr>
        <p:txBody>
          <a:bodyPr wrap="square" lIns="0" tIns="0" rIns="0" bIns="0" rtlCol="0"/>
          <a:lstStyle/>
          <a:p>
            <a:endParaRPr/>
          </a:p>
        </p:txBody>
      </p:sp>
      <p:sp>
        <p:nvSpPr>
          <p:cNvPr id="30" name="bg object 30"/>
          <p:cNvSpPr/>
          <p:nvPr/>
        </p:nvSpPr>
        <p:spPr>
          <a:xfrm>
            <a:off x="0" y="6599208"/>
            <a:ext cx="2004695" cy="259079"/>
          </a:xfrm>
          <a:custGeom>
            <a:avLst/>
            <a:gdLst/>
            <a:ahLst/>
            <a:cxnLst/>
            <a:rect l="l" t="t" r="r" b="b"/>
            <a:pathLst>
              <a:path w="2004695" h="259079">
                <a:moveTo>
                  <a:pt x="1871348" y="0"/>
                </a:moveTo>
                <a:lnTo>
                  <a:pt x="0" y="0"/>
                </a:lnTo>
                <a:lnTo>
                  <a:pt x="0" y="258791"/>
                </a:lnTo>
                <a:lnTo>
                  <a:pt x="2004413" y="258791"/>
                </a:lnTo>
                <a:lnTo>
                  <a:pt x="2004413" y="133067"/>
                </a:lnTo>
                <a:lnTo>
                  <a:pt x="1871348" y="0"/>
                </a:lnTo>
                <a:close/>
              </a:path>
            </a:pathLst>
          </a:custGeom>
          <a:solidFill>
            <a:srgbClr val="A24B19"/>
          </a:solidFill>
        </p:spPr>
        <p:txBody>
          <a:bodyPr wrap="square" lIns="0" tIns="0" rIns="0" bIns="0" rtlCol="0"/>
          <a:lstStyle/>
          <a:p>
            <a:endParaRPr/>
          </a:p>
        </p:txBody>
      </p:sp>
      <p:sp>
        <p:nvSpPr>
          <p:cNvPr id="2" name="Holder 2"/>
          <p:cNvSpPr>
            <a:spLocks noGrp="1"/>
          </p:cNvSpPr>
          <p:nvPr>
            <p:ph type="title"/>
          </p:nvPr>
        </p:nvSpPr>
        <p:spPr>
          <a:xfrm>
            <a:off x="4175664" y="-79755"/>
            <a:ext cx="3840670" cy="756920"/>
          </a:xfrm>
          <a:prstGeom prst="rect">
            <a:avLst/>
          </a:prstGeom>
        </p:spPr>
        <p:txBody>
          <a:bodyPr wrap="square" lIns="0" tIns="0" rIns="0" bIns="0">
            <a:spAutoFit/>
          </a:bodyPr>
          <a:lstStyle>
            <a:lvl1pPr>
              <a:defRPr sz="4800" b="1" i="0">
                <a:solidFill>
                  <a:schemeClr val="bg1"/>
                </a:solidFill>
                <a:latin typeface="Arial"/>
                <a:cs typeface="Arial"/>
              </a:defRPr>
            </a:lvl1pPr>
          </a:lstStyle>
          <a:p>
            <a:endParaRPr/>
          </a:p>
        </p:txBody>
      </p:sp>
      <p:sp>
        <p:nvSpPr>
          <p:cNvPr id="3" name="Holder 3"/>
          <p:cNvSpPr>
            <a:spLocks noGrp="1"/>
          </p:cNvSpPr>
          <p:nvPr>
            <p:ph type="body" idx="1"/>
          </p:nvPr>
        </p:nvSpPr>
        <p:spPr>
          <a:xfrm>
            <a:off x="441811" y="2080767"/>
            <a:ext cx="10570845" cy="3238500"/>
          </a:xfrm>
          <a:prstGeom prst="rect">
            <a:avLst/>
          </a:prstGeom>
        </p:spPr>
        <p:txBody>
          <a:bodyPr wrap="square" lIns="0" tIns="0" rIns="0" bIns="0">
            <a:spAutoFit/>
          </a:bodyPr>
          <a:lstStyle>
            <a:lvl1pPr>
              <a:defRPr sz="1900" b="0" i="0">
                <a:solidFill>
                  <a:schemeClr val="tx1"/>
                </a:solidFill>
                <a:latin typeface="Roboto"/>
                <a:cs typeface="Roboto"/>
              </a:defRPr>
            </a:lvl1pPr>
          </a:lstStyle>
          <a:p>
            <a:endParaRPr/>
          </a:p>
        </p:txBody>
      </p:sp>
      <p:sp>
        <p:nvSpPr>
          <p:cNvPr id="4" name="Holder 4"/>
          <p:cNvSpPr>
            <a:spLocks noGrp="1"/>
          </p:cNvSpPr>
          <p:nvPr>
            <p:ph type="ftr" sz="quarter" idx="5"/>
          </p:nvPr>
        </p:nvSpPr>
        <p:spPr>
          <a:xfrm>
            <a:off x="76269" y="6652472"/>
            <a:ext cx="1776730" cy="179536"/>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lang="zh-CN" altLang="en-US" spc="-5" dirty="0"/>
              <a:t>模拟演练</a:t>
            </a:r>
            <a:endParaRPr spc="-5" dirty="0"/>
          </a:p>
        </p:txBody>
      </p:sp>
      <p:sp>
        <p:nvSpPr>
          <p:cNvPr id="5" name="Holder 5"/>
          <p:cNvSpPr>
            <a:spLocks noGrp="1"/>
          </p:cNvSpPr>
          <p:nvPr>
            <p:ph type="dt" sz="half" idx="6"/>
          </p:nvPr>
        </p:nvSpPr>
        <p:spPr>
          <a:xfrm>
            <a:off x="609600" y="6377940"/>
            <a:ext cx="280416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12-Jan-21</a:t>
            </a:fld>
            <a:endParaRPr lang="en-US"/>
          </a:p>
        </p:txBody>
      </p:sp>
      <p:sp>
        <p:nvSpPr>
          <p:cNvPr id="6" name="Holder 6"/>
          <p:cNvSpPr>
            <a:spLocks noGrp="1"/>
          </p:cNvSpPr>
          <p:nvPr>
            <p:ph type="sldNum" sz="quarter" idx="7"/>
          </p:nvPr>
        </p:nvSpPr>
        <p:spPr>
          <a:xfrm>
            <a:off x="11401037" y="6634184"/>
            <a:ext cx="617854" cy="179536"/>
          </a:xfrm>
          <a:prstGeom prst="rect">
            <a:avLst/>
          </a:prstGeom>
        </p:spPr>
        <p:txBody>
          <a:bodyPr wrap="square" lIns="0" tIns="0" rIns="0" bIns="0">
            <a:spAutoFit/>
          </a:bodyPr>
          <a:lstStyle>
            <a:lvl1pPr>
              <a:defRPr sz="1200" b="1" i="0">
                <a:solidFill>
                  <a:schemeClr val="bg1"/>
                </a:solidFill>
                <a:latin typeface="Arial"/>
                <a:cs typeface="Arial"/>
              </a:defRPr>
            </a:lvl1pPr>
          </a:lstStyle>
          <a:p>
            <a:pPr marL="12700">
              <a:lnSpc>
                <a:spcPts val="1425"/>
              </a:lnSpc>
            </a:pPr>
            <a:r>
              <a:rPr lang="zh-CN" altLang="en-US" spc="-55" dirty="0"/>
              <a:t>第</a:t>
            </a:r>
            <a:r>
              <a:rPr spc="-55" dirty="0"/>
              <a:t> </a:t>
            </a:r>
            <a:fld id="{81D60167-4931-47E6-BA6A-407CBD079E47}" type="slidenum">
              <a:rPr smtClean="0"/>
              <a:t>‹#›</a:t>
            </a:fld>
            <a:r>
              <a:rPr lang="zh-CN" altLang="en-US" dirty="0"/>
              <a:t>页</a:t>
            </a:r>
            <a:endParaRPr dirty="0"/>
          </a:p>
        </p:txBody>
      </p:sp>
    </p:spTree>
    <p:extLst>
      <p:ext uri="{BB962C8B-B14F-4D97-AF65-F5344CB8AC3E}">
        <p14:creationId xmlns:p14="http://schemas.microsoft.com/office/powerpoint/2010/main" val="3145329245"/>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4.png"/><Relationship Id="rId5" Type="http://schemas.openxmlformats.org/officeDocument/2006/relationships/image" Target="../media/image12.png"/><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s://cms.who.int/teams/regulation-prequalification/covid-19" TargetMode="External"/><Relationship Id="rId3" Type="http://schemas.openxmlformats.org/officeDocument/2006/relationships/image" Target="../media/image34.png"/><Relationship Id="rId7" Type="http://schemas.openxmlformats.org/officeDocument/2006/relationships/image" Target="../media/image19.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hyperlink" Target="https://apps.who.int/iris/bitstream/handle/10665/336603/WHO-2019-nCoV-Vaccine_deployment-2020.1-eng.pdf" TargetMode="External"/><Relationship Id="rId4" Type="http://schemas.openxmlformats.org/officeDocument/2006/relationships/image" Target="../media/image35.png"/></Relationships>
</file>

<file path=ppt/slides/_rels/slide3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6.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hyperlink" Target="mailto:rashforda@who.int" TargetMode="External"/><Relationship Id="rId13" Type="http://schemas.openxmlformats.org/officeDocument/2006/relationships/hyperlink" Target="https://www.who.int/health-topics/coronavirus" TargetMode="External"/><Relationship Id="rId3" Type="http://schemas.openxmlformats.org/officeDocument/2006/relationships/hyperlink" Target="https://www.who.int/emergencies/diseases/novel-coronavirus-2019" TargetMode="External"/><Relationship Id="rId7" Type="http://schemas.openxmlformats.org/officeDocument/2006/relationships/hyperlink" Target="mailto:schmidtt@who.int" TargetMode="External"/><Relationship Id="rId12" Type="http://schemas.openxmlformats.org/officeDocument/2006/relationships/hyperlink" Target="mailto:eshofoniea@who.int" TargetMode="External"/><Relationship Id="rId2" Type="http://schemas.openxmlformats.org/officeDocument/2006/relationships/notesSlide" Target="../notesSlides/notesSlide37.xml"/><Relationship Id="rId16"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hyperlink" Target="mailto:samhourid@who.int" TargetMode="External"/><Relationship Id="rId11" Type="http://schemas.openxmlformats.org/officeDocument/2006/relationships/hyperlink" Target="mailto:htikem@who.int" TargetMode="External"/><Relationship Id="rId5" Type="http://schemas.openxmlformats.org/officeDocument/2006/relationships/hyperlink" Target="mailto:stephenm@who.int" TargetMode="External"/><Relationship Id="rId15" Type="http://schemas.openxmlformats.org/officeDocument/2006/relationships/hyperlink" Target="https://www.who.int/ihr/procedures/simulation-exercise/en/" TargetMode="External"/><Relationship Id="rId10" Type="http://schemas.openxmlformats.org/officeDocument/2006/relationships/hyperlink" Target="mailto:hkatom@who.int" TargetMode="External"/><Relationship Id="rId4" Type="http://schemas.openxmlformats.org/officeDocument/2006/relationships/image" Target="../media/image41.png"/><Relationship Id="rId9" Type="http://schemas.openxmlformats.org/officeDocument/2006/relationships/hyperlink" Target="mailto:andragro@paho.org" TargetMode="External"/><Relationship Id="rId14" Type="http://schemas.openxmlformats.org/officeDocument/2006/relationships/image" Target="../media/image42.png"/></Relationships>
</file>

<file path=ppt/slides/_rels/slide4.xml.rels><?xml version="1.0" encoding="UTF-8" standalone="yes"?>
<Relationships xmlns="http://schemas.openxmlformats.org/package/2006/relationships"><Relationship Id="rId3" Type="http://schemas.openxmlformats.org/officeDocument/2006/relationships/hyperlink" Target="https://www.who.int/emergencies/diseases/novel-coronavirus-2019/situation-reports"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ideo" Target="https://www.youtube.com/embed/5opR6x6NMpQ" TargetMode="External"/><Relationship Id="rId5" Type="http://schemas.openxmlformats.org/officeDocument/2006/relationships/image" Target="../media/image18.jpeg"/><Relationship Id="rId4" Type="http://schemas.openxmlformats.org/officeDocument/2006/relationships/hyperlink" Target="https://youtu.be/5opR6x6NMpQ"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hyperlink" Target="https://cms.who.int/teams/regulation-prequalification/covid-19"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who.int/ihr/publications/WHO-WHE-CPI-2017.10/en/"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apps.who.int/iris/bitstream/handle/10665/336603/WHO-2019-nCoV-Vaccine_deployment-2020.1-eng.pdf" TargetMode="External"/><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81280" y="141372"/>
            <a:ext cx="12354560" cy="6949440"/>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355600" y="1865376"/>
            <a:ext cx="5914630" cy="2186798"/>
          </a:xfrm>
        </p:spPr>
        <p:txBody>
          <a:bodyPr>
            <a:noAutofit/>
          </a:bodyPr>
          <a:lstStyle/>
          <a:p>
            <a:pPr algn="l"/>
            <a:r>
              <a:rPr lang="zh-CN" altLang="en-US" sz="4400" b="1" dirty="0">
                <a:solidFill>
                  <a:schemeClr val="bg1"/>
                </a:solidFill>
                <a:latin typeface="+mj-ea"/>
              </a:rPr>
              <a:t>新型冠状病毒</a:t>
            </a:r>
            <a:br>
              <a:rPr lang="zh-CN" altLang="en-US" sz="4400" b="1" dirty="0">
                <a:solidFill>
                  <a:schemeClr val="bg1"/>
                </a:solidFill>
                <a:latin typeface="+mj-ea"/>
              </a:rPr>
            </a:br>
            <a:r>
              <a:rPr lang="zh-CN" altLang="en-US" sz="4400" b="1" dirty="0">
                <a:solidFill>
                  <a:schemeClr val="bg1"/>
                </a:solidFill>
                <a:latin typeface="+mj-ea"/>
              </a:rPr>
              <a:t>（</a:t>
            </a:r>
            <a:r>
              <a:rPr lang="en-US" sz="4400" b="1" dirty="0">
                <a:solidFill>
                  <a:schemeClr val="bg1"/>
                </a:solidFill>
                <a:latin typeface="+mj-ea"/>
              </a:rPr>
              <a:t>COVID-19</a:t>
            </a:r>
            <a:r>
              <a:rPr lang="zh-CN" altLang="en-US" sz="4400" b="1" dirty="0">
                <a:solidFill>
                  <a:schemeClr val="bg1"/>
                </a:solidFill>
                <a:latin typeface="+mj-ea"/>
              </a:rPr>
              <a:t>）</a:t>
            </a:r>
            <a:endParaRPr lang="en-US" sz="4400" dirty="0">
              <a:solidFill>
                <a:schemeClr val="bg1"/>
              </a:solidFill>
              <a:latin typeface="+mj-ea"/>
              <a:cs typeface="Arial" panose="020B0604020202020204" pitchFamily="34"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7769465" y="3548260"/>
            <a:ext cx="4306277" cy="1065066"/>
          </a:xfrm>
        </p:spPr>
        <p:txBody>
          <a:bodyPr/>
          <a:lstStyle/>
          <a:p>
            <a:pPr algn="r"/>
            <a:r>
              <a:rPr lang="zh-CN" altLang="en-US" sz="3600" b="1" dirty="0">
                <a:solidFill>
                  <a:srgbClr val="0092CB"/>
                </a:solidFill>
                <a:latin typeface="+mn-ea"/>
              </a:rPr>
              <a:t>国家名称</a:t>
            </a:r>
          </a:p>
          <a:p>
            <a:pPr algn="r"/>
            <a:r>
              <a:rPr lang="zh-CN" altLang="en-US" sz="2000" b="1" dirty="0">
                <a:solidFill>
                  <a:srgbClr val="0092CB"/>
                </a:solidFill>
                <a:latin typeface="+mn-ea"/>
              </a:rPr>
              <a:t>日期和地点</a:t>
            </a:r>
          </a:p>
        </p:txBody>
      </p:sp>
      <p:sp>
        <p:nvSpPr>
          <p:cNvPr id="7" name="Rectangle 6">
            <a:extLst>
              <a:ext uri="{FF2B5EF4-FFF2-40B4-BE49-F238E27FC236}">
                <a16:creationId xmlns:a16="http://schemas.microsoft.com/office/drawing/2014/main" id="{8062DF02-DEA5-49F3-A3BE-DD71F23B12A7}"/>
              </a:ext>
            </a:extLst>
          </p:cNvPr>
          <p:cNvSpPr/>
          <p:nvPr/>
        </p:nvSpPr>
        <p:spPr>
          <a:xfrm>
            <a:off x="2861363" y="4981610"/>
            <a:ext cx="7893344" cy="1015663"/>
          </a:xfrm>
          <a:prstGeom prst="rect">
            <a:avLst/>
          </a:prstGeom>
        </p:spPr>
        <p:txBody>
          <a:bodyPr wrap="square" lIns="91440" tIns="45720" rIns="91440" bIns="45720" anchor="t">
            <a:spAutoFit/>
          </a:bodyPr>
          <a:lstStyle/>
          <a:p>
            <a:pPr lvl="0" algn="ctr">
              <a:defRPr/>
            </a:pPr>
            <a:r>
              <a:rPr lang="zh-CN" altLang="en-US" sz="2000" b="1" dirty="0">
                <a:solidFill>
                  <a:srgbClr val="D86422"/>
                </a:solidFill>
                <a:latin typeface="+mn-ea"/>
                <a:cs typeface="Arial"/>
              </a:rPr>
              <a:t>国家疫苗接种部署计划：</a:t>
            </a:r>
          </a:p>
          <a:p>
            <a:pPr lvl="0" algn="ctr">
              <a:defRPr/>
            </a:pPr>
            <a:r>
              <a:rPr lang="zh-CN" altLang="en-US" sz="2000" b="1" dirty="0">
                <a:solidFill>
                  <a:srgbClr val="D86422"/>
                </a:solidFill>
                <a:latin typeface="+mn-ea"/>
                <a:cs typeface="Arial"/>
              </a:rPr>
              <a:t>监管、监督和安全</a:t>
            </a:r>
          </a:p>
          <a:p>
            <a:pPr lvl="0" algn="ctr">
              <a:defRPr/>
            </a:pPr>
            <a:r>
              <a:rPr lang="zh-CN" altLang="en-US" sz="2000" b="1" dirty="0">
                <a:solidFill>
                  <a:srgbClr val="D86422"/>
                </a:solidFill>
                <a:latin typeface="+mn-ea"/>
                <a:cs typeface="Arial"/>
              </a:rPr>
              <a:t>模拟演练</a:t>
            </a: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4" cstate="email">
            <a:extLst>
              <a:ext uri="{28A0092B-C50C-407E-A947-70E740481C1C}">
                <a14:useLocalDpi xmlns:a14="http://schemas.microsoft.com/office/drawing/2010/main"/>
              </a:ext>
            </a:extLst>
          </a:blip>
          <a:srcRect/>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233328" y="6219746"/>
            <a:ext cx="1149414" cy="496882"/>
          </a:xfrm>
          <a:prstGeom prst="rect">
            <a:avLst/>
          </a:prstGeom>
        </p:spPr>
      </p:pic>
      <p:sp>
        <p:nvSpPr>
          <p:cNvPr id="3" name="文本框 2">
            <a:extLst>
              <a:ext uri="{FF2B5EF4-FFF2-40B4-BE49-F238E27FC236}">
                <a16:creationId xmlns:a16="http://schemas.microsoft.com/office/drawing/2014/main" id="{2AF3973D-E104-4E86-964F-76A596DED004}"/>
              </a:ext>
            </a:extLst>
          </p:cNvPr>
          <p:cNvSpPr txBox="1"/>
          <p:nvPr/>
        </p:nvSpPr>
        <p:spPr>
          <a:xfrm>
            <a:off x="609352" y="6357731"/>
            <a:ext cx="1399032" cy="321582"/>
          </a:xfrm>
          <a:prstGeom prst="rect">
            <a:avLst/>
          </a:prstGeom>
          <a:solidFill>
            <a:schemeClr val="bg1"/>
          </a:solidFill>
        </p:spPr>
        <p:txBody>
          <a:bodyPr wrap="square" rtlCol="0">
            <a:spAutoFit/>
          </a:bodyPr>
          <a:lstStyle/>
          <a:p>
            <a:pPr algn="l">
              <a:spcBef>
                <a:spcPts val="1200"/>
              </a:spcBef>
              <a:spcAft>
                <a:spcPts val="600"/>
              </a:spcAft>
              <a:buClr>
                <a:srgbClr val="DD8047"/>
              </a:buClr>
              <a:buSzPct val="60000"/>
            </a:pPr>
            <a:r>
              <a:rPr lang="zh-CN" altLang="en-US" sz="1400" b="1" dirty="0">
                <a:solidFill>
                  <a:schemeClr val="accent3">
                    <a:lumMod val="60000"/>
                    <a:lumOff val="40000"/>
                  </a:schemeClr>
                </a:solidFill>
                <a:latin typeface="+mn-ea"/>
                <a:cs typeface="Calibri" panose="020F0502020204030204" pitchFamily="34" charset="0"/>
              </a:rPr>
              <a:t>世界卫生组织</a:t>
            </a:r>
          </a:p>
        </p:txBody>
      </p:sp>
    </p:spTree>
    <p:extLst>
      <p:ext uri="{BB962C8B-B14F-4D97-AF65-F5344CB8AC3E}">
        <p14:creationId xmlns:p14="http://schemas.microsoft.com/office/powerpoint/2010/main" val="39311554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桌面演练的目标</a:t>
            </a:r>
            <a:endParaRPr lang="en-US" dirty="0">
              <a:latin typeface="STXihei" panose="02010600040101010101" pitchFamily="2" charset="-122"/>
              <a:ea typeface="STXihei" panose="02010600040101010101" pitchFamily="2" charset="-122"/>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393192" y="1017346"/>
            <a:ext cx="10960608" cy="5159617"/>
          </a:xfrm>
        </p:spPr>
        <p:txBody>
          <a:bodyPr>
            <a:normAutofit fontScale="85000" lnSpcReduction="20000"/>
          </a:bodyPr>
          <a:lstStyle/>
          <a:p>
            <a:pPr marL="0" lvl="0" indent="0">
              <a:lnSpc>
                <a:spcPct val="120000"/>
              </a:lnSpc>
              <a:spcBef>
                <a:spcPts val="700"/>
              </a:spcBef>
              <a:buClr>
                <a:schemeClr val="tx1"/>
              </a:buClr>
              <a:buSzPct val="100000"/>
              <a:buNone/>
            </a:pPr>
            <a:r>
              <a:rPr lang="zh-CN" altLang="en-US" sz="3200" b="1" dirty="0">
                <a:solidFill>
                  <a:schemeClr val="accent3"/>
                </a:solidFill>
                <a:latin typeface="STXihei" panose="02010600040101010101" pitchFamily="2" charset="-122"/>
                <a:ea typeface="STXihei" panose="02010600040101010101" pitchFamily="2" charset="-122"/>
                <a:cs typeface="Calibri" panose="020F0502020204030204" pitchFamily="34" charset="0"/>
              </a:rPr>
              <a:t>具体目标</a:t>
            </a:r>
            <a:endParaRPr lang="en-GB" sz="3200" b="1" dirty="0">
              <a:solidFill>
                <a:schemeClr val="accent3"/>
              </a:solidFill>
              <a:latin typeface="STXihei" panose="02010600040101010101" pitchFamily="2" charset="-122"/>
              <a:ea typeface="STXihei" panose="02010600040101010101" pitchFamily="2" charset="-122"/>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r>
              <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检查当前的疫苗审批监管框架。这将包括：</a:t>
            </a:r>
            <a:endParaRPr lang="en-GB"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914400" lvl="1" indent="-457200">
              <a:lnSpc>
                <a:spcPct val="120000"/>
              </a:lnSpc>
              <a:spcBef>
                <a:spcPts val="0"/>
              </a:spcBef>
              <a:buClr>
                <a:schemeClr val="tx1"/>
              </a:buClr>
              <a:buSzPct val="100000"/>
              <a:buFont typeface="+mj-lt"/>
              <a:buAutoNum type="alphaLcPeriod"/>
            </a:pPr>
            <a:r>
              <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审查目前已确立的应急监管审批</a:t>
            </a:r>
          </a:p>
          <a:p>
            <a:pPr marL="914400" lvl="1" indent="-457200">
              <a:lnSpc>
                <a:spcPct val="120000"/>
              </a:lnSpc>
              <a:spcBef>
                <a:spcPts val="0"/>
              </a:spcBef>
              <a:buClr>
                <a:schemeClr val="tx1"/>
              </a:buClr>
              <a:buSzPct val="100000"/>
              <a:buFont typeface="+mj-lt"/>
              <a:buAutoNum type="alphaLcPeriod"/>
            </a:pPr>
            <a:r>
              <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按需要确定应急审批和进口途径</a:t>
            </a:r>
          </a:p>
          <a:p>
            <a:pPr marL="914400" lvl="1" indent="-457200">
              <a:lnSpc>
                <a:spcPct val="120000"/>
              </a:lnSpc>
              <a:spcBef>
                <a:spcPts val="0"/>
              </a:spcBef>
              <a:buClr>
                <a:schemeClr val="tx1"/>
              </a:buClr>
              <a:buSzPct val="100000"/>
              <a:buFont typeface="+mj-lt"/>
              <a:buAutoNum type="alphaLcPeriod"/>
            </a:pPr>
            <a:r>
              <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最后确定疫苗的许可证安排和疫苗交付机制</a:t>
            </a:r>
            <a:endParaRPr lang="en-GB"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457200" lvl="1" indent="0">
              <a:lnSpc>
                <a:spcPct val="120000"/>
              </a:lnSpc>
              <a:spcBef>
                <a:spcPts val="0"/>
              </a:spcBef>
              <a:buClr>
                <a:schemeClr val="tx1"/>
              </a:buClr>
              <a:buSzPct val="100000"/>
              <a:buNone/>
            </a:pPr>
            <a:endParaRPr lang="en-GB"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457200" lvl="0" indent="-457200">
              <a:lnSpc>
                <a:spcPct val="120000"/>
              </a:lnSpc>
              <a:spcBef>
                <a:spcPts val="0"/>
              </a:spcBef>
              <a:buClr>
                <a:schemeClr val="tx1"/>
              </a:buClr>
              <a:buSzPct val="100000"/>
              <a:buFont typeface="+mj-lt"/>
              <a:buAutoNum type="arabicPeriod"/>
            </a:pPr>
            <a:r>
              <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确保正确交付疫苗</a:t>
            </a:r>
            <a:endParaRPr lang="en-GB"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914400" lvl="1" indent="-457200">
              <a:lnSpc>
                <a:spcPct val="120000"/>
              </a:lnSpc>
              <a:spcBef>
                <a:spcPts val="0"/>
              </a:spcBef>
              <a:buClr>
                <a:schemeClr val="tx1"/>
              </a:buClr>
              <a:buSzPct val="100000"/>
              <a:buFont typeface="+mj-lt"/>
              <a:buAutoNum type="arabicPeriod"/>
            </a:pPr>
            <a:r>
              <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在获得许可的情况下搬运、储存和交付</a:t>
            </a:r>
          </a:p>
          <a:p>
            <a:pPr marL="914400" lvl="1" indent="-457200">
              <a:lnSpc>
                <a:spcPct val="120000"/>
              </a:lnSpc>
              <a:spcBef>
                <a:spcPts val="0"/>
              </a:spcBef>
              <a:buClr>
                <a:schemeClr val="tx1"/>
              </a:buClr>
              <a:buSzPct val="100000"/>
              <a:buFont typeface="+mj-lt"/>
              <a:buAutoNum type="arabicPeriod"/>
            </a:pPr>
            <a:r>
              <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持证疫苗接种中心</a:t>
            </a:r>
          </a:p>
          <a:p>
            <a:pPr marL="914400" lvl="1" indent="-457200">
              <a:lnSpc>
                <a:spcPct val="120000"/>
              </a:lnSpc>
              <a:spcBef>
                <a:spcPts val="0"/>
              </a:spcBef>
              <a:buClr>
                <a:schemeClr val="tx1"/>
              </a:buClr>
              <a:buSzPct val="100000"/>
              <a:buFont typeface="+mj-lt"/>
              <a:buAutoNum type="arabicPeriod"/>
            </a:pPr>
            <a:r>
              <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持证疫苗接种人员</a:t>
            </a:r>
            <a:endParaRPr lang="en-GB"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457200" lvl="1" indent="0">
              <a:lnSpc>
                <a:spcPct val="120000"/>
              </a:lnSpc>
              <a:spcBef>
                <a:spcPts val="0"/>
              </a:spcBef>
              <a:buClr>
                <a:schemeClr val="tx1"/>
              </a:buClr>
              <a:buSzPct val="100000"/>
              <a:buNone/>
            </a:pPr>
            <a:endParaRPr lang="en-GB"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457200" indent="-457200">
              <a:lnSpc>
                <a:spcPct val="120000"/>
              </a:lnSpc>
              <a:spcBef>
                <a:spcPts val="0"/>
              </a:spcBef>
              <a:buClr>
                <a:schemeClr val="tx1"/>
              </a:buClr>
              <a:buSzPct val="100000"/>
              <a:buFont typeface="+mj-lt"/>
              <a:buAutoNum type="arabicPeriod"/>
            </a:pPr>
            <a:r>
              <a:rPr lang="zh-CN" altLang="en-US"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确定疫苗接种监管和安全方面的任何挑战。</a:t>
            </a:r>
            <a:r>
              <a:rPr lang="en-GB" sz="32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 </a:t>
            </a:r>
          </a:p>
          <a:p>
            <a:pPr marL="914400" lvl="1" indent="-457200">
              <a:lnSpc>
                <a:spcPct val="120000"/>
              </a:lnSpc>
              <a:spcBef>
                <a:spcPts val="0"/>
              </a:spcBef>
              <a:buClr>
                <a:schemeClr val="tx1"/>
              </a:buClr>
              <a:buSzPct val="100000"/>
              <a:buFont typeface="+mj-lt"/>
              <a:buAutoNum type="alphaLcPeriod"/>
            </a:pPr>
            <a:r>
              <a:rPr lang="zh-CN" altLang="en-US" sz="25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审查安全监测、免疫接种后不良事件的管理和注射安全情况</a:t>
            </a:r>
          </a:p>
          <a:p>
            <a:pPr marL="914400" lvl="1" indent="-457200">
              <a:lnSpc>
                <a:spcPct val="120000"/>
              </a:lnSpc>
              <a:spcBef>
                <a:spcPts val="0"/>
              </a:spcBef>
              <a:buClr>
                <a:schemeClr val="tx1"/>
              </a:buClr>
              <a:buSzPct val="100000"/>
              <a:buFont typeface="+mj-lt"/>
              <a:buAutoNum type="alphaLcPeriod"/>
            </a:pPr>
            <a:r>
              <a:rPr lang="zh-CN" altLang="en-US" sz="25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追溯和管理发放的批次</a:t>
            </a:r>
          </a:p>
          <a:p>
            <a:pPr marL="914400" lvl="1" indent="-457200">
              <a:lnSpc>
                <a:spcPct val="120000"/>
              </a:lnSpc>
              <a:spcBef>
                <a:spcPts val="0"/>
              </a:spcBef>
              <a:buClr>
                <a:schemeClr val="tx1"/>
              </a:buClr>
              <a:buSzPct val="100000"/>
              <a:buFont typeface="+mj-lt"/>
              <a:buAutoNum type="alphaLcPeriod"/>
            </a:pPr>
            <a:r>
              <a:rPr lang="zh-CN" altLang="en-US" sz="25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监测和报告</a:t>
            </a:r>
            <a:endParaRPr lang="en-GB"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914400" lvl="1" indent="-457200">
              <a:lnSpc>
                <a:spcPct val="120000"/>
              </a:lnSpc>
              <a:spcBef>
                <a:spcPts val="0"/>
              </a:spcBef>
              <a:buClr>
                <a:schemeClr val="tx1"/>
              </a:buClr>
              <a:buSzPct val="100000"/>
              <a:buFont typeface="+mj-lt"/>
              <a:buAutoNum type="alphaLcPeriod"/>
            </a:pPr>
            <a:endParaRPr lang="en-GB" dirty="0">
              <a:solidFill>
                <a:prstClr val="black"/>
              </a:solidFill>
              <a:latin typeface="+mj-lt"/>
              <a:cs typeface="Calibri" panose="020F0502020204030204" pitchFamily="34" charset="0"/>
            </a:endParaRPr>
          </a:p>
          <a:p>
            <a:pPr marL="971550" lvl="1" indent="-514350">
              <a:lnSpc>
                <a:spcPct val="120000"/>
              </a:lnSpc>
              <a:spcBef>
                <a:spcPts val="0"/>
              </a:spcBef>
              <a:buClr>
                <a:schemeClr val="tx1"/>
              </a:buClr>
              <a:buSzPct val="100000"/>
              <a:buFont typeface="+mj-lt"/>
              <a:buAutoNum type="alphaLcPeriod"/>
            </a:pPr>
            <a:endParaRPr lang="en-GB" sz="2800" dirty="0">
              <a:solidFill>
                <a:prstClr val="black"/>
              </a:solidFill>
              <a:latin typeface="+mj-lt"/>
              <a:cs typeface="Calibri" panose="020F0502020204030204" pitchFamily="34" charset="0"/>
            </a:endParaRPr>
          </a:p>
          <a:p>
            <a:pPr marL="457200" lvl="0" indent="-457200">
              <a:lnSpc>
                <a:spcPct val="120000"/>
              </a:lnSpc>
              <a:spcBef>
                <a:spcPts val="0"/>
              </a:spcBef>
              <a:buClr>
                <a:schemeClr val="tx1"/>
              </a:buClr>
              <a:buSzPct val="100000"/>
              <a:buFont typeface="+mj-lt"/>
              <a:buAutoNum type="arabicPeriod"/>
            </a:pPr>
            <a:endParaRPr lang="en-GB" sz="1400" b="1" dirty="0">
              <a:solidFill>
                <a:schemeClr val="bg1"/>
              </a:solidFill>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a:xfrm>
            <a:off x="5523470" y="6686791"/>
            <a:ext cx="3727816" cy="239227"/>
          </a:xfrm>
        </p:spPr>
        <p:txBody>
          <a:bodyPr/>
          <a:lstStyle/>
          <a:p>
            <a:pPr>
              <a:lnSpc>
                <a:spcPts val="1800"/>
              </a:lnSpc>
              <a:spcBef>
                <a:spcPts val="1800"/>
              </a:spcBef>
            </a:pPr>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a:p>
            <a:endParaRPr lang="en-US" dirty="0"/>
          </a:p>
        </p:txBody>
      </p:sp>
      <p:sp>
        <p:nvSpPr>
          <p:cNvPr id="5" name="文本框 1">
            <a:extLst>
              <a:ext uri="{FF2B5EF4-FFF2-40B4-BE49-F238E27FC236}">
                <a16:creationId xmlns:a16="http://schemas.microsoft.com/office/drawing/2014/main" id="{7FB06398-4AA1-49F4-AA62-8D3E6936E451}"/>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6" name="文本框 2">
            <a:extLst>
              <a:ext uri="{FF2B5EF4-FFF2-40B4-BE49-F238E27FC236}">
                <a16:creationId xmlns:a16="http://schemas.microsoft.com/office/drawing/2014/main" id="{9F8B0CB1-31BB-437E-BC5C-A35247D6CC41}"/>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id="{4AE4AE18-49DC-486C-BC64-4F5EFB152632}"/>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10</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36200134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cs typeface="Arial"/>
              </a:rPr>
              <a:t>演练管理团队</a:t>
            </a:r>
            <a:endParaRPr lang="en-US" dirty="0">
              <a:latin typeface="STXihei" panose="02010600040101010101" pitchFamily="2" charset="-122"/>
              <a:ea typeface="STXihei" panose="02010600040101010101" pitchFamily="2" charset="-122"/>
              <a:cs typeface="Arial"/>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965200" y="834118"/>
            <a:ext cx="9966960" cy="5465750"/>
          </a:xfrm>
        </p:spPr>
        <p:txBody>
          <a:bodyPr>
            <a:noAutofit/>
          </a:bodyPr>
          <a:lstStyle/>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r>
              <a:rPr lang="zh-CN" altLang="en-US" sz="2600" b="1" dirty="0">
                <a:solidFill>
                  <a:schemeClr val="accent3"/>
                </a:solidFill>
                <a:latin typeface="STXihei" panose="02010600040101010101" pitchFamily="2" charset="-122"/>
                <a:ea typeface="STXihei" panose="02010600040101010101" pitchFamily="2" charset="-122"/>
                <a:cs typeface="Calibri" panose="020F0502020204030204" pitchFamily="34" charset="0"/>
              </a:rPr>
              <a:t>角色</a:t>
            </a:r>
          </a:p>
          <a:p>
            <a:pPr marL="0" lvl="0" indent="0">
              <a:lnSpc>
                <a:spcPct val="100000"/>
              </a:lnSpc>
              <a:spcBef>
                <a:spcPts val="700"/>
              </a:spcBef>
              <a:buClr>
                <a:schemeClr val="tx1"/>
              </a:buClr>
              <a:buSzPct val="100000"/>
              <a:buNone/>
            </a:pPr>
            <a:endParaRPr lang="en-US" sz="2600" b="1" dirty="0">
              <a:solidFill>
                <a:schemeClr val="accent3"/>
              </a:solidFill>
              <a:latin typeface="+mj-lt"/>
              <a:cs typeface="Calibri" panose="020F0502020204030204" pitchFamily="34" charset="0"/>
            </a:endParaRPr>
          </a:p>
          <a:p>
            <a:pPr marL="0" lvl="0" indent="0">
              <a:lnSpc>
                <a:spcPct val="150000"/>
              </a:lnSpc>
              <a:spcBef>
                <a:spcPts val="700"/>
              </a:spcBef>
              <a:buClr>
                <a:schemeClr val="tx1"/>
              </a:buClr>
              <a:buSzPct val="100000"/>
              <a:buNone/>
            </a:pPr>
            <a:r>
              <a:rPr lang="zh-CN" altLang="en-US" sz="2600" dirty="0">
                <a:latin typeface="SimSun" panose="02010600030101010101" pitchFamily="2" charset="-122"/>
                <a:ea typeface="SimSun" panose="02010600030101010101" pitchFamily="2" charset="-122"/>
                <a:cs typeface="Calibri" panose="020F0502020204030204" pitchFamily="34" charset="0"/>
              </a:rPr>
              <a:t>召集人：（插入姓名）</a:t>
            </a:r>
          </a:p>
          <a:p>
            <a:pPr marL="0" lvl="0" indent="0">
              <a:lnSpc>
                <a:spcPct val="150000"/>
              </a:lnSpc>
              <a:spcBef>
                <a:spcPts val="700"/>
              </a:spcBef>
              <a:buClr>
                <a:schemeClr val="tx1"/>
              </a:buClr>
              <a:buSzPct val="100000"/>
              <a:buNone/>
            </a:pPr>
            <a:r>
              <a:rPr lang="zh-CN" altLang="en-US" sz="2600" dirty="0">
                <a:latin typeface="SimSun" panose="02010600030101010101" pitchFamily="2" charset="-122"/>
                <a:ea typeface="SimSun" panose="02010600030101010101" pitchFamily="2" charset="-122"/>
                <a:cs typeface="Calibri" panose="020F0502020204030204" pitchFamily="34" charset="0"/>
              </a:rPr>
              <a:t>评价人员</a:t>
            </a:r>
            <a:r>
              <a:rPr lang="en-US" altLang="zh-CN" sz="2600" dirty="0">
                <a:latin typeface="SimSun" panose="02010600030101010101" pitchFamily="2" charset="-122"/>
                <a:ea typeface="SimSun" panose="02010600030101010101" pitchFamily="2" charset="-122"/>
                <a:cs typeface="Calibri" panose="020F0502020204030204" pitchFamily="34" charset="0"/>
              </a:rPr>
              <a:t>/</a:t>
            </a:r>
            <a:r>
              <a:rPr lang="zh-CN" altLang="en-US" sz="2600" dirty="0">
                <a:latin typeface="SimSun" panose="02010600030101010101" pitchFamily="2" charset="-122"/>
                <a:ea typeface="SimSun" panose="02010600030101010101" pitchFamily="2" charset="-122"/>
                <a:cs typeface="Calibri" panose="020F0502020204030204" pitchFamily="34" charset="0"/>
              </a:rPr>
              <a:t>报告员：（插入姓名）</a:t>
            </a:r>
          </a:p>
          <a:p>
            <a:pPr marL="0" lvl="0" indent="0">
              <a:lnSpc>
                <a:spcPct val="150000"/>
              </a:lnSpc>
              <a:spcBef>
                <a:spcPts val="700"/>
              </a:spcBef>
              <a:buClr>
                <a:schemeClr val="tx1"/>
              </a:buClr>
              <a:buSzPct val="100000"/>
              <a:buNone/>
            </a:pPr>
            <a:r>
              <a:rPr lang="zh-CN" altLang="en-US" sz="2600" dirty="0">
                <a:latin typeface="SimSun" panose="02010600030101010101" pitchFamily="2" charset="-122"/>
                <a:ea typeface="SimSun" panose="02010600030101010101" pitchFamily="2" charset="-122"/>
                <a:cs typeface="Calibri" panose="020F0502020204030204" pitchFamily="34" charset="0"/>
              </a:rPr>
              <a:t>观察员：（如适用）</a:t>
            </a: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a:p>
            <a:pPr marL="0" lvl="0" indent="0">
              <a:lnSpc>
                <a:spcPct val="100000"/>
              </a:lnSpc>
              <a:spcBef>
                <a:spcPts val="700"/>
              </a:spcBef>
              <a:buClr>
                <a:schemeClr val="tx1"/>
              </a:buClr>
              <a:buSzPct val="100000"/>
              <a:buNone/>
            </a:pPr>
            <a:endParaRPr lang="en-US" sz="2600" dirty="0">
              <a:latin typeface="+mj-lt"/>
              <a:cs typeface="Calibri" panose="020F0502020204030204" pitchFamily="34"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en-US" dirty="0"/>
              <a:t>2021</a:t>
            </a:r>
            <a:r>
              <a:rPr lang="zh-CN" altLang="en-US" dirty="0"/>
              <a:t>年</a:t>
            </a:r>
            <a:r>
              <a:rPr lang="en-US" altLang="zh-CN" dirty="0"/>
              <a:t>1</a:t>
            </a:r>
            <a:r>
              <a:rPr lang="zh-CN" altLang="en-US" dirty="0"/>
              <a:t>月</a:t>
            </a:r>
            <a:r>
              <a:rPr lang="en-US" altLang="zh-CN" dirty="0"/>
              <a:t>12</a:t>
            </a:r>
            <a:r>
              <a:rPr lang="zh-CN" altLang="en-US" dirty="0"/>
              <a:t>日</a:t>
            </a:r>
            <a:endParaRPr lang="en-US" dirty="0"/>
          </a:p>
        </p:txBody>
      </p:sp>
      <p:sp>
        <p:nvSpPr>
          <p:cNvPr id="5" name="文本框 1">
            <a:extLst>
              <a:ext uri="{FF2B5EF4-FFF2-40B4-BE49-F238E27FC236}">
                <a16:creationId xmlns:a16="http://schemas.microsoft.com/office/drawing/2014/main" id="{239FD2EC-22AC-4709-B1FD-21FE8A9BA962}"/>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6" name="文本框 2">
            <a:extLst>
              <a:ext uri="{FF2B5EF4-FFF2-40B4-BE49-F238E27FC236}">
                <a16:creationId xmlns:a16="http://schemas.microsoft.com/office/drawing/2014/main" id="{CF08A31C-D21E-41DE-9453-3E937F47175F}"/>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id="{274E5541-98A3-4463-AD76-BA7989D7E630}"/>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11</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14971043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桌面演练的规则</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2021</a:t>
            </a:r>
            <a:r>
              <a:rPr lang="zh-CN" altLang="en-US" dirty="0"/>
              <a:t>年</a:t>
            </a:r>
            <a:r>
              <a:rPr lang="en-US" altLang="zh-CN" dirty="0"/>
              <a:t>1</a:t>
            </a:r>
            <a:r>
              <a:rPr lang="zh-CN" altLang="en-US" dirty="0"/>
              <a:t>月</a:t>
            </a:r>
            <a:r>
              <a:rPr lang="en-US" altLang="zh-CN" dirty="0"/>
              <a:t>12</a:t>
            </a:r>
            <a:r>
              <a:rPr lang="zh-CN" altLang="en-US" dirty="0"/>
              <a:t>日</a:t>
            </a:r>
            <a:endParaRPr lang="en-US" dirty="0"/>
          </a:p>
        </p:txBody>
      </p:sp>
      <p:sp>
        <p:nvSpPr>
          <p:cNvPr id="9" name="Freeform: Shape 8">
            <a:extLst>
              <a:ext uri="{FF2B5EF4-FFF2-40B4-BE49-F238E27FC236}">
                <a16:creationId xmlns:a16="http://schemas.microsoft.com/office/drawing/2014/main" id="{8ACAFB73-DFEB-4ED8-A5B3-D287B5B9E082}"/>
              </a:ext>
            </a:extLst>
          </p:cNvPr>
          <p:cNvSpPr/>
          <p:nvPr/>
        </p:nvSpPr>
        <p:spPr>
          <a:xfrm>
            <a:off x="0" y="649224"/>
            <a:ext cx="9171432" cy="5952292"/>
          </a:xfrm>
          <a:custGeom>
            <a:avLst/>
            <a:gdLst>
              <a:gd name="connsiteX0" fmla="*/ 0 w 9171432"/>
              <a:gd name="connsiteY0" fmla="*/ 1 h 6028424"/>
              <a:gd name="connsiteX1" fmla="*/ 2267712 w 9171432"/>
              <a:gd name="connsiteY1" fmla="*/ 1 h 6028424"/>
              <a:gd name="connsiteX2" fmla="*/ 2267712 w 9171432"/>
              <a:gd name="connsiteY2" fmla="*/ 6028424 h 6028424"/>
              <a:gd name="connsiteX3" fmla="*/ 0 w 9171432"/>
              <a:gd name="connsiteY3" fmla="*/ 6028424 h 6028424"/>
              <a:gd name="connsiteX4" fmla="*/ 2276856 w 9171432"/>
              <a:gd name="connsiteY4" fmla="*/ 0 h 6028424"/>
              <a:gd name="connsiteX5" fmla="*/ 9171432 w 9171432"/>
              <a:gd name="connsiteY5" fmla="*/ 6028424 h 6028424"/>
              <a:gd name="connsiteX6" fmla="*/ 2276856 w 9171432"/>
              <a:gd name="connsiteY6" fmla="*/ 6028424 h 6028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71432" h="6028424">
                <a:moveTo>
                  <a:pt x="0" y="1"/>
                </a:moveTo>
                <a:lnTo>
                  <a:pt x="2267712" y="1"/>
                </a:lnTo>
                <a:lnTo>
                  <a:pt x="2267712" y="6028424"/>
                </a:lnTo>
                <a:lnTo>
                  <a:pt x="0" y="6028424"/>
                </a:lnTo>
                <a:close/>
                <a:moveTo>
                  <a:pt x="2276856" y="0"/>
                </a:moveTo>
                <a:lnTo>
                  <a:pt x="9171432" y="6028424"/>
                </a:lnTo>
                <a:lnTo>
                  <a:pt x="2276856" y="60284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13451" y="648965"/>
            <a:ext cx="6100703" cy="2927245"/>
          </a:xfrm>
        </p:spPr>
        <p:txBody>
          <a:bodyPr>
            <a:noAutofit/>
          </a:bodyPr>
          <a:lstStyle/>
          <a:p>
            <a:pPr marL="447675" indent="-355600">
              <a:lnSpc>
                <a:spcPct val="100000"/>
              </a:lnSpc>
              <a:spcBef>
                <a:spcPts val="700"/>
              </a:spcBef>
              <a:buClr>
                <a:schemeClr val="accent1"/>
              </a:buClr>
              <a:buSzPct val="150000"/>
              <a:tabLst>
                <a:tab pos="447675" algn="l"/>
              </a:tabLs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不是针对个人的测验</a:t>
            </a:r>
          </a:p>
          <a:p>
            <a:pPr marL="447675" indent="-355600">
              <a:lnSpc>
                <a:spcPct val="100000"/>
              </a:lnSpc>
              <a:spcBef>
                <a:spcPts val="700"/>
              </a:spcBef>
              <a:buClr>
                <a:schemeClr val="accent1"/>
              </a:buClr>
              <a:buSzPct val="150000"/>
              <a:tabLst>
                <a:tab pos="447675" algn="l"/>
              </a:tabLst>
            </a:pP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marL="447675" indent="-355600">
              <a:lnSpc>
                <a:spcPct val="100000"/>
              </a:lnSpc>
              <a:spcBef>
                <a:spcPts val="700"/>
              </a:spcBef>
              <a:buClr>
                <a:schemeClr val="accent1"/>
              </a:buClr>
              <a:buSzPct val="150000"/>
              <a:tabLst>
                <a:tab pos="447675" algn="l"/>
              </a:tabLs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尊重他人的意见</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marL="447675" indent="-355600">
              <a:lnSpc>
                <a:spcPct val="100000"/>
              </a:lnSpc>
              <a:spcBef>
                <a:spcPts val="700"/>
              </a:spcBef>
              <a:buClr>
                <a:schemeClr val="accent1"/>
              </a:buClr>
              <a:buSzPct val="150000"/>
              <a:tabLst>
                <a:tab pos="447675" algn="l"/>
              </a:tabLst>
            </a:pP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marL="447675" indent="-355600">
              <a:lnSpc>
                <a:spcPct val="100000"/>
              </a:lnSpc>
              <a:spcBef>
                <a:spcPts val="700"/>
              </a:spcBef>
              <a:buClr>
                <a:schemeClr val="accent1"/>
              </a:buClr>
              <a:buSzPct val="150000"/>
              <a:tabLst>
                <a:tab pos="895350" algn="l"/>
              </a:tabLs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像在现实生活中那样做出反应，并允许他人也这样做</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marL="447675" lvl="0" indent="-355600">
              <a:lnSpc>
                <a:spcPct val="100000"/>
              </a:lnSpc>
              <a:spcBef>
                <a:spcPts val="700"/>
              </a:spcBef>
              <a:buClr>
                <a:srgbClr val="A24B19"/>
              </a:buClr>
              <a:buSzPct val="150000"/>
              <a:tabLst>
                <a:tab pos="895350" algn="l"/>
              </a:tabLst>
            </a:pPr>
            <a:endParaRPr lang="en-US" sz="24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447675" lvl="0" indent="-355600">
              <a:lnSpc>
                <a:spcPct val="100000"/>
              </a:lnSpc>
              <a:spcBef>
                <a:spcPts val="700"/>
              </a:spcBef>
              <a:buClr>
                <a:srgbClr val="A24B19"/>
              </a:buClr>
              <a:buSzPct val="150000"/>
              <a:tabLst>
                <a:tab pos="895350" algn="l"/>
              </a:tabLst>
            </a:pPr>
            <a:r>
              <a:rPr lang="zh-CN" altLang="en-US" sz="24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这是一次安全和封闭的活动，这意味着讨论的所有内容都不会对外泄露</a:t>
            </a:r>
            <a:endParaRPr lang="en-US" altLang="zh-CN" sz="24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447675" lvl="0" indent="-355600">
              <a:lnSpc>
                <a:spcPct val="100000"/>
              </a:lnSpc>
              <a:spcBef>
                <a:spcPts val="700"/>
              </a:spcBef>
              <a:buClr>
                <a:srgbClr val="A24B19"/>
              </a:buClr>
              <a:buSzPct val="150000"/>
              <a:tabLst>
                <a:tab pos="895350" algn="l"/>
              </a:tabLst>
            </a:pPr>
            <a:endParaRPr lang="en-US" altLang="zh-CN"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marL="447675" lvl="0" indent="-355600">
              <a:lnSpc>
                <a:spcPct val="100000"/>
              </a:lnSpc>
              <a:spcBef>
                <a:spcPts val="700"/>
              </a:spcBef>
              <a:buClr>
                <a:srgbClr val="A24B19"/>
              </a:buClr>
              <a:buSzPct val="150000"/>
              <a:tabLst>
                <a:tab pos="895350" algn="l"/>
              </a:tabLst>
            </a:pPr>
            <a:endParaRPr lang="en-US" dirty="0">
              <a:latin typeface="+mj-lt"/>
              <a:cs typeface="Calibri" panose="020F0502020204030204" pitchFamily="34" charset="0"/>
            </a:endParaRPr>
          </a:p>
        </p:txBody>
      </p:sp>
      <p:sp>
        <p:nvSpPr>
          <p:cNvPr id="11" name="Rectangle 10">
            <a:extLst>
              <a:ext uri="{FF2B5EF4-FFF2-40B4-BE49-F238E27FC236}">
                <a16:creationId xmlns:a16="http://schemas.microsoft.com/office/drawing/2014/main" id="{419380E7-D614-49B3-BF88-86FB25F1FAB5}"/>
              </a:ext>
            </a:extLst>
          </p:cNvPr>
          <p:cNvSpPr/>
          <p:nvPr/>
        </p:nvSpPr>
        <p:spPr>
          <a:xfrm>
            <a:off x="113451" y="4862597"/>
            <a:ext cx="9993086" cy="1379865"/>
          </a:xfrm>
          <a:prstGeom prst="rect">
            <a:avLst/>
          </a:prstGeom>
        </p:spPr>
        <p:txBody>
          <a:bodyPr wrap="square" lIns="91440" tIns="45720" rIns="91440" bIns="45720" anchor="t">
            <a:spAutoFit/>
          </a:bodyPr>
          <a:lstStyle/>
          <a:p>
            <a:pPr marL="447675" lvl="0" indent="-355600">
              <a:spcBef>
                <a:spcPts val="700"/>
              </a:spcBef>
              <a:buClr>
                <a:srgbClr val="A24B19"/>
              </a:buClr>
              <a:buSzPct val="150000"/>
              <a:buFont typeface="Arial" panose="020B0604020202020204" pitchFamily="34" charset="0"/>
              <a:buChar char="•"/>
              <a:tabLst>
                <a:tab pos="447675" algn="l"/>
              </a:tabLst>
              <a:defRPr/>
            </a:pPr>
            <a:r>
              <a:rPr lang="zh-CN" altLang="en-US" sz="24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使用现有资源（例如，计划、准则和条规）来充实您的反应</a:t>
            </a: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SimSun" panose="02010600030101010101" pitchFamily="2" charset="-122"/>
              <a:cs typeface="Times New Roman" panose="02020603050405020304" pitchFamily="18" charset="0"/>
            </a:endParaRPr>
          </a:p>
          <a:p>
            <a:pPr marL="447675" marR="0" lvl="0" indent="-355600" algn="l" defTabSz="914400" rtl="0" eaLnBrk="1" fontAlgn="auto" latinLnBrk="0" hangingPunct="1">
              <a:lnSpc>
                <a:spcPct val="100000"/>
              </a:lnSpc>
              <a:spcBef>
                <a:spcPts val="700"/>
              </a:spcBef>
              <a:spcAft>
                <a:spcPts val="0"/>
              </a:spcAft>
              <a:buClr>
                <a:srgbClr val="A24B19"/>
              </a:buClr>
              <a:buSzPct val="150000"/>
              <a:buFont typeface="Arial" panose="020B0604020202020204" pitchFamily="34" charset="0"/>
              <a:buChar char="•"/>
              <a:tabLst>
                <a:tab pos="447675" algn="l"/>
              </a:tabLst>
              <a:defRPr/>
            </a:pPr>
            <a:endParaRPr kumimoji="0" lang="en-US" sz="2400" b="0" i="0" u="none" strike="noStrike" kern="1200" cap="none" spc="0" normalizeH="0" baseline="0" noProof="0" dirty="0">
              <a:ln>
                <a:noFill/>
              </a:ln>
              <a:solidFill>
                <a:prstClr val="black"/>
              </a:solidFill>
              <a:effectLst/>
              <a:uLnTx/>
              <a:uFillTx/>
              <a:latin typeface="Times New Roman" panose="02020603050405020304" pitchFamily="18" charset="0"/>
              <a:ea typeface="SimSun" panose="02010600030101010101" pitchFamily="2" charset="-122"/>
              <a:cs typeface="Times New Roman" panose="02020603050405020304" pitchFamily="18" charset="0"/>
            </a:endParaRPr>
          </a:p>
          <a:p>
            <a:pPr marL="447675" indent="-355600">
              <a:lnSpc>
                <a:spcPct val="100000"/>
              </a:lnSpc>
              <a:spcBef>
                <a:spcPts val="700"/>
              </a:spcBef>
              <a:buClr>
                <a:schemeClr val="accent1"/>
              </a:buClr>
              <a:buSzPct val="150000"/>
              <a:buFont typeface="Arial" panose="020B0604020202020204" pitchFamily="34" charset="0"/>
              <a:buChar char="•"/>
              <a:tabLst>
                <a:tab pos="447675" algn="l"/>
              </a:tabLst>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专注于解决方案</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p:txBody>
      </p:sp>
      <p:pic>
        <p:nvPicPr>
          <p:cNvPr id="2050" name="Picture 2">
            <a:extLst>
              <a:ext uri="{FF2B5EF4-FFF2-40B4-BE49-F238E27FC236}">
                <a16:creationId xmlns:a16="http://schemas.microsoft.com/office/drawing/2014/main" id="{53DFA546-6926-7C48-8635-06894171F07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33337" y="815275"/>
            <a:ext cx="5756045" cy="3838548"/>
          </a:xfrm>
          <a:prstGeom prst="rect">
            <a:avLst/>
          </a:prstGeom>
          <a:noFill/>
          <a:extLst>
            <a:ext uri="{909E8E84-426E-40DD-AFC4-6F175D3DCCD1}">
              <a14:hiddenFill xmlns:a14="http://schemas.microsoft.com/office/drawing/2010/main">
                <a:solidFill>
                  <a:srgbClr val="FFFFFF"/>
                </a:solidFill>
              </a14:hiddenFill>
            </a:ext>
          </a:extLst>
        </p:spPr>
      </p:pic>
      <p:sp>
        <p:nvSpPr>
          <p:cNvPr id="8" name="文本框 1">
            <a:extLst>
              <a:ext uri="{FF2B5EF4-FFF2-40B4-BE49-F238E27FC236}">
                <a16:creationId xmlns:a16="http://schemas.microsoft.com/office/drawing/2014/main" id="{82C39FD9-4877-4B16-A354-4961054197B0}"/>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0" name="文本框 2">
            <a:extLst>
              <a:ext uri="{FF2B5EF4-FFF2-40B4-BE49-F238E27FC236}">
                <a16:creationId xmlns:a16="http://schemas.microsoft.com/office/drawing/2014/main" id="{D0C15456-7104-422C-8562-24AA8F952367}"/>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2" name="文本框 11">
            <a:extLst>
              <a:ext uri="{FF2B5EF4-FFF2-40B4-BE49-F238E27FC236}">
                <a16:creationId xmlns:a16="http://schemas.microsoft.com/office/drawing/2014/main" id="{90736D01-F045-4087-B43F-A9EF37872357}"/>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12</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40117919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Freeform: Shape 58">
            <a:extLst>
              <a:ext uri="{FF2B5EF4-FFF2-40B4-BE49-F238E27FC236}">
                <a16:creationId xmlns:a16="http://schemas.microsoft.com/office/drawing/2014/main" id="{AD6BAAF1-1B8D-B04F-9530-1FF36204CA6A}"/>
              </a:ext>
            </a:extLst>
          </p:cNvPr>
          <p:cNvSpPr/>
          <p:nvPr/>
        </p:nvSpPr>
        <p:spPr>
          <a:xfrm>
            <a:off x="477396"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0 w 2747451"/>
              <a:gd name="connsiteY5"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7451" h="1098980">
                <a:moveTo>
                  <a:pt x="0" y="0"/>
                </a:moveTo>
                <a:lnTo>
                  <a:pt x="2197961" y="0"/>
                </a:lnTo>
                <a:lnTo>
                  <a:pt x="2747451" y="549490"/>
                </a:lnTo>
                <a:lnTo>
                  <a:pt x="2197961" y="1098980"/>
                </a:lnTo>
                <a:lnTo>
                  <a:pt x="0" y="109898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28016" tIns="64008" rIns="306749" bIns="64008" numCol="1" spcCol="1270" anchor="ctr" anchorCtr="0">
            <a:noAutofit/>
          </a:bodyPr>
          <a:lstStyle/>
          <a:p>
            <a:pPr lvl="0" algn="ctr" defTabSz="1066800">
              <a:lnSpc>
                <a:spcPct val="90000"/>
              </a:lnSpc>
              <a:spcBef>
                <a:spcPct val="0"/>
              </a:spcBef>
              <a:spcAft>
                <a:spcPct val="35000"/>
              </a:spcAft>
            </a:pPr>
            <a:r>
              <a:rPr lang="zh-CN" altLang="en-US" sz="2000" b="1" dirty="0"/>
              <a:t>汇总情况</a:t>
            </a:r>
            <a:endParaRPr lang="en-US" sz="2000" b="1" kern="1200" dirty="0"/>
          </a:p>
        </p:txBody>
      </p:sp>
      <p:sp>
        <p:nvSpPr>
          <p:cNvPr id="160" name="Teardrop 159">
            <a:extLst>
              <a:ext uri="{FF2B5EF4-FFF2-40B4-BE49-F238E27FC236}">
                <a16:creationId xmlns:a16="http://schemas.microsoft.com/office/drawing/2014/main" id="{437FB3B5-EAC3-D144-A7B0-FFA07B0CC224}"/>
              </a:ext>
            </a:extLst>
          </p:cNvPr>
          <p:cNvSpPr/>
          <p:nvPr/>
        </p:nvSpPr>
        <p:spPr>
          <a:xfrm rot="8022189">
            <a:off x="408546" y="2794042"/>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 name="Title 1">
            <a:extLst>
              <a:ext uri="{FF2B5EF4-FFF2-40B4-BE49-F238E27FC236}">
                <a16:creationId xmlns:a16="http://schemas.microsoft.com/office/drawing/2014/main" id="{760B04F7-B0B1-4F91-B549-742A708937C4}"/>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桌面演练：如何进行</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9D21762-1AC0-47DD-BF09-9B5B4DE1A823}"/>
              </a:ext>
            </a:extLst>
          </p:cNvPr>
          <p:cNvSpPr>
            <a:spLocks noGrp="1"/>
          </p:cNvSpPr>
          <p:nvPr>
            <p:ph type="dt" sz="half" idx="10"/>
          </p:nvPr>
        </p:nvSpPr>
        <p:spPr/>
        <p:txBody>
          <a:bodyPr/>
          <a:lstStyle/>
          <a:p>
            <a:r>
              <a:rPr lang="en-US" dirty="0"/>
              <a:t>2021</a:t>
            </a:r>
            <a:r>
              <a:rPr lang="zh-CN" altLang="en-US" dirty="0"/>
              <a:t>年</a:t>
            </a:r>
            <a:r>
              <a:rPr lang="en-US" altLang="zh-CN" dirty="0"/>
              <a:t>1</a:t>
            </a:r>
            <a:r>
              <a:rPr lang="zh-CN" altLang="en-US" dirty="0"/>
              <a:t>月</a:t>
            </a:r>
            <a:r>
              <a:rPr lang="en-US" altLang="zh-CN" dirty="0"/>
              <a:t>12</a:t>
            </a:r>
            <a:r>
              <a:rPr lang="zh-CN" altLang="en-US" dirty="0"/>
              <a:t>日</a:t>
            </a:r>
            <a:endParaRPr lang="en-US" dirty="0"/>
          </a:p>
        </p:txBody>
      </p:sp>
      <p:sp>
        <p:nvSpPr>
          <p:cNvPr id="182" name="Rectangle 181">
            <a:extLst>
              <a:ext uri="{FF2B5EF4-FFF2-40B4-BE49-F238E27FC236}">
                <a16:creationId xmlns:a16="http://schemas.microsoft.com/office/drawing/2014/main" id="{67744F97-E788-4F04-8EA4-6A6ED13C2739}"/>
              </a:ext>
            </a:extLst>
          </p:cNvPr>
          <p:cNvSpPr/>
          <p:nvPr/>
        </p:nvSpPr>
        <p:spPr>
          <a:xfrm>
            <a:off x="8480494" y="591381"/>
            <a:ext cx="3728243" cy="6049957"/>
          </a:xfrm>
          <a:prstGeom prst="rect">
            <a:avLst/>
          </a:prstGeom>
          <a:solidFill>
            <a:schemeClr val="tx2"/>
          </a:solidFill>
        </p:spPr>
        <p:txBody>
          <a:bodyPr wrap="square">
            <a:noAutofit/>
          </a:bodyPr>
          <a:lstStyle/>
          <a:p>
            <a:pPr algn="ctr"/>
            <a:endParaRPr lang="en-US" sz="2400" dirty="0">
              <a:solidFill>
                <a:schemeClr val="bg1"/>
              </a:solidFill>
            </a:endParaRPr>
          </a:p>
          <a:p>
            <a:pPr lvl="0" algn="ctr">
              <a:spcAft>
                <a:spcPts val="2400"/>
              </a:spcAft>
              <a:buClr>
                <a:srgbClr val="FFFFFF"/>
              </a:buClr>
              <a:buSzPts val="2400"/>
            </a:pPr>
            <a:r>
              <a:rPr lang="zh-CN" altLang="en-US" sz="2400" dirty="0">
                <a:solidFill>
                  <a:srgbClr val="FFFFFF"/>
                </a:solidFill>
                <a:latin typeface="SimSun" panose="02010600030101010101" pitchFamily="2" charset="-122"/>
                <a:ea typeface="SimSun" panose="02010600030101010101" pitchFamily="2" charset="-122"/>
                <a:cs typeface="Arial"/>
                <a:sym typeface="Arial"/>
              </a:rPr>
              <a:t>这是一次封闭的活动，专为您而设计。</a:t>
            </a:r>
            <a:endParaRPr lang="en-US" altLang="zh-CN" sz="2400" dirty="0">
              <a:solidFill>
                <a:srgbClr val="FFFFFF"/>
              </a:solidFill>
              <a:latin typeface="SimSun" panose="02010600030101010101" pitchFamily="2" charset="-122"/>
              <a:ea typeface="SimSun" panose="02010600030101010101" pitchFamily="2" charset="-122"/>
            </a:endParaRPr>
          </a:p>
          <a:p>
            <a:pPr lvl="0" algn="ctr">
              <a:spcAft>
                <a:spcPts val="2400"/>
              </a:spcAft>
              <a:buClr>
                <a:srgbClr val="FFFFFF"/>
              </a:buClr>
              <a:buSzPts val="2400"/>
            </a:pPr>
            <a:r>
              <a:rPr lang="zh-CN" altLang="en-US" sz="2400" dirty="0">
                <a:solidFill>
                  <a:srgbClr val="FFFFFF"/>
                </a:solidFill>
                <a:latin typeface="SimSun" panose="02010600030101010101" pitchFamily="2" charset="-122"/>
                <a:ea typeface="SimSun" panose="02010600030101010101" pitchFamily="2" charset="-122"/>
                <a:cs typeface="Arial"/>
                <a:sym typeface="Arial"/>
              </a:rPr>
              <a:t>您可以决定删除或添加幻灯片。</a:t>
            </a:r>
            <a:endParaRPr lang="en-US" altLang="zh-CN" sz="2400" dirty="0">
              <a:solidFill>
                <a:srgbClr val="FFFFFF"/>
              </a:solidFill>
              <a:latin typeface="SimSun" panose="02010600030101010101" pitchFamily="2" charset="-122"/>
              <a:ea typeface="SimSun" panose="02010600030101010101" pitchFamily="2" charset="-122"/>
              <a:cs typeface="Arial"/>
              <a:sym typeface="Arial"/>
            </a:endParaRPr>
          </a:p>
          <a:p>
            <a:pPr lvl="0" algn="ctr">
              <a:spcAft>
                <a:spcPts val="2400"/>
              </a:spcAft>
              <a:buClr>
                <a:srgbClr val="FFFFFF"/>
              </a:buClr>
              <a:buSzPts val="2400"/>
            </a:pPr>
            <a:r>
              <a:rPr lang="zh-CN" altLang="en-US" sz="2400" dirty="0">
                <a:solidFill>
                  <a:srgbClr val="FFFFFF"/>
                </a:solidFill>
                <a:latin typeface="SimSun" panose="02010600030101010101" pitchFamily="2" charset="-122"/>
                <a:ea typeface="SimSun" panose="02010600030101010101" pitchFamily="2" charset="-122"/>
                <a:cs typeface="Arial"/>
                <a:sym typeface="Arial"/>
              </a:rPr>
              <a:t>这将有助于指导您完成针对</a:t>
            </a:r>
            <a:r>
              <a:rPr lang="en-US" altLang="zh-CN" sz="2400" dirty="0">
                <a:solidFill>
                  <a:srgbClr val="FFFFFF"/>
                </a:solidFill>
                <a:latin typeface="Times New Roman" panose="02020603050405020304" pitchFamily="18" charset="0"/>
                <a:ea typeface="SimSun" panose="02010600030101010101" pitchFamily="2" charset="-122"/>
                <a:cs typeface="Times New Roman" panose="02020603050405020304" pitchFamily="18" charset="0"/>
                <a:sym typeface="Arial"/>
              </a:rPr>
              <a:t>COVID-19</a:t>
            </a:r>
            <a:r>
              <a:rPr lang="zh-CN" altLang="en-US" sz="2400" dirty="0">
                <a:solidFill>
                  <a:srgbClr val="FFFFFF"/>
                </a:solidFill>
                <a:latin typeface="SimSun" panose="02010600030101010101" pitchFamily="2" charset="-122"/>
                <a:ea typeface="SimSun" panose="02010600030101010101" pitchFamily="2" charset="-122"/>
                <a:cs typeface="Arial"/>
                <a:sym typeface="Arial"/>
              </a:rPr>
              <a:t>疫苗不同局面的一系列讨论</a:t>
            </a:r>
            <a:r>
              <a:rPr lang="zh-CN" altLang="en-US" sz="2400" dirty="0">
                <a:solidFill>
                  <a:srgbClr val="FFFFFF"/>
                </a:solidFill>
                <a:ea typeface="Arial"/>
                <a:cs typeface="Arial"/>
                <a:sym typeface="Arial"/>
              </a:rPr>
              <a:t>。</a:t>
            </a:r>
            <a:endParaRPr lang="en-US" altLang="zh-CN" sz="2400" dirty="0">
              <a:solidFill>
                <a:srgbClr val="FFFFFF"/>
              </a:solidFill>
              <a:ea typeface="Arial"/>
              <a:cs typeface="Arial"/>
              <a:sym typeface="Arial"/>
            </a:endParaRPr>
          </a:p>
          <a:p>
            <a:pPr lvl="0" algn="ctr">
              <a:spcAft>
                <a:spcPts val="2400"/>
              </a:spcAft>
              <a:buClr>
                <a:srgbClr val="FFFFFF"/>
              </a:buClr>
              <a:buSzPts val="2400"/>
            </a:pPr>
            <a:endParaRPr lang="en-US" altLang="zh-CN" sz="2400" dirty="0">
              <a:solidFill>
                <a:srgbClr val="FFFFFF"/>
              </a:solidFill>
              <a:ea typeface="Arial"/>
              <a:cs typeface="Arial"/>
              <a:sym typeface="Arial"/>
            </a:endParaRPr>
          </a:p>
          <a:p>
            <a:pPr lvl="0" algn="ctr">
              <a:spcAft>
                <a:spcPts val="2400"/>
              </a:spcAft>
              <a:buClr>
                <a:srgbClr val="FFFFFF"/>
              </a:buClr>
              <a:buSzPts val="2400"/>
            </a:pPr>
            <a:r>
              <a:rPr lang="zh-CN" altLang="en-US" sz="3600" b="1" dirty="0">
                <a:solidFill>
                  <a:srgbClr val="FFFFFF"/>
                </a:solidFill>
                <a:latin typeface="STXihei" panose="02010600040101010101" pitchFamily="2" charset="-122"/>
                <a:ea typeface="STXihei" panose="02010600040101010101" pitchFamily="2" charset="-122"/>
                <a:cs typeface="Arial"/>
                <a:sym typeface="Arial"/>
              </a:rPr>
              <a:t>我们在这里都能学到东西</a:t>
            </a:r>
            <a:endParaRPr lang="en-US" altLang="zh-CN" sz="2400" dirty="0">
              <a:latin typeface="STXihei" panose="02010600040101010101" pitchFamily="2" charset="-122"/>
              <a:ea typeface="STXihei" panose="02010600040101010101" pitchFamily="2" charset="-122"/>
            </a:endParaRPr>
          </a:p>
        </p:txBody>
      </p:sp>
      <p:sp>
        <p:nvSpPr>
          <p:cNvPr id="136" name="Freeform: Shape 59">
            <a:extLst>
              <a:ext uri="{FF2B5EF4-FFF2-40B4-BE49-F238E27FC236}">
                <a16:creationId xmlns:a16="http://schemas.microsoft.com/office/drawing/2014/main" id="{9ADF7D14-639B-664A-8CB8-3B46EFA91E8C}"/>
              </a:ext>
            </a:extLst>
          </p:cNvPr>
          <p:cNvSpPr/>
          <p:nvPr/>
        </p:nvSpPr>
        <p:spPr>
          <a:xfrm>
            <a:off x="2675358"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lvl="0" algn="ctr" defTabSz="1066800">
              <a:lnSpc>
                <a:spcPct val="90000"/>
              </a:lnSpc>
              <a:spcBef>
                <a:spcPct val="0"/>
              </a:spcBef>
              <a:spcAft>
                <a:spcPct val="35000"/>
              </a:spcAft>
            </a:pPr>
            <a:r>
              <a:rPr lang="zh-CN" altLang="en-US" sz="2000" b="1" dirty="0"/>
              <a:t>由召集人牵头的情况汇报</a:t>
            </a:r>
          </a:p>
        </p:txBody>
      </p:sp>
      <p:sp>
        <p:nvSpPr>
          <p:cNvPr id="137" name="Freeform: Shape 60">
            <a:extLst>
              <a:ext uri="{FF2B5EF4-FFF2-40B4-BE49-F238E27FC236}">
                <a16:creationId xmlns:a16="http://schemas.microsoft.com/office/drawing/2014/main" id="{814E41E1-4D96-094B-AA6C-E6F35C6067F3}"/>
              </a:ext>
            </a:extLst>
          </p:cNvPr>
          <p:cNvSpPr/>
          <p:nvPr/>
        </p:nvSpPr>
        <p:spPr>
          <a:xfrm>
            <a:off x="4873319" y="4621698"/>
            <a:ext cx="2491577" cy="1112814"/>
          </a:xfrm>
          <a:custGeom>
            <a:avLst/>
            <a:gdLst>
              <a:gd name="connsiteX0" fmla="*/ 0 w 2747451"/>
              <a:gd name="connsiteY0" fmla="*/ 0 h 1098980"/>
              <a:gd name="connsiteX1" fmla="*/ 2197961 w 2747451"/>
              <a:gd name="connsiteY1" fmla="*/ 0 h 1098980"/>
              <a:gd name="connsiteX2" fmla="*/ 2747451 w 2747451"/>
              <a:gd name="connsiteY2" fmla="*/ 549490 h 1098980"/>
              <a:gd name="connsiteX3" fmla="*/ 2197961 w 2747451"/>
              <a:gd name="connsiteY3" fmla="*/ 1098980 h 1098980"/>
              <a:gd name="connsiteX4" fmla="*/ 0 w 2747451"/>
              <a:gd name="connsiteY4" fmla="*/ 1098980 h 1098980"/>
              <a:gd name="connsiteX5" fmla="*/ 549490 w 2747451"/>
              <a:gd name="connsiteY5" fmla="*/ 549490 h 1098980"/>
              <a:gd name="connsiteX6" fmla="*/ 0 w 2747451"/>
              <a:gd name="connsiteY6" fmla="*/ 0 h 1098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47451" h="1098980">
                <a:moveTo>
                  <a:pt x="0" y="0"/>
                </a:moveTo>
                <a:lnTo>
                  <a:pt x="2197961" y="0"/>
                </a:lnTo>
                <a:lnTo>
                  <a:pt x="2747451" y="549490"/>
                </a:lnTo>
                <a:lnTo>
                  <a:pt x="2197961" y="1098980"/>
                </a:lnTo>
                <a:lnTo>
                  <a:pt x="0" y="1098980"/>
                </a:lnTo>
                <a:lnTo>
                  <a:pt x="549490" y="549490"/>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645502" tIns="64008" rIns="581494" bIns="64008" numCol="1" spcCol="1270" anchor="ctr" anchorCtr="0">
            <a:noAutofit/>
          </a:bodyPr>
          <a:lstStyle/>
          <a:p>
            <a:pPr lvl="0" algn="ctr" defTabSz="1066800">
              <a:lnSpc>
                <a:spcPct val="90000"/>
              </a:lnSpc>
              <a:spcBef>
                <a:spcPct val="0"/>
              </a:spcBef>
              <a:spcAft>
                <a:spcPct val="35000"/>
              </a:spcAft>
            </a:pPr>
            <a:r>
              <a:rPr lang="zh-CN" altLang="en-US" sz="2000" b="1" dirty="0"/>
              <a:t>制定行动计划</a:t>
            </a:r>
          </a:p>
        </p:txBody>
      </p:sp>
      <p:sp>
        <p:nvSpPr>
          <p:cNvPr id="138" name="Freeform: Shape 11">
            <a:extLst>
              <a:ext uri="{FF2B5EF4-FFF2-40B4-BE49-F238E27FC236}">
                <a16:creationId xmlns:a16="http://schemas.microsoft.com/office/drawing/2014/main" id="{DF23B482-7284-3B49-856D-432C8DC65B8E}"/>
              </a:ext>
            </a:extLst>
          </p:cNvPr>
          <p:cNvSpPr/>
          <p:nvPr/>
        </p:nvSpPr>
        <p:spPr>
          <a:xfrm>
            <a:off x="464775" y="2856325"/>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algn="ctr" defTabSz="311150">
              <a:lnSpc>
                <a:spcPct val="90000"/>
              </a:lnSpc>
              <a:spcBef>
                <a:spcPct val="0"/>
              </a:spcBef>
              <a:spcAft>
                <a:spcPct val="35000"/>
              </a:spcAft>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问题与讨论</a:t>
            </a:r>
          </a:p>
          <a:p>
            <a:pPr algn="ctr" defTabSz="311150">
              <a:lnSpc>
                <a:spcPct val="90000"/>
              </a:lnSpc>
              <a:spcBef>
                <a:spcPct val="0"/>
              </a:spcBef>
              <a:spcAft>
                <a:spcPct val="35000"/>
              </a:spcAft>
            </a:pPr>
            <a:r>
              <a:rPr lang="en-US" altLang="zh-CN" sz="2000" dirty="0">
                <a:latin typeface="Times New Roman" panose="02020603050405020304" pitchFamily="18" charset="0"/>
                <a:ea typeface="SimSun" panose="02010600030101010101" pitchFamily="2" charset="-122"/>
                <a:cs typeface="Times New Roman" panose="02020603050405020304" pitchFamily="18" charset="0"/>
              </a:rPr>
              <a:t>(4)</a:t>
            </a:r>
          </a:p>
        </p:txBody>
      </p:sp>
      <p:grpSp>
        <p:nvGrpSpPr>
          <p:cNvPr id="139" name="Group 138">
            <a:extLst>
              <a:ext uri="{FF2B5EF4-FFF2-40B4-BE49-F238E27FC236}">
                <a16:creationId xmlns:a16="http://schemas.microsoft.com/office/drawing/2014/main" id="{2055B020-E852-6C47-8185-224936141601}"/>
              </a:ext>
            </a:extLst>
          </p:cNvPr>
          <p:cNvGrpSpPr/>
          <p:nvPr/>
        </p:nvGrpSpPr>
        <p:grpSpPr>
          <a:xfrm>
            <a:off x="2242556" y="2816945"/>
            <a:ext cx="1644635" cy="1644635"/>
            <a:chOff x="3629642" y="2681200"/>
            <a:chExt cx="1644635" cy="1644635"/>
          </a:xfrm>
        </p:grpSpPr>
        <p:sp>
          <p:nvSpPr>
            <p:cNvPr id="158" name="Teardrop 157">
              <a:extLst>
                <a:ext uri="{FF2B5EF4-FFF2-40B4-BE49-F238E27FC236}">
                  <a16:creationId xmlns:a16="http://schemas.microsoft.com/office/drawing/2014/main" id="{F8CFC4A8-48BB-3641-8DB3-840DF53ABFD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9" name="Freeform: Shape 15">
              <a:extLst>
                <a:ext uri="{FF2B5EF4-FFF2-40B4-BE49-F238E27FC236}">
                  <a16:creationId xmlns:a16="http://schemas.microsoft.com/office/drawing/2014/main" id="{7DC48AB0-475B-DE48-B04C-6C087475CF84}"/>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algn="ctr" defTabSz="311150">
                <a:lnSpc>
                  <a:spcPct val="90000"/>
                </a:lnSpc>
                <a:spcBef>
                  <a:spcPct val="0"/>
                </a:spcBef>
                <a:spcAft>
                  <a:spcPct val="35000"/>
                </a:spcAft>
              </a:pPr>
              <a:r>
                <a:rPr lang="zh-CN" altLang="en-US" sz="2000" b="1" dirty="0">
                  <a:latin typeface="Times New Roman" panose="02020603050405020304" pitchFamily="18" charset="0"/>
                  <a:ea typeface="STXihei" panose="02010600040101010101" pitchFamily="2" charset="-122"/>
                  <a:cs typeface="Times New Roman" panose="02020603050405020304" pitchFamily="18" charset="0"/>
                </a:rPr>
                <a:t>局面</a:t>
              </a:r>
              <a:br>
                <a:rPr lang="en-US" altLang="zh-CN" sz="2000" b="1" dirty="0">
                  <a:latin typeface="Times New Roman" panose="02020603050405020304" pitchFamily="18" charset="0"/>
                  <a:ea typeface="STXihei" panose="02010600040101010101" pitchFamily="2" charset="-122"/>
                  <a:cs typeface="Times New Roman" panose="02020603050405020304" pitchFamily="18" charset="0"/>
                </a:rPr>
              </a:br>
              <a:r>
                <a:rPr lang="zh-CN" altLang="en-US" sz="2000" b="1" dirty="0">
                  <a:latin typeface="Times New Roman" panose="02020603050405020304" pitchFamily="18" charset="0"/>
                  <a:ea typeface="STXihei" panose="02010600040101010101" pitchFamily="2" charset="-122"/>
                  <a:cs typeface="Times New Roman" panose="02020603050405020304" pitchFamily="18" charset="0"/>
                </a:rPr>
                <a:t>最新情况 </a:t>
              </a:r>
              <a:r>
                <a:rPr lang="en-US" sz="2000" b="1" dirty="0">
                  <a:latin typeface="Times New Roman" panose="02020603050405020304" pitchFamily="18" charset="0"/>
                  <a:ea typeface="STXihei" panose="02010600040101010101" pitchFamily="2" charset="-122"/>
                  <a:cs typeface="Times New Roman" panose="02020603050405020304" pitchFamily="18" charset="0"/>
                </a:rPr>
                <a:t>4</a:t>
              </a:r>
            </a:p>
          </p:txBody>
        </p:sp>
      </p:grpSp>
      <p:grpSp>
        <p:nvGrpSpPr>
          <p:cNvPr id="140" name="Group 139">
            <a:extLst>
              <a:ext uri="{FF2B5EF4-FFF2-40B4-BE49-F238E27FC236}">
                <a16:creationId xmlns:a16="http://schemas.microsoft.com/office/drawing/2014/main" id="{D2C87D2B-D50A-7D4A-9679-1C5A7045F57D}"/>
              </a:ext>
            </a:extLst>
          </p:cNvPr>
          <p:cNvGrpSpPr/>
          <p:nvPr/>
        </p:nvGrpSpPr>
        <p:grpSpPr>
          <a:xfrm>
            <a:off x="4036923" y="2817024"/>
            <a:ext cx="1644635" cy="1644635"/>
            <a:chOff x="5191292" y="2681279"/>
            <a:chExt cx="1644635" cy="1644635"/>
          </a:xfrm>
        </p:grpSpPr>
        <p:sp>
          <p:nvSpPr>
            <p:cNvPr id="156" name="Teardrop 155">
              <a:extLst>
                <a:ext uri="{FF2B5EF4-FFF2-40B4-BE49-F238E27FC236}">
                  <a16:creationId xmlns:a16="http://schemas.microsoft.com/office/drawing/2014/main" id="{FE73E9C8-6FF6-034D-937B-FB81777EEC78}"/>
                </a:ext>
              </a:extLst>
            </p:cNvPr>
            <p:cNvSpPr/>
            <p:nvPr/>
          </p:nvSpPr>
          <p:spPr>
            <a:xfrm rot="13592100">
              <a:off x="5191292" y="2681279"/>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7" name="Freeform: Shape 29">
              <a:extLst>
                <a:ext uri="{FF2B5EF4-FFF2-40B4-BE49-F238E27FC236}">
                  <a16:creationId xmlns:a16="http://schemas.microsoft.com/office/drawing/2014/main" id="{FC2D4428-7B7B-624C-8D3F-3AFD46E7AB53}"/>
                </a:ext>
              </a:extLst>
            </p:cNvPr>
            <p:cNvSpPr/>
            <p:nvPr/>
          </p:nvSpPr>
          <p:spPr>
            <a:xfrm>
              <a:off x="5246263"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8" tIns="101086" rIns="101284" bIns="101086" numCol="1" spcCol="1270" anchor="ctr" anchorCtr="0">
              <a:noAutofit/>
            </a:bodyPr>
            <a:lstStyle/>
            <a:p>
              <a:pPr algn="ctr" defTabSz="311150">
                <a:lnSpc>
                  <a:spcPct val="90000"/>
                </a:lnSpc>
                <a:spcBef>
                  <a:spcPct val="0"/>
                </a:spcBef>
                <a:spcAft>
                  <a:spcPct val="35000"/>
                </a:spcAft>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问题与讨论</a:t>
              </a:r>
            </a:p>
            <a:p>
              <a:pPr algn="ctr" defTabSz="311150">
                <a:lnSpc>
                  <a:spcPct val="90000"/>
                </a:lnSpc>
                <a:spcBef>
                  <a:spcPct val="0"/>
                </a:spcBef>
                <a:spcAft>
                  <a:spcPct val="35000"/>
                </a:spcAft>
              </a:pPr>
              <a:r>
                <a:rPr lang="en-US" altLang="zh-CN" sz="2000" dirty="0">
                  <a:latin typeface="Times New Roman" panose="02020603050405020304" pitchFamily="18" charset="0"/>
                  <a:ea typeface="SimSun" panose="02010600030101010101" pitchFamily="2" charset="-122"/>
                  <a:cs typeface="Times New Roman" panose="02020603050405020304" pitchFamily="18" charset="0"/>
                </a:rPr>
                <a:t>(3)</a:t>
              </a:r>
            </a:p>
          </p:txBody>
        </p:sp>
      </p:grpSp>
      <p:grpSp>
        <p:nvGrpSpPr>
          <p:cNvPr id="141" name="Group 140">
            <a:extLst>
              <a:ext uri="{FF2B5EF4-FFF2-40B4-BE49-F238E27FC236}">
                <a16:creationId xmlns:a16="http://schemas.microsoft.com/office/drawing/2014/main" id="{BF61C5E5-1DA1-884C-8CDC-7013D9E646C0}"/>
              </a:ext>
            </a:extLst>
          </p:cNvPr>
          <p:cNvGrpSpPr/>
          <p:nvPr/>
        </p:nvGrpSpPr>
        <p:grpSpPr>
          <a:xfrm>
            <a:off x="5991716" y="2821302"/>
            <a:ext cx="1644635" cy="1644635"/>
            <a:chOff x="3629642" y="2681200"/>
            <a:chExt cx="1644635" cy="1644635"/>
          </a:xfrm>
        </p:grpSpPr>
        <p:sp>
          <p:nvSpPr>
            <p:cNvPr id="154" name="Teardrop 153">
              <a:extLst>
                <a:ext uri="{FF2B5EF4-FFF2-40B4-BE49-F238E27FC236}">
                  <a16:creationId xmlns:a16="http://schemas.microsoft.com/office/drawing/2014/main" id="{CBB87E28-BCA7-1440-99B8-2ABBA1DB82E3}"/>
                </a:ext>
              </a:extLst>
            </p:cNvPr>
            <p:cNvSpPr/>
            <p:nvPr/>
          </p:nvSpPr>
          <p:spPr>
            <a:xfrm rot="13405948">
              <a:off x="3629642" y="2681200"/>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5" name="Freeform: Shape 47">
              <a:extLst>
                <a:ext uri="{FF2B5EF4-FFF2-40B4-BE49-F238E27FC236}">
                  <a16:creationId xmlns:a16="http://schemas.microsoft.com/office/drawing/2014/main" id="{67AA09DB-BF9A-034C-9505-A8E520311841}"/>
                </a:ext>
              </a:extLst>
            </p:cNvPr>
            <p:cNvSpPr/>
            <p:nvPr/>
          </p:nvSpPr>
          <p:spPr>
            <a:xfrm>
              <a:off x="3679100" y="2730618"/>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0487" tIns="101086" rIns="101285" bIns="101086" numCol="1" spcCol="1270" anchor="ctr" anchorCtr="0">
              <a:noAutofit/>
            </a:bodyPr>
            <a:lstStyle/>
            <a:p>
              <a:pPr algn="ctr" defTabSz="311150">
                <a:lnSpc>
                  <a:spcPct val="90000"/>
                </a:lnSpc>
                <a:spcBef>
                  <a:spcPct val="0"/>
                </a:spcBef>
                <a:spcAft>
                  <a:spcPct val="35000"/>
                </a:spcAft>
              </a:pPr>
              <a:r>
                <a:rPr lang="zh-CN" altLang="en-US" sz="2000" b="1" dirty="0">
                  <a:latin typeface="Times New Roman" panose="02020603050405020304" pitchFamily="18" charset="0"/>
                  <a:ea typeface="STXihei" panose="02010600040101010101" pitchFamily="2" charset="-122"/>
                  <a:cs typeface="Times New Roman" panose="02020603050405020304" pitchFamily="18" charset="0"/>
                </a:rPr>
                <a:t>局面</a:t>
              </a:r>
              <a:br>
                <a:rPr lang="en-US" altLang="zh-CN" sz="2000" b="1" dirty="0">
                  <a:latin typeface="Times New Roman" panose="02020603050405020304" pitchFamily="18" charset="0"/>
                  <a:ea typeface="STXihei" panose="02010600040101010101" pitchFamily="2" charset="-122"/>
                  <a:cs typeface="Times New Roman" panose="02020603050405020304" pitchFamily="18" charset="0"/>
                </a:rPr>
              </a:br>
              <a:r>
                <a:rPr lang="zh-CN" altLang="en-US" sz="2000" b="1" dirty="0">
                  <a:latin typeface="Times New Roman" panose="02020603050405020304" pitchFamily="18" charset="0"/>
                  <a:ea typeface="STXihei" panose="02010600040101010101" pitchFamily="2" charset="-122"/>
                  <a:cs typeface="Times New Roman" panose="02020603050405020304" pitchFamily="18" charset="0"/>
                </a:rPr>
                <a:t>最新情况 </a:t>
              </a:r>
              <a:r>
                <a:rPr lang="en-US" sz="2000" b="1" dirty="0">
                  <a:latin typeface="Times New Roman" panose="02020603050405020304" pitchFamily="18" charset="0"/>
                  <a:ea typeface="STXihei" panose="02010600040101010101" pitchFamily="2" charset="-122"/>
                  <a:cs typeface="Times New Roman" panose="02020603050405020304" pitchFamily="18" charset="0"/>
                </a:rPr>
                <a:t>3</a:t>
              </a:r>
            </a:p>
          </p:txBody>
        </p:sp>
      </p:grpSp>
      <p:grpSp>
        <p:nvGrpSpPr>
          <p:cNvPr id="142" name="Group 141">
            <a:extLst>
              <a:ext uri="{FF2B5EF4-FFF2-40B4-BE49-F238E27FC236}">
                <a16:creationId xmlns:a16="http://schemas.microsoft.com/office/drawing/2014/main" id="{07149D95-D330-BE43-AB5F-BA5928539564}"/>
              </a:ext>
            </a:extLst>
          </p:cNvPr>
          <p:cNvGrpSpPr/>
          <p:nvPr/>
        </p:nvGrpSpPr>
        <p:grpSpPr>
          <a:xfrm>
            <a:off x="5833736" y="985391"/>
            <a:ext cx="1644635" cy="1644635"/>
            <a:chOff x="5262835" y="846236"/>
            <a:chExt cx="1644635" cy="1644635"/>
          </a:xfrm>
        </p:grpSpPr>
        <p:sp>
          <p:nvSpPr>
            <p:cNvPr id="152" name="Teardrop 151">
              <a:extLst>
                <a:ext uri="{FF2B5EF4-FFF2-40B4-BE49-F238E27FC236}">
                  <a16:creationId xmlns:a16="http://schemas.microsoft.com/office/drawing/2014/main" id="{FF17A8E7-47C9-654F-9341-F9E8C80C4EC3}"/>
                </a:ext>
              </a:extLst>
            </p:cNvPr>
            <p:cNvSpPr/>
            <p:nvPr/>
          </p:nvSpPr>
          <p:spPr>
            <a:xfrm rot="8156363">
              <a:off x="5262835" y="846236"/>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3" name="Freeform: Shape 31">
              <a:extLst>
                <a:ext uri="{FF2B5EF4-FFF2-40B4-BE49-F238E27FC236}">
                  <a16:creationId xmlns:a16="http://schemas.microsoft.com/office/drawing/2014/main" id="{1CCBC2DB-F8CD-E942-900B-3D682A4DB77B}"/>
                </a:ext>
              </a:extLst>
            </p:cNvPr>
            <p:cNvSpPr/>
            <p:nvPr/>
          </p:nvSpPr>
          <p:spPr>
            <a:xfrm>
              <a:off x="5317806" y="901250"/>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algn="ctr" defTabSz="311150">
                <a:lnSpc>
                  <a:spcPct val="90000"/>
                </a:lnSpc>
                <a:spcBef>
                  <a:spcPct val="0"/>
                </a:spcBef>
                <a:spcAft>
                  <a:spcPct val="35000"/>
                </a:spcAft>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问题与讨论</a:t>
              </a:r>
            </a:p>
            <a:p>
              <a:pPr algn="ctr" defTabSz="311150">
                <a:lnSpc>
                  <a:spcPct val="90000"/>
                </a:lnSpc>
                <a:spcBef>
                  <a:spcPct val="0"/>
                </a:spcBef>
                <a:spcAft>
                  <a:spcPct val="35000"/>
                </a:spcAft>
              </a:pPr>
              <a:r>
                <a:rPr lang="en-US" altLang="zh-CN" sz="2000" dirty="0">
                  <a:latin typeface="Times New Roman" panose="02020603050405020304" pitchFamily="18" charset="0"/>
                  <a:ea typeface="SimSun" panose="02010600030101010101" pitchFamily="2" charset="-122"/>
                  <a:cs typeface="Times New Roman" panose="02020603050405020304" pitchFamily="18" charset="0"/>
                </a:rPr>
                <a:t>(2</a:t>
              </a:r>
              <a:r>
                <a:rPr lang="en-US" sz="2000" dirty="0">
                  <a:latin typeface="Times New Roman" panose="02020603050405020304" pitchFamily="18" charset="0"/>
                  <a:ea typeface="SimSun" panose="02010600030101010101" pitchFamily="2" charset="-122"/>
                  <a:cs typeface="Times New Roman" panose="02020603050405020304" pitchFamily="18" charset="0"/>
                </a:rPr>
                <a:t>)</a:t>
              </a:r>
            </a:p>
          </p:txBody>
        </p:sp>
      </p:grpSp>
      <p:grpSp>
        <p:nvGrpSpPr>
          <p:cNvPr id="143" name="Group 142">
            <a:extLst>
              <a:ext uri="{FF2B5EF4-FFF2-40B4-BE49-F238E27FC236}">
                <a16:creationId xmlns:a16="http://schemas.microsoft.com/office/drawing/2014/main" id="{CEA16603-5D8B-A94D-B721-4A509CC81A8E}"/>
              </a:ext>
            </a:extLst>
          </p:cNvPr>
          <p:cNvGrpSpPr/>
          <p:nvPr/>
        </p:nvGrpSpPr>
        <p:grpSpPr>
          <a:xfrm>
            <a:off x="4025263" y="926360"/>
            <a:ext cx="1644635" cy="1644635"/>
            <a:chOff x="3549197" y="787205"/>
            <a:chExt cx="1644635" cy="1644635"/>
          </a:xfrm>
        </p:grpSpPr>
        <p:sp>
          <p:nvSpPr>
            <p:cNvPr id="150" name="Teardrop 149">
              <a:extLst>
                <a:ext uri="{FF2B5EF4-FFF2-40B4-BE49-F238E27FC236}">
                  <a16:creationId xmlns:a16="http://schemas.microsoft.com/office/drawing/2014/main" id="{AE04D2DA-E756-5342-93B1-6424ABBA12CC}"/>
                </a:ext>
              </a:extLst>
            </p:cNvPr>
            <p:cNvSpPr/>
            <p:nvPr/>
          </p:nvSpPr>
          <p:spPr>
            <a:xfrm rot="2700000">
              <a:off x="3549197"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51" name="Freeform: Shape 33">
              <a:extLst>
                <a:ext uri="{FF2B5EF4-FFF2-40B4-BE49-F238E27FC236}">
                  <a16:creationId xmlns:a16="http://schemas.microsoft.com/office/drawing/2014/main" id="{D0A253C1-2134-7E41-88A6-3D8863319798}"/>
                </a:ext>
              </a:extLst>
            </p:cNvPr>
            <p:cNvSpPr/>
            <p:nvPr/>
          </p:nvSpPr>
          <p:spPr>
            <a:xfrm>
              <a:off x="3604165"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algn="ctr" defTabSz="311150">
                <a:lnSpc>
                  <a:spcPct val="90000"/>
                </a:lnSpc>
                <a:spcBef>
                  <a:spcPct val="0"/>
                </a:spcBef>
                <a:spcAft>
                  <a:spcPct val="35000"/>
                </a:spcAft>
              </a:pPr>
              <a:r>
                <a:rPr lang="zh-CN" altLang="en-US" sz="2000" b="1" dirty="0">
                  <a:latin typeface="Times New Roman" panose="02020603050405020304" pitchFamily="18" charset="0"/>
                  <a:ea typeface="STXihei" panose="02010600040101010101" pitchFamily="2" charset="-122"/>
                  <a:cs typeface="Times New Roman" panose="02020603050405020304" pitchFamily="18" charset="0"/>
                </a:rPr>
                <a:t>局面</a:t>
              </a:r>
              <a:br>
                <a:rPr lang="en-US" altLang="zh-CN" sz="2000" b="1" dirty="0">
                  <a:latin typeface="Times New Roman" panose="02020603050405020304" pitchFamily="18" charset="0"/>
                  <a:ea typeface="STXihei" panose="02010600040101010101" pitchFamily="2" charset="-122"/>
                  <a:cs typeface="Times New Roman" panose="02020603050405020304" pitchFamily="18" charset="0"/>
                </a:rPr>
              </a:br>
              <a:r>
                <a:rPr lang="zh-CN" altLang="en-US" sz="2000" b="1" dirty="0">
                  <a:latin typeface="Times New Roman" panose="02020603050405020304" pitchFamily="18" charset="0"/>
                  <a:ea typeface="STXihei" panose="02010600040101010101" pitchFamily="2" charset="-122"/>
                  <a:cs typeface="Times New Roman" panose="02020603050405020304" pitchFamily="18" charset="0"/>
                </a:rPr>
                <a:t>最新情况 </a:t>
              </a:r>
              <a:r>
                <a:rPr lang="en-US" sz="2000" b="1" dirty="0">
                  <a:latin typeface="Times New Roman" panose="02020603050405020304" pitchFamily="18" charset="0"/>
                  <a:ea typeface="STXihei" panose="02010600040101010101" pitchFamily="2" charset="-122"/>
                  <a:cs typeface="Times New Roman" panose="02020603050405020304" pitchFamily="18" charset="0"/>
                </a:rPr>
                <a:t>2</a:t>
              </a:r>
            </a:p>
          </p:txBody>
        </p:sp>
      </p:grpSp>
      <p:grpSp>
        <p:nvGrpSpPr>
          <p:cNvPr id="144" name="Group 143">
            <a:extLst>
              <a:ext uri="{FF2B5EF4-FFF2-40B4-BE49-F238E27FC236}">
                <a16:creationId xmlns:a16="http://schemas.microsoft.com/office/drawing/2014/main" id="{35098FDA-24BE-D842-9BE0-F065FAA12BA0}"/>
              </a:ext>
            </a:extLst>
          </p:cNvPr>
          <p:cNvGrpSpPr/>
          <p:nvPr/>
        </p:nvGrpSpPr>
        <p:grpSpPr>
          <a:xfrm>
            <a:off x="2223328" y="926360"/>
            <a:ext cx="1644635" cy="1644635"/>
            <a:chOff x="1849662" y="787205"/>
            <a:chExt cx="1644635" cy="1644635"/>
          </a:xfrm>
        </p:grpSpPr>
        <p:sp>
          <p:nvSpPr>
            <p:cNvPr id="148" name="Teardrop 147">
              <a:extLst>
                <a:ext uri="{FF2B5EF4-FFF2-40B4-BE49-F238E27FC236}">
                  <a16:creationId xmlns:a16="http://schemas.microsoft.com/office/drawing/2014/main" id="{1AF1FECD-BBA7-9042-9561-EB2067397285}"/>
                </a:ext>
              </a:extLst>
            </p:cNvPr>
            <p:cNvSpPr/>
            <p:nvPr/>
          </p:nvSpPr>
          <p:spPr>
            <a:xfrm rot="2700000">
              <a:off x="1849662" y="787205"/>
              <a:ext cx="1644635" cy="1644635"/>
            </a:xfrm>
            <a:prstGeom prst="teardrop">
              <a:avLst>
                <a:gd name="adj" fmla="val 100000"/>
              </a:avLst>
            </a:prstGeom>
            <a:solidFill>
              <a:schemeClr val="tx2">
                <a:lumMod val="40000"/>
                <a:lumOff val="6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9" name="Freeform: Shape 36">
              <a:extLst>
                <a:ext uri="{FF2B5EF4-FFF2-40B4-BE49-F238E27FC236}">
                  <a16:creationId xmlns:a16="http://schemas.microsoft.com/office/drawing/2014/main" id="{64B3F73E-9DE4-B04D-9DCF-733F2F7072E4}"/>
                </a:ext>
              </a:extLst>
            </p:cNvPr>
            <p:cNvSpPr/>
            <p:nvPr/>
          </p:nvSpPr>
          <p:spPr>
            <a:xfrm>
              <a:off x="1904631"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accent3"/>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5" tIns="101086" rIns="100487" bIns="101086" numCol="1" spcCol="1270" anchor="ctr" anchorCtr="0">
              <a:noAutofit/>
            </a:bodyPr>
            <a:lstStyle/>
            <a:p>
              <a:pPr lvl="0" algn="ctr" defTabSz="311150">
                <a:lnSpc>
                  <a:spcPct val="90000"/>
                </a:lnSpc>
                <a:spcBef>
                  <a:spcPct val="0"/>
                </a:spcBef>
                <a:spcAft>
                  <a:spcPct val="35000"/>
                </a:spcAft>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问题与讨论</a:t>
              </a:r>
            </a:p>
            <a:p>
              <a:pPr lvl="0" algn="ctr" defTabSz="311150">
                <a:lnSpc>
                  <a:spcPct val="90000"/>
                </a:lnSpc>
                <a:spcBef>
                  <a:spcPct val="0"/>
                </a:spcBef>
                <a:spcAft>
                  <a:spcPct val="35000"/>
                </a:spcAft>
              </a:pPr>
              <a:r>
                <a:rPr lang="en-US" altLang="zh-CN" sz="2000" dirty="0">
                  <a:latin typeface="Times New Roman" panose="02020603050405020304" pitchFamily="18" charset="0"/>
                  <a:ea typeface="SimSun" panose="02010600030101010101" pitchFamily="2" charset="-122"/>
                  <a:cs typeface="Times New Roman" panose="02020603050405020304" pitchFamily="18" charset="0"/>
                </a:rPr>
                <a:t>(1)</a:t>
              </a:r>
              <a:endParaRPr lang="en-US" sz="2000" kern="1200" dirty="0">
                <a:latin typeface="Times New Roman" panose="02020603050405020304" pitchFamily="18" charset="0"/>
                <a:ea typeface="SimSun" panose="02010600030101010101" pitchFamily="2" charset="-122"/>
                <a:cs typeface="Times New Roman" panose="02020603050405020304" pitchFamily="18" charset="0"/>
              </a:endParaRPr>
            </a:p>
          </p:txBody>
        </p:sp>
      </p:grpSp>
      <p:grpSp>
        <p:nvGrpSpPr>
          <p:cNvPr id="145" name="Group 144">
            <a:extLst>
              <a:ext uri="{FF2B5EF4-FFF2-40B4-BE49-F238E27FC236}">
                <a16:creationId xmlns:a16="http://schemas.microsoft.com/office/drawing/2014/main" id="{D2928730-EF7E-BB44-8F45-686075B0F348}"/>
              </a:ext>
            </a:extLst>
          </p:cNvPr>
          <p:cNvGrpSpPr/>
          <p:nvPr/>
        </p:nvGrpSpPr>
        <p:grpSpPr>
          <a:xfrm>
            <a:off x="408547" y="926360"/>
            <a:ext cx="1644635" cy="1644635"/>
            <a:chOff x="150128" y="787205"/>
            <a:chExt cx="1644635" cy="1644635"/>
          </a:xfrm>
        </p:grpSpPr>
        <p:sp>
          <p:nvSpPr>
            <p:cNvPr id="146" name="Teardrop 145">
              <a:extLst>
                <a:ext uri="{FF2B5EF4-FFF2-40B4-BE49-F238E27FC236}">
                  <a16:creationId xmlns:a16="http://schemas.microsoft.com/office/drawing/2014/main" id="{244B595D-8CC9-1744-BBB2-8BCDDFD71CFB}"/>
                </a:ext>
              </a:extLst>
            </p:cNvPr>
            <p:cNvSpPr/>
            <p:nvPr/>
          </p:nvSpPr>
          <p:spPr>
            <a:xfrm rot="2700000">
              <a:off x="150128" y="787205"/>
              <a:ext cx="1644635" cy="1644635"/>
            </a:xfrm>
            <a:prstGeom prst="teardrop">
              <a:avLst>
                <a:gd name="adj" fmla="val 100000"/>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47" name="Freeform: Shape 38">
              <a:extLst>
                <a:ext uri="{FF2B5EF4-FFF2-40B4-BE49-F238E27FC236}">
                  <a16:creationId xmlns:a16="http://schemas.microsoft.com/office/drawing/2014/main" id="{D281536F-D71C-3C49-A870-2CAE77F2537A}"/>
                </a:ext>
              </a:extLst>
            </p:cNvPr>
            <p:cNvSpPr/>
            <p:nvPr/>
          </p:nvSpPr>
          <p:spPr>
            <a:xfrm>
              <a:off x="205099" y="842219"/>
              <a:ext cx="1534696" cy="1534898"/>
            </a:xfrm>
            <a:custGeom>
              <a:avLst/>
              <a:gdLst>
                <a:gd name="connsiteX0" fmla="*/ 0 w 645166"/>
                <a:gd name="connsiteY0" fmla="*/ 322626 h 645251"/>
                <a:gd name="connsiteX1" fmla="*/ 322583 w 645166"/>
                <a:gd name="connsiteY1" fmla="*/ 0 h 645251"/>
                <a:gd name="connsiteX2" fmla="*/ 645166 w 645166"/>
                <a:gd name="connsiteY2" fmla="*/ 322626 h 645251"/>
                <a:gd name="connsiteX3" fmla="*/ 322583 w 645166"/>
                <a:gd name="connsiteY3" fmla="*/ 645252 h 645251"/>
                <a:gd name="connsiteX4" fmla="*/ 0 w 645166"/>
                <a:gd name="connsiteY4" fmla="*/ 322626 h 645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166" h="645251">
                  <a:moveTo>
                    <a:pt x="0" y="322626"/>
                  </a:moveTo>
                  <a:cubicBezTo>
                    <a:pt x="0" y="144445"/>
                    <a:pt x="144425" y="0"/>
                    <a:pt x="322583" y="0"/>
                  </a:cubicBezTo>
                  <a:cubicBezTo>
                    <a:pt x="500741" y="0"/>
                    <a:pt x="645166" y="144445"/>
                    <a:pt x="645166" y="322626"/>
                  </a:cubicBezTo>
                  <a:cubicBezTo>
                    <a:pt x="645166" y="500807"/>
                    <a:pt x="500741" y="645252"/>
                    <a:pt x="322583" y="645252"/>
                  </a:cubicBezTo>
                  <a:cubicBezTo>
                    <a:pt x="144425" y="645252"/>
                    <a:pt x="0" y="500807"/>
                    <a:pt x="0" y="322626"/>
                  </a:cubicBezTo>
                  <a:close/>
                </a:path>
              </a:pathLst>
            </a:custGeom>
            <a:ln>
              <a:solidFill>
                <a:schemeClr val="bg1"/>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01284" tIns="101086" rIns="100488" bIns="101086" numCol="1" spcCol="1270" anchor="ctr" anchorCtr="0">
              <a:noAutofit/>
            </a:bodyPr>
            <a:lstStyle/>
            <a:p>
              <a:pPr lvl="0" algn="ctr" defTabSz="311150">
                <a:lnSpc>
                  <a:spcPct val="90000"/>
                </a:lnSpc>
                <a:spcBef>
                  <a:spcPct val="0"/>
                </a:spcBef>
                <a:spcAft>
                  <a:spcPct val="35000"/>
                </a:spcAft>
              </a:pPr>
              <a:r>
                <a:rPr lang="zh-CN" altLang="en-US" sz="2000" b="1" dirty="0">
                  <a:latin typeface="Times New Roman" panose="02020603050405020304" pitchFamily="18" charset="0"/>
                  <a:ea typeface="STXihei" panose="02010600040101010101" pitchFamily="2" charset="-122"/>
                  <a:cs typeface="Times New Roman" panose="02020603050405020304" pitchFamily="18" charset="0"/>
                </a:rPr>
                <a:t>局面 </a:t>
              </a:r>
              <a:r>
                <a:rPr lang="en-US" sz="2000" b="1" kern="1200" dirty="0">
                  <a:latin typeface="Times New Roman" panose="02020603050405020304" pitchFamily="18" charset="0"/>
                  <a:ea typeface="STXihei" panose="02010600040101010101" pitchFamily="2" charset="-122"/>
                  <a:cs typeface="Times New Roman" panose="02020603050405020304" pitchFamily="18" charset="0"/>
                </a:rPr>
                <a:t>1</a:t>
              </a:r>
            </a:p>
          </p:txBody>
        </p:sp>
      </p:grpSp>
      <p:sp>
        <p:nvSpPr>
          <p:cNvPr id="31" name="文本框 1">
            <a:extLst>
              <a:ext uri="{FF2B5EF4-FFF2-40B4-BE49-F238E27FC236}">
                <a16:creationId xmlns:a16="http://schemas.microsoft.com/office/drawing/2014/main" id="{70703653-BFF7-41D6-BCF5-3CFD7415CB11}"/>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32" name="文本框 2">
            <a:extLst>
              <a:ext uri="{FF2B5EF4-FFF2-40B4-BE49-F238E27FC236}">
                <a16:creationId xmlns:a16="http://schemas.microsoft.com/office/drawing/2014/main" id="{644B11A4-6276-432D-9C21-76CEF11AEF48}"/>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33" name="文本框 32">
            <a:extLst>
              <a:ext uri="{FF2B5EF4-FFF2-40B4-BE49-F238E27FC236}">
                <a16:creationId xmlns:a16="http://schemas.microsoft.com/office/drawing/2014/main" id="{D033E505-D644-4D1E-BE28-694274D51F6A}"/>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13</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3135298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8B917-3229-4660-8749-5FF9B65A80D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问题</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CCA60563-82BF-4B08-B14C-C14FED306855}"/>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pic>
        <p:nvPicPr>
          <p:cNvPr id="7" name="Picture 6">
            <a:extLst>
              <a:ext uri="{FF2B5EF4-FFF2-40B4-BE49-F238E27FC236}">
                <a16:creationId xmlns:a16="http://schemas.microsoft.com/office/drawing/2014/main" id="{98436417-AA2B-426E-B5FF-2EF63BBFAA8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687567" y="1415228"/>
            <a:ext cx="3136393" cy="4027544"/>
          </a:xfrm>
          <a:prstGeom prst="rect">
            <a:avLst/>
          </a:prstGeom>
        </p:spPr>
      </p:pic>
      <p:sp>
        <p:nvSpPr>
          <p:cNvPr id="8" name="TextBox 7">
            <a:extLst>
              <a:ext uri="{FF2B5EF4-FFF2-40B4-BE49-F238E27FC236}">
                <a16:creationId xmlns:a16="http://schemas.microsoft.com/office/drawing/2014/main" id="{D904E6CB-1E3F-4FE9-BBE9-86C1A7BC0133}"/>
              </a:ext>
            </a:extLst>
          </p:cNvPr>
          <p:cNvSpPr txBox="1"/>
          <p:nvPr/>
        </p:nvSpPr>
        <p:spPr>
          <a:xfrm>
            <a:off x="3444645" y="2084832"/>
            <a:ext cx="2242922" cy="1938992"/>
          </a:xfrm>
          <a:prstGeom prst="rect">
            <a:avLst/>
          </a:prstGeom>
          <a:noFill/>
        </p:spPr>
        <p:txBody>
          <a:bodyPr wrap="none" rtlCol="0">
            <a:spAutoFit/>
          </a:bodyPr>
          <a:lstStyle/>
          <a:p>
            <a:pPr algn="r">
              <a:buClr>
                <a:srgbClr val="DD8047"/>
              </a:buClr>
              <a:buSzPct val="60000"/>
            </a:pPr>
            <a: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t>开始</a:t>
            </a:r>
            <a:b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br>
            <a: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t>之前的</a:t>
            </a:r>
            <a:b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br>
            <a:r>
              <a:rPr lang="zh-CN" altLang="en-US" sz="4000" b="1" dirty="0">
                <a:solidFill>
                  <a:srgbClr val="0070C0"/>
                </a:solidFill>
                <a:latin typeface="STXihei" panose="02010600040101010101" pitchFamily="2" charset="-122"/>
                <a:ea typeface="STXihei" panose="02010600040101010101" pitchFamily="2" charset="-122"/>
                <a:cs typeface="Calibri" panose="020F0502020204030204" pitchFamily="34" charset="0"/>
              </a:rPr>
              <a:t>任何问题</a:t>
            </a:r>
          </a:p>
        </p:txBody>
      </p:sp>
      <p:sp>
        <p:nvSpPr>
          <p:cNvPr id="6" name="文本框 1">
            <a:extLst>
              <a:ext uri="{FF2B5EF4-FFF2-40B4-BE49-F238E27FC236}">
                <a16:creationId xmlns:a16="http://schemas.microsoft.com/office/drawing/2014/main" id="{3D0CA890-94E0-4F39-AEF0-5D9D73B6FD59}"/>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9" name="文本框 2">
            <a:extLst>
              <a:ext uri="{FF2B5EF4-FFF2-40B4-BE49-F238E27FC236}">
                <a16:creationId xmlns:a16="http://schemas.microsoft.com/office/drawing/2014/main" id="{1E4ACA5B-A146-4064-B171-BA7702F3F016}"/>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id="{3DDB6156-40BB-4081-925B-A427FBFB0691}"/>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14</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2851002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2D47E34-2AFC-4195-AEFD-7B181C94227E}"/>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2" y="0"/>
            <a:ext cx="12191998" cy="6857999"/>
          </a:xfrm>
          <a:prstGeom prst="rect">
            <a:avLst/>
          </a:prstGeom>
        </p:spPr>
      </p:pic>
      <p:sp>
        <p:nvSpPr>
          <p:cNvPr id="5" name="Title 1">
            <a:extLst>
              <a:ext uri="{FF2B5EF4-FFF2-40B4-BE49-F238E27FC236}">
                <a16:creationId xmlns:a16="http://schemas.microsoft.com/office/drawing/2014/main" id="{4A31D9F2-2B61-4C65-9448-4FDEE9FB5005}"/>
              </a:ext>
            </a:extLst>
          </p:cNvPr>
          <p:cNvSpPr>
            <a:spLocks noGrp="1"/>
          </p:cNvSpPr>
          <p:nvPr>
            <p:ph type="ctrTitle"/>
          </p:nvPr>
        </p:nvSpPr>
        <p:spPr>
          <a:xfrm>
            <a:off x="174230" y="2101372"/>
            <a:ext cx="6096000" cy="2766023"/>
          </a:xfrm>
        </p:spPr>
        <p:txBody>
          <a:bodyPr>
            <a:noAutofit/>
          </a:bodyPr>
          <a:lstStyle/>
          <a:p>
            <a:pPr algn="l"/>
            <a: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新型冠状病毒病</a:t>
            </a:r>
            <a:b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br>
            <a: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a:t>
            </a:r>
            <a:r>
              <a:rPr 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t>）</a:t>
            </a:r>
            <a:br>
              <a:rPr lang="en-US" sz="4400" b="1" dirty="0">
                <a:solidFill>
                  <a:schemeClr val="bg1"/>
                </a:solidFill>
                <a:latin typeface="Times New Roman" panose="02020603050405020304" pitchFamily="18" charset="0"/>
                <a:ea typeface="STXihei" panose="02010600040101010101" pitchFamily="2" charset="-122"/>
                <a:cs typeface="Times New Roman" panose="02020603050405020304" pitchFamily="18" charset="0"/>
              </a:rPr>
            </a:br>
            <a:endParaRPr lang="en-US" sz="2000" dirty="0">
              <a:solidFill>
                <a:schemeClr val="bg1"/>
              </a:solidFill>
              <a:latin typeface="Times New Roman" panose="02020603050405020304" pitchFamily="18" charset="0"/>
              <a:ea typeface="STXihei" panose="02010600040101010101" pitchFamily="2" charset="-122"/>
              <a:cs typeface="Times New Roman" panose="02020603050405020304" pitchFamily="18" charset="0"/>
            </a:endParaRPr>
          </a:p>
        </p:txBody>
      </p:sp>
      <p:sp>
        <p:nvSpPr>
          <p:cNvPr id="6" name="Subtitle 2">
            <a:extLst>
              <a:ext uri="{FF2B5EF4-FFF2-40B4-BE49-F238E27FC236}">
                <a16:creationId xmlns:a16="http://schemas.microsoft.com/office/drawing/2014/main" id="{7CDBE3B2-F9E5-4D1D-88B4-8E95F442DF66}"/>
              </a:ext>
            </a:extLst>
          </p:cNvPr>
          <p:cNvSpPr>
            <a:spLocks noGrp="1"/>
          </p:cNvSpPr>
          <p:nvPr>
            <p:ph type="subTitle" idx="1"/>
          </p:nvPr>
        </p:nvSpPr>
        <p:spPr>
          <a:xfrm>
            <a:off x="4190243" y="4756628"/>
            <a:ext cx="4306277" cy="1065066"/>
          </a:xfrm>
        </p:spPr>
        <p:txBody>
          <a:bodyPr/>
          <a:lstStyle/>
          <a:p>
            <a:pPr lvl="0"/>
            <a:r>
              <a:rPr lang="zh-CN" altLang="en-US" sz="36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rPr>
              <a:t>国家名称</a:t>
            </a:r>
            <a:endParaRPr lang="en-US" altLang="zh-CN" sz="3600"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endParaRPr>
          </a:p>
          <a:p>
            <a:pPr lvl="0"/>
            <a:r>
              <a:rPr lang="zh-CN" altLang="en-US" sz="20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rPr>
              <a:t>日期和地点</a:t>
            </a:r>
            <a:endParaRPr lang="en-US" altLang="zh-CN" sz="2000" b="1" dirty="0">
              <a:solidFill>
                <a:srgbClr val="0092CB"/>
              </a:solidFill>
              <a:latin typeface="Times New Roman" panose="02020603050405020304" pitchFamily="18" charset="0"/>
              <a:ea typeface="STXihei" panose="02010600040101010101" pitchFamily="2" charset="-122"/>
              <a:cs typeface="Times New Roman" panose="02020603050405020304" pitchFamily="18" charset="0"/>
            </a:endParaRPr>
          </a:p>
        </p:txBody>
      </p:sp>
      <p:pic>
        <p:nvPicPr>
          <p:cNvPr id="8" name="Picture 7" descr="A close up of a logo&#10;&#10;Description automatically generated">
            <a:extLst>
              <a:ext uri="{FF2B5EF4-FFF2-40B4-BE49-F238E27FC236}">
                <a16:creationId xmlns:a16="http://schemas.microsoft.com/office/drawing/2014/main" id="{D47B402B-BD57-4472-BF3B-B56FBA6AF439}"/>
              </a:ext>
            </a:extLst>
          </p:cNvPr>
          <p:cNvPicPr/>
          <p:nvPr/>
        </p:nvPicPr>
        <p:blipFill rotWithShape="1">
          <a:blip r:embed="rId4" cstate="email">
            <a:extLst>
              <a:ext uri="{28A0092B-C50C-407E-A947-70E740481C1C}">
                <a14:useLocalDpi xmlns:a14="http://schemas.microsoft.com/office/drawing/2010/main"/>
              </a:ext>
            </a:extLst>
          </a:blip>
          <a:srcRect/>
          <a:stretch/>
        </p:blipFill>
        <p:spPr bwMode="auto">
          <a:xfrm>
            <a:off x="133370" y="6317181"/>
            <a:ext cx="1290701" cy="411425"/>
          </a:xfrm>
          <a:prstGeom prst="rect">
            <a:avLst/>
          </a:prstGeom>
          <a:ln>
            <a:noFill/>
          </a:ln>
          <a:extLst>
            <a:ext uri="{53640926-AAD7-44D8-BBD7-CCE9431645EC}">
              <a14:shadowObscured xmlns:a14="http://schemas.microsoft.com/office/drawing/2010/main"/>
            </a:ext>
          </a:extLst>
        </p:spPr>
      </p:pic>
      <p:pic>
        <p:nvPicPr>
          <p:cNvPr id="9" name="Picture 8">
            <a:extLst>
              <a:ext uri="{FF2B5EF4-FFF2-40B4-BE49-F238E27FC236}">
                <a16:creationId xmlns:a16="http://schemas.microsoft.com/office/drawing/2014/main" id="{ABA7E4D0-D402-4FA8-9F2E-21155B264FF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19683" y="6329160"/>
            <a:ext cx="1266447" cy="387468"/>
          </a:xfrm>
          <a:prstGeom prst="rect">
            <a:avLst/>
          </a:prstGeom>
        </p:spPr>
      </p:pic>
      <p:pic>
        <p:nvPicPr>
          <p:cNvPr id="11" name="Picture 10">
            <a:extLst>
              <a:ext uri="{FF2B5EF4-FFF2-40B4-BE49-F238E27FC236}">
                <a16:creationId xmlns:a16="http://schemas.microsoft.com/office/drawing/2014/main" id="{36AF0388-E07F-4509-9418-2BF27CB8EE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67114" y="6099893"/>
            <a:ext cx="1606232" cy="694361"/>
          </a:xfrm>
          <a:prstGeom prst="rect">
            <a:avLst/>
          </a:prstGeom>
        </p:spPr>
      </p:pic>
      <p:sp>
        <p:nvSpPr>
          <p:cNvPr id="2" name="Rectangle 1">
            <a:extLst>
              <a:ext uri="{FF2B5EF4-FFF2-40B4-BE49-F238E27FC236}">
                <a16:creationId xmlns:a16="http://schemas.microsoft.com/office/drawing/2014/main" id="{44387F8E-568D-4C6A-AF17-B043BD6B6BC8}"/>
              </a:ext>
            </a:extLst>
          </p:cNvPr>
          <p:cNvSpPr/>
          <p:nvPr/>
        </p:nvSpPr>
        <p:spPr>
          <a:xfrm>
            <a:off x="5923219" y="3720323"/>
            <a:ext cx="6096000" cy="1200329"/>
          </a:xfrm>
          <a:prstGeom prst="rect">
            <a:avLst/>
          </a:prstGeom>
        </p:spPr>
        <p:txBody>
          <a:bodyPr>
            <a:spAutoFit/>
          </a:bodyPr>
          <a:lstStyle/>
          <a:p>
            <a:pPr lvl="0" algn="r"/>
            <a:r>
              <a:rPr lang="zh-CN" altLang="en-US" sz="2400" b="1" dirty="0">
                <a:solidFill>
                  <a:srgbClr val="D86422"/>
                </a:solidFill>
                <a:latin typeface="STXihei" panose="02010600040101010101" pitchFamily="2" charset="-122"/>
                <a:ea typeface="STXihei" panose="02010600040101010101" pitchFamily="2" charset="-122"/>
                <a:cs typeface="Arial" panose="020B0604020202020204" pitchFamily="34" charset="0"/>
              </a:rPr>
              <a:t>国家疫苗接种部署计划</a:t>
            </a:r>
            <a:br>
              <a:rPr lang="en-US" sz="2400" b="1" dirty="0">
                <a:solidFill>
                  <a:srgbClr val="D86422"/>
                </a:solidFill>
                <a:latin typeface="STXihei" panose="02010600040101010101" pitchFamily="2" charset="-122"/>
                <a:ea typeface="STXihei" panose="02010600040101010101" pitchFamily="2" charset="-122"/>
                <a:cs typeface="Arial" panose="020B0604020202020204" pitchFamily="34" charset="0"/>
              </a:rPr>
            </a:br>
            <a:r>
              <a:rPr lang="zh-CN" altLang="en-US" sz="2400" b="1" dirty="0">
                <a:solidFill>
                  <a:srgbClr val="D86422"/>
                </a:solidFill>
                <a:latin typeface="STXihei" panose="02010600040101010101" pitchFamily="2" charset="-122"/>
                <a:ea typeface="STXihei" panose="02010600040101010101" pitchFamily="2" charset="-122"/>
                <a:cs typeface="Arial" panose="020B0604020202020204" pitchFamily="34" charset="0"/>
              </a:rPr>
              <a:t>模拟演练</a:t>
            </a:r>
          </a:p>
          <a:p>
            <a:pPr lvl="0" algn="r"/>
            <a:endParaRPr lang="en-US" sz="2400" dirty="0">
              <a:solidFill>
                <a:srgbClr val="D86422"/>
              </a:solidFill>
            </a:endParaRPr>
          </a:p>
        </p:txBody>
      </p:sp>
      <p:sp>
        <p:nvSpPr>
          <p:cNvPr id="10" name="文本框 9">
            <a:extLst>
              <a:ext uri="{FF2B5EF4-FFF2-40B4-BE49-F238E27FC236}">
                <a16:creationId xmlns:a16="http://schemas.microsoft.com/office/drawing/2014/main" id="{0CD8B89E-3331-4A68-A3D5-F449814B3A25}"/>
              </a:ext>
            </a:extLst>
          </p:cNvPr>
          <p:cNvSpPr txBox="1"/>
          <p:nvPr/>
        </p:nvSpPr>
        <p:spPr>
          <a:xfrm>
            <a:off x="609352" y="6357731"/>
            <a:ext cx="1399032" cy="321582"/>
          </a:xfrm>
          <a:prstGeom prst="rect">
            <a:avLst/>
          </a:prstGeom>
          <a:solidFill>
            <a:schemeClr val="bg1"/>
          </a:solidFill>
        </p:spPr>
        <p:txBody>
          <a:bodyPr wrap="square" rtlCol="0">
            <a:spAutoFit/>
          </a:bodyPr>
          <a:lstStyle/>
          <a:p>
            <a:pPr algn="l">
              <a:spcBef>
                <a:spcPts val="1200"/>
              </a:spcBef>
              <a:spcAft>
                <a:spcPts val="600"/>
              </a:spcAft>
              <a:buClr>
                <a:srgbClr val="DD8047"/>
              </a:buClr>
              <a:buSzPct val="60000"/>
            </a:pPr>
            <a:r>
              <a:rPr lang="zh-CN" altLang="en-US" sz="1400" b="1" dirty="0">
                <a:solidFill>
                  <a:schemeClr val="accent3">
                    <a:lumMod val="60000"/>
                    <a:lumOff val="40000"/>
                  </a:schemeClr>
                </a:solidFill>
                <a:latin typeface="+mn-ea"/>
                <a:cs typeface="Calibri" panose="020F0502020204030204" pitchFamily="34" charset="0"/>
              </a:rPr>
              <a:t>世界卫生组织</a:t>
            </a:r>
          </a:p>
        </p:txBody>
      </p:sp>
    </p:spTree>
    <p:extLst>
      <p:ext uri="{BB962C8B-B14F-4D97-AF65-F5344CB8AC3E}">
        <p14:creationId xmlns:p14="http://schemas.microsoft.com/office/powerpoint/2010/main" val="2647748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C723E-43B3-2946-9F71-438E5BE34645}"/>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现状概要</a:t>
            </a:r>
            <a:endParaRPr lang="en-US" dirty="0">
              <a:latin typeface="STXihei" panose="02010600040101010101" pitchFamily="2" charset="-122"/>
              <a:ea typeface="STXihei" panose="02010600040101010101" pitchFamily="2" charset="-122"/>
            </a:endParaRPr>
          </a:p>
        </p:txBody>
      </p:sp>
      <p:sp>
        <p:nvSpPr>
          <p:cNvPr id="3" name="Content Placeholder 2">
            <a:extLst>
              <a:ext uri="{FF2B5EF4-FFF2-40B4-BE49-F238E27FC236}">
                <a16:creationId xmlns:a16="http://schemas.microsoft.com/office/drawing/2014/main" id="{9ADA09EE-A395-A543-B746-0B4E4BF1BF1A}"/>
              </a:ext>
            </a:extLst>
          </p:cNvPr>
          <p:cNvSpPr>
            <a:spLocks noGrp="1"/>
          </p:cNvSpPr>
          <p:nvPr>
            <p:ph idx="1"/>
          </p:nvPr>
        </p:nvSpPr>
        <p:spPr/>
        <p:txBody>
          <a:bodyPr>
            <a:normAutofit fontScale="62500" lnSpcReduction="20000"/>
          </a:bodyPr>
          <a:lstStyle/>
          <a:p>
            <a:pPr marL="0" indent="576000" algn="just" fontAlgn="base">
              <a:lnSpc>
                <a:spcPts val="3000"/>
              </a:lnSpc>
              <a:buNone/>
            </a:pPr>
            <a:r>
              <a:rPr lang="zh-CN" altLang="en-US" sz="2700" b="1" dirty="0">
                <a:latin typeface="STXihei" panose="02010600040101010101" pitchFamily="2" charset="-122"/>
                <a:ea typeface="STXihei" panose="02010600040101010101" pitchFamily="2" charset="-122"/>
              </a:rPr>
              <a:t>概要：</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2020</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年</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1</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月</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30</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日，世卫组织宣布</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疫情为国际关注的突发公共卫生事件。</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3</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月</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11</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日，据世卫组织评估，</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可被定性为大流行病。在全球范围内，合作伙伴正在共同努力，支持开发治疗药物和多种疫苗。</a:t>
            </a:r>
          </a:p>
          <a:p>
            <a:pPr marL="0" indent="576000" algn="just" fontAlgn="base">
              <a:lnSpc>
                <a:spcPts val="3000"/>
              </a:lnSpc>
              <a:buNone/>
            </a:pP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存在若干</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SARS-CoV-2</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疫苗试验跟踪器，与临床试验登记册有具体的候选疫苗链接，这有助于查询试验的细节并跟踪其状态，包括招募的起始和结束日期。截至</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2020</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年</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9</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月，流行病防范创新联盟支持的</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9</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种候选疫苗成为</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COVAX</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行动的一部分，另有</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9</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种候选疫苗正在评估中，并且正在与更多的生产商开展采购对话。</a:t>
            </a:r>
          </a:p>
          <a:p>
            <a:pPr marL="0" indent="576000" algn="just" fontAlgn="base">
              <a:lnSpc>
                <a:spcPts val="3000"/>
              </a:lnSpc>
              <a:buNone/>
            </a:pP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随着各国准备实施本国的</a:t>
            </a:r>
            <a:r>
              <a:rPr lang="en-US" altLang="zh-CN" sz="29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900" dirty="0">
                <a:latin typeface="Times New Roman" panose="02020603050405020304" pitchFamily="18" charset="0"/>
                <a:ea typeface="SimSun" panose="02010600030101010101" pitchFamily="2" charset="-122"/>
                <a:cs typeface="Times New Roman" panose="02020603050405020304" pitchFamily="18" charset="0"/>
              </a:rPr>
              <a:t>疫苗接种规划，世界卫生组织（世卫组织）免疫战略咨询专家组正在为总体规划战略和针对特定疫苗的建议提供指导。世界卫生组织（世卫组织）提供了与疫苗评价有关的指南和要求：药品试验临床操作规范、药品制剂生产操作规范、生物制品生产操作规范、新近建立管制机构的国家中生物制品的管制和许可，以及国家主管部门生物制品质量保证指南。</a:t>
            </a:r>
          </a:p>
          <a:p>
            <a:pPr marL="0" indent="0" algn="just" fontAlgn="base">
              <a:lnSpc>
                <a:spcPct val="120000"/>
              </a:lnSpc>
              <a:buNone/>
            </a:pPr>
            <a:r>
              <a:rPr lang="en-GB" sz="3600" dirty="0"/>
              <a:t> </a:t>
            </a:r>
          </a:p>
          <a:p>
            <a:pPr>
              <a:lnSpc>
                <a:spcPct val="120000"/>
              </a:lnSpc>
            </a:pPr>
            <a:endParaRPr lang="en-US" dirty="0"/>
          </a:p>
        </p:txBody>
      </p:sp>
      <p:sp>
        <p:nvSpPr>
          <p:cNvPr id="4" name="Date Placeholder 3">
            <a:extLst>
              <a:ext uri="{FF2B5EF4-FFF2-40B4-BE49-F238E27FC236}">
                <a16:creationId xmlns:a16="http://schemas.microsoft.com/office/drawing/2014/main" id="{6921F349-AB98-1844-8DDE-81399F7E980E}"/>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5" name="文本框 1">
            <a:extLst>
              <a:ext uri="{FF2B5EF4-FFF2-40B4-BE49-F238E27FC236}">
                <a16:creationId xmlns:a16="http://schemas.microsoft.com/office/drawing/2014/main" id="{9DE209E4-6BC8-43CB-A338-D3AD96E2948B}"/>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6" name="文本框 2">
            <a:extLst>
              <a:ext uri="{FF2B5EF4-FFF2-40B4-BE49-F238E27FC236}">
                <a16:creationId xmlns:a16="http://schemas.microsoft.com/office/drawing/2014/main" id="{C9A5947D-6C69-42D2-9580-CCEF79B92B4B}"/>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id="{F79136FE-FB1C-4026-AFF2-A7E9A072F031}"/>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16</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32212754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局面</a:t>
            </a:r>
            <a:r>
              <a:rPr lang="en-US" dirty="0">
                <a:latin typeface="STXihei" panose="02010600040101010101" pitchFamily="2" charset="-122"/>
                <a:ea typeface="STXihei" panose="02010600040101010101" pitchFamily="2" charset="-122"/>
              </a:rPr>
              <a:t> </a:t>
            </a:r>
            <a:r>
              <a:rPr lang="en-US" dirty="0">
                <a:latin typeface="Times New Roman" panose="02020603050405020304" pitchFamily="18" charset="0"/>
                <a:ea typeface="STXihei" panose="02010600040101010101" pitchFamily="2" charset="-122"/>
                <a:cs typeface="Times New Roman" panose="02020603050405020304" pitchFamily="18" charset="0"/>
              </a:rPr>
              <a:t>1</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483895" y="740229"/>
            <a:ext cx="7966422" cy="5715000"/>
          </a:xfrm>
          <a:solidFill>
            <a:schemeClr val="tx2">
              <a:lumMod val="20000"/>
              <a:lumOff val="80000"/>
            </a:schemeClr>
          </a:solidFill>
        </p:spPr>
        <p:txBody>
          <a:bodyPr anchor="ctr">
            <a:normAutofit/>
          </a:bodyPr>
          <a:lstStyle/>
          <a:p>
            <a:pPr fontAlgn="base">
              <a:lnSpc>
                <a:spcPct val="120000"/>
              </a:lnSpc>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作为世卫组织疫苗公平分配机制的一部分，正在通过</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COVAX</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机制为贵国调拨足够</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3%</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的人口使用的新型</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SARS-COV-2</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疫苗。</a:t>
            </a:r>
          </a:p>
          <a:p>
            <a:pPr fontAlgn="base">
              <a:lnSpc>
                <a:spcPct val="120000"/>
              </a:lnSpc>
            </a:pPr>
            <a:r>
              <a:rPr lang="zh-CN" altLang="en-US" sz="1800" dirty="0">
                <a:latin typeface="KaiTi" panose="02010609060101010101" pitchFamily="49" charset="-122"/>
                <a:ea typeface="KaiTi" panose="02010609060101010101" pitchFamily="49" charset="-122"/>
                <a:cs typeface="Times New Roman" panose="02020603050405020304" pitchFamily="18" charset="0"/>
              </a:rPr>
              <a:t>目前，您不知道在</a:t>
            </a:r>
            <a:r>
              <a:rPr lang="en-US" altLang="zh-CN" sz="1800" dirty="0">
                <a:latin typeface="KaiTi" panose="02010609060101010101" pitchFamily="49" charset="-122"/>
                <a:ea typeface="KaiTi" panose="02010609060101010101" pitchFamily="49" charset="-122"/>
                <a:cs typeface="Times New Roman" panose="02020603050405020304" pitchFamily="18" charset="0"/>
              </a:rPr>
              <a:t>COVAX</a:t>
            </a:r>
            <a:r>
              <a:rPr lang="zh-CN" altLang="en-US" sz="1800" dirty="0">
                <a:latin typeface="KaiTi" panose="02010609060101010101" pitchFamily="49" charset="-122"/>
                <a:ea typeface="KaiTi" panose="02010609060101010101" pitchFamily="49" charset="-122"/>
                <a:cs typeface="Times New Roman" panose="02020603050405020304" pitchFamily="18" charset="0"/>
              </a:rPr>
              <a:t>机制下分配了哪种疫苗。</a:t>
            </a:r>
          </a:p>
          <a:p>
            <a:pPr fontAlgn="base">
              <a:lnSpc>
                <a:spcPct val="120000"/>
              </a:lnSpc>
            </a:pP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疫苗的分配计划分若干阶段进行。</a:t>
            </a:r>
            <a:r>
              <a:rPr lang="en-GB" sz="1800" dirty="0">
                <a:latin typeface="Times New Roman" panose="02020603050405020304" pitchFamily="18" charset="0"/>
                <a:ea typeface="SimSun" panose="02010600030101010101" pitchFamily="2" charset="-122"/>
                <a:cs typeface="Times New Roman" panose="02020603050405020304" pitchFamily="18" charset="0"/>
              </a:rPr>
              <a:t> </a:t>
            </a:r>
          </a:p>
          <a:p>
            <a:pPr marL="0" lvl="0" indent="0">
              <a:buNone/>
            </a:pPr>
            <a:r>
              <a:rPr lang="zh-CN" altLang="en-US" sz="1800" b="1" dirty="0">
                <a:latin typeface="Times New Roman" panose="02020603050405020304" pitchFamily="18" charset="0"/>
                <a:ea typeface="STXihei" panose="02010600040101010101" pitchFamily="2" charset="-122"/>
                <a:cs typeface="Times New Roman" panose="02020603050405020304" pitchFamily="18" charset="0"/>
              </a:rPr>
              <a:t>阶段</a:t>
            </a:r>
            <a:r>
              <a:rPr lang="en-US" altLang="zh-CN" sz="1800" b="1" dirty="0">
                <a:latin typeface="Times New Roman" panose="02020603050405020304" pitchFamily="18" charset="0"/>
                <a:ea typeface="STXihei" panose="02010600040101010101" pitchFamily="2" charset="-122"/>
                <a:cs typeface="Times New Roman" panose="02020603050405020304" pitchFamily="18" charset="0"/>
              </a:rPr>
              <a:t>1a</a:t>
            </a:r>
            <a:r>
              <a:rPr lang="zh-CN" altLang="en-US" sz="1800" b="1" dirty="0">
                <a:latin typeface="Times New Roman" panose="02020603050405020304" pitchFamily="18" charset="0"/>
                <a:ea typeface="STXihei" panose="02010600040101010101" pitchFamily="2" charset="-122"/>
                <a:cs typeface="Times New Roman" panose="02020603050405020304" pitchFamily="18" charset="0"/>
              </a:rPr>
              <a:t>：</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按比例分配给所有参与国，占全国人口的</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3%</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a:t>
            </a:r>
          </a:p>
          <a:p>
            <a:pPr marL="0" lvl="0" indent="0">
              <a:buNone/>
            </a:pPr>
            <a:r>
              <a:rPr lang="zh-CN" altLang="en-US" sz="1800" b="1" dirty="0">
                <a:latin typeface="Times New Roman" panose="02020603050405020304" pitchFamily="18" charset="0"/>
                <a:ea typeface="STXihei" panose="02010600040101010101" pitchFamily="2" charset="-122"/>
                <a:cs typeface="Times New Roman" panose="02020603050405020304" pitchFamily="18" charset="0"/>
              </a:rPr>
              <a:t>阶段</a:t>
            </a:r>
            <a:r>
              <a:rPr lang="en-US" altLang="zh-CN" sz="1800" b="1" dirty="0">
                <a:latin typeface="Times New Roman" panose="02020603050405020304" pitchFamily="18" charset="0"/>
                <a:ea typeface="STXihei" panose="02010600040101010101" pitchFamily="2" charset="-122"/>
                <a:cs typeface="Times New Roman" panose="02020603050405020304" pitchFamily="18" charset="0"/>
              </a:rPr>
              <a:t>1b</a:t>
            </a:r>
            <a:r>
              <a:rPr lang="zh-CN" altLang="en-US" sz="1800" b="1" dirty="0">
                <a:latin typeface="Times New Roman" panose="02020603050405020304" pitchFamily="18" charset="0"/>
                <a:ea typeface="STXihei" panose="02010600040101010101" pitchFamily="2" charset="-122"/>
                <a:cs typeface="Times New Roman" panose="02020603050405020304" pitchFamily="18" charset="0"/>
              </a:rPr>
              <a:t>：</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各国将获得更多的疫苗，总共可覆盖其人口的</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20%</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（分期提供）。</a:t>
            </a:r>
          </a:p>
          <a:p>
            <a:pPr marL="0" lvl="0" indent="0">
              <a:buNone/>
            </a:pPr>
            <a:r>
              <a:rPr lang="zh-CN" altLang="en-US" sz="1800" b="1" dirty="0">
                <a:latin typeface="Times New Roman" panose="02020603050405020304" pitchFamily="18" charset="0"/>
                <a:ea typeface="STXihei" panose="02010600040101010101" pitchFamily="2" charset="-122"/>
                <a:cs typeface="Times New Roman" panose="02020603050405020304" pitchFamily="18" charset="0"/>
              </a:rPr>
              <a:t>阶段</a:t>
            </a:r>
            <a:r>
              <a:rPr lang="en-US" altLang="zh-CN" sz="1800" b="1" dirty="0">
                <a:latin typeface="Times New Roman" panose="02020603050405020304" pitchFamily="18" charset="0"/>
                <a:ea typeface="STXihei" panose="02010600040101010101" pitchFamily="2" charset="-122"/>
                <a:cs typeface="Times New Roman" panose="02020603050405020304" pitchFamily="18" charset="0"/>
              </a:rPr>
              <a:t>2</a:t>
            </a:r>
            <a:r>
              <a:rPr lang="zh-CN" altLang="en-US" sz="1800" b="1" dirty="0">
                <a:latin typeface="Times New Roman" panose="02020603050405020304" pitchFamily="18" charset="0"/>
                <a:ea typeface="STXihei" panose="02010600040101010101" pitchFamily="2" charset="-122"/>
                <a:cs typeface="Times New Roman" panose="02020603050405020304" pitchFamily="18" charset="0"/>
              </a:rPr>
              <a:t>：</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各国将收到疫苗，为超过最初</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20%</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人口的更多人接种。</a:t>
            </a:r>
            <a:endParaRPr lang="en-US" sz="1800" dirty="0">
              <a:latin typeface="Times New Roman" panose="02020603050405020304" pitchFamily="18" charset="0"/>
              <a:ea typeface="SimSun" panose="02010600030101010101" pitchFamily="2" charset="-122"/>
              <a:cs typeface="Times New Roman" panose="02020603050405020304" pitchFamily="18" charset="0"/>
            </a:endParaRPr>
          </a:p>
          <a:p>
            <a:pPr fontAlgn="base">
              <a:lnSpc>
                <a:spcPct val="120000"/>
              </a:lnSpc>
              <a:spcBef>
                <a:spcPts val="0"/>
              </a:spcBef>
            </a:pPr>
            <a:endParaRPr lang="en-GB" sz="1800" dirty="0">
              <a:latin typeface="Times New Roman" panose="02020603050405020304" pitchFamily="18" charset="0"/>
              <a:ea typeface="SimSun" panose="02010600030101010101" pitchFamily="2" charset="-122"/>
              <a:cs typeface="Times New Roman" panose="02020603050405020304" pitchFamily="18" charset="0"/>
            </a:endParaRPr>
          </a:p>
          <a:p>
            <a:pPr fontAlgn="base">
              <a:lnSpc>
                <a:spcPct val="120000"/>
              </a:lnSpc>
              <a:spcBef>
                <a:spcPts val="0"/>
              </a:spcBef>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这些疫苗正处于临床试验的最后阶段（三期），尚未获得任何政府监管机构的授权或批准用于大规模接种。这些疫苗尚未列入世卫组织应急使用清单，仍在等待以下方面的批准：</a:t>
            </a:r>
            <a:endParaRPr lang="en-GB" sz="1800" i="1" dirty="0">
              <a:latin typeface="Times New Roman" panose="02020603050405020304" pitchFamily="18" charset="0"/>
              <a:ea typeface="SimSun" panose="02010600030101010101" pitchFamily="2" charset="-122"/>
              <a:cs typeface="Times New Roman" panose="02020603050405020304" pitchFamily="18" charset="0"/>
            </a:endParaRPr>
          </a:p>
          <a:p>
            <a:pPr marL="857250" lvl="1" indent="-400050" fontAlgn="base">
              <a:lnSpc>
                <a:spcPct val="120000"/>
              </a:lnSpc>
              <a:spcBef>
                <a:spcPts val="0"/>
              </a:spcBef>
              <a:buFont typeface="+mj-lt"/>
              <a:buAutoNum type="romanUcPeriod"/>
            </a:pPr>
            <a:r>
              <a:rPr lang="zh-CN" altLang="en-US" sz="1400" dirty="0">
                <a:latin typeface="Times New Roman" panose="02020603050405020304" pitchFamily="18" charset="0"/>
                <a:ea typeface="SimSun" panose="02010600030101010101" pitchFamily="2" charset="-122"/>
                <a:cs typeface="Times New Roman" panose="02020603050405020304" pitchFamily="18" charset="0"/>
              </a:rPr>
              <a:t>美国的应急程序（美国食品药品管理局应急使用授权）</a:t>
            </a:r>
          </a:p>
          <a:p>
            <a:pPr marL="857250" lvl="1" indent="-400050" fontAlgn="base">
              <a:lnSpc>
                <a:spcPct val="120000"/>
              </a:lnSpc>
              <a:spcBef>
                <a:spcPts val="0"/>
              </a:spcBef>
              <a:buFont typeface="+mj-lt"/>
              <a:buAutoNum type="romanUcPeriod"/>
            </a:pPr>
            <a:r>
              <a:rPr lang="zh-CN" altLang="en-US" sz="1400" dirty="0">
                <a:latin typeface="Times New Roman" panose="02020603050405020304" pitchFamily="18" charset="0"/>
                <a:ea typeface="SimSun" panose="02010600030101010101" pitchFamily="2" charset="-122"/>
                <a:cs typeface="Times New Roman" panose="02020603050405020304" pitchFamily="18" charset="0"/>
              </a:rPr>
              <a:t>欧盟的应急程序（</a:t>
            </a:r>
            <a:r>
              <a:rPr lang="en-US" altLang="zh-CN" sz="1400" dirty="0">
                <a:latin typeface="Times New Roman" panose="02020603050405020304" pitchFamily="18" charset="0"/>
                <a:ea typeface="SimSun" panose="02010600030101010101" pitchFamily="2" charset="-122"/>
                <a:cs typeface="Times New Roman" panose="02020603050405020304" pitchFamily="18" charset="0"/>
              </a:rPr>
              <a:t>EMA</a:t>
            </a:r>
            <a:r>
              <a:rPr lang="zh-CN" altLang="en-US" sz="1400" dirty="0">
                <a:latin typeface="Times New Roman" panose="02020603050405020304" pitchFamily="18" charset="0"/>
                <a:ea typeface="SimSun" panose="02010600030101010101" pitchFamily="2" charset="-122"/>
                <a:cs typeface="Times New Roman" panose="02020603050405020304" pitchFamily="18" charset="0"/>
              </a:rPr>
              <a:t>有条件营销授权）</a:t>
            </a:r>
          </a:p>
          <a:p>
            <a:pPr marL="857250" lvl="1" indent="-400050" fontAlgn="base">
              <a:lnSpc>
                <a:spcPct val="120000"/>
              </a:lnSpc>
              <a:spcBef>
                <a:spcPts val="0"/>
              </a:spcBef>
              <a:buFont typeface="+mj-lt"/>
              <a:buAutoNum type="romanUcPeriod"/>
            </a:pPr>
            <a:r>
              <a:rPr lang="zh-CN" altLang="en-US" sz="1400" dirty="0">
                <a:latin typeface="Times New Roman" panose="02020603050405020304" pitchFamily="18" charset="0"/>
                <a:ea typeface="SimSun" panose="02010600030101010101" pitchFamily="2" charset="-122"/>
                <a:cs typeface="Times New Roman" panose="02020603050405020304" pitchFamily="18" charset="0"/>
              </a:rPr>
              <a:t>英国的应急程序（</a:t>
            </a:r>
            <a:r>
              <a:rPr lang="en-US" altLang="zh-CN" sz="1400" dirty="0">
                <a:latin typeface="Times New Roman" panose="02020603050405020304" pitchFamily="18" charset="0"/>
                <a:ea typeface="SimSun" panose="02010600030101010101" pitchFamily="2" charset="-122"/>
                <a:cs typeface="Times New Roman" panose="02020603050405020304" pitchFamily="18" charset="0"/>
              </a:rPr>
              <a:t>MHRA</a:t>
            </a:r>
            <a:r>
              <a:rPr lang="zh-CN" altLang="en-US" sz="1400" dirty="0">
                <a:latin typeface="Times New Roman" panose="02020603050405020304" pitchFamily="18" charset="0"/>
                <a:ea typeface="SimSun" panose="02010600030101010101" pitchFamily="2" charset="-122"/>
                <a:cs typeface="Times New Roman" panose="02020603050405020304" pitchFamily="18" charset="0"/>
              </a:rPr>
              <a:t>应急使用授权）</a:t>
            </a: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Arial Black" panose="020B0A04020102020204" pitchFamily="34" charset="0"/>
              </a:rPr>
              <a:t>仅用于模拟</a:t>
            </a:r>
          </a:p>
        </p:txBody>
      </p:sp>
      <p:pic>
        <p:nvPicPr>
          <p:cNvPr id="6" name="Image 5">
            <a:extLst>
              <a:ext uri="{FF2B5EF4-FFF2-40B4-BE49-F238E27FC236}">
                <a16:creationId xmlns:a16="http://schemas.microsoft.com/office/drawing/2014/main" id="{3779A941-28E4-451E-837B-9C461D7766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05769" y="2375338"/>
            <a:ext cx="3269700" cy="2180896"/>
          </a:xfrm>
          <a:prstGeom prst="rect">
            <a:avLst/>
          </a:prstGeom>
        </p:spPr>
      </p:pic>
      <p:sp>
        <p:nvSpPr>
          <p:cNvPr id="9" name="文本框 1">
            <a:extLst>
              <a:ext uri="{FF2B5EF4-FFF2-40B4-BE49-F238E27FC236}">
                <a16:creationId xmlns:a16="http://schemas.microsoft.com/office/drawing/2014/main" id="{89D6B306-EF54-419E-9CDF-5946799EE452}"/>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3" name="文本框 2">
            <a:extLst>
              <a:ext uri="{FF2B5EF4-FFF2-40B4-BE49-F238E27FC236}">
                <a16:creationId xmlns:a16="http://schemas.microsoft.com/office/drawing/2014/main" id="{7A9105FD-8D65-43A9-82E9-D30230E59779}"/>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4" name="文本框 13">
            <a:extLst>
              <a:ext uri="{FF2B5EF4-FFF2-40B4-BE49-F238E27FC236}">
                <a16:creationId xmlns:a16="http://schemas.microsoft.com/office/drawing/2014/main" id="{502D2571-5B0B-4E66-ACBD-E4B255E37340}"/>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17</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209865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38E13FA6-55F0-46AA-934D-DFCC7994D5A3}"/>
              </a:ext>
            </a:extLst>
          </p:cNvPr>
          <p:cNvSpPr/>
          <p:nvPr/>
        </p:nvSpPr>
        <p:spPr>
          <a:xfrm>
            <a:off x="8825947" y="2729947"/>
            <a:ext cx="2875723" cy="2372139"/>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Rounded Corners 4">
            <a:extLst>
              <a:ext uri="{FF2B5EF4-FFF2-40B4-BE49-F238E27FC236}">
                <a16:creationId xmlns:a16="http://schemas.microsoft.com/office/drawing/2014/main" id="{FA6301B9-CB3F-465D-A885-7A37E7D19ACC}"/>
              </a:ext>
            </a:extLst>
          </p:cNvPr>
          <p:cNvSpPr/>
          <p:nvPr/>
        </p:nvSpPr>
        <p:spPr>
          <a:xfrm>
            <a:off x="490330" y="2729948"/>
            <a:ext cx="8242853" cy="2372139"/>
          </a:xfrm>
          <a:prstGeom prst="round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8F0B78CA-9A3B-4871-B308-713F2424BEED}"/>
              </a:ext>
            </a:extLst>
          </p:cNvPr>
          <p:cNvSpPr>
            <a:spLocks noGrp="1"/>
          </p:cNvSpPr>
          <p:nvPr>
            <p:ph type="title"/>
          </p:nvPr>
        </p:nvSpPr>
        <p:spPr>
          <a:xfrm>
            <a:off x="247552" y="-38842"/>
            <a:ext cx="11696895" cy="720000"/>
          </a:xfrm>
        </p:spPr>
        <p:txBody>
          <a:bodyPr>
            <a:normAutofit/>
          </a:bodyPr>
          <a:lstStyle/>
          <a:p>
            <a:r>
              <a:rPr lang="zh-CN" altLang="en-US" sz="3200" dirty="0">
                <a:latin typeface="Times New Roman" panose="02020603050405020304" pitchFamily="18" charset="0"/>
                <a:ea typeface="STXihei" panose="02010600040101010101" pitchFamily="2" charset="-122"/>
                <a:cs typeface="Times New Roman" panose="02020603050405020304" pitchFamily="18" charset="0"/>
              </a:rPr>
              <a:t>国家管制当局在及时提供</a:t>
            </a:r>
            <a:r>
              <a:rPr lang="en-US" altLang="zh-CN" sz="3200" dirty="0">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sz="3200" dirty="0">
                <a:latin typeface="Times New Roman" panose="02020603050405020304" pitchFamily="18" charset="0"/>
                <a:ea typeface="STXihei" panose="02010600040101010101" pitchFamily="2" charset="-122"/>
                <a:cs typeface="Times New Roman" panose="02020603050405020304" pitchFamily="18" charset="0"/>
              </a:rPr>
              <a:t>疫苗方面的作用</a:t>
            </a:r>
            <a:endParaRPr lang="en-GB" sz="3200" dirty="0">
              <a:latin typeface="Times New Roman" panose="02020603050405020304" pitchFamily="18" charset="0"/>
              <a:ea typeface="STXihei" panose="02010600040101010101" pitchFamily="2" charset="-122"/>
              <a:cs typeface="Times New Roman" panose="02020603050405020304" pitchFamily="18" charset="0"/>
            </a:endParaRPr>
          </a:p>
        </p:txBody>
      </p:sp>
      <p:graphicFrame>
        <p:nvGraphicFramePr>
          <p:cNvPr id="4" name="Content Placeholder 3">
            <a:extLst>
              <a:ext uri="{FF2B5EF4-FFF2-40B4-BE49-F238E27FC236}">
                <a16:creationId xmlns:a16="http://schemas.microsoft.com/office/drawing/2014/main" id="{3A6588F4-1B8E-4315-B440-762B26F63149}"/>
              </a:ext>
            </a:extLst>
          </p:cNvPr>
          <p:cNvGraphicFramePr>
            <a:graphicFrameLocks noGrp="1"/>
          </p:cNvGraphicFramePr>
          <p:nvPr>
            <p:ph idx="1"/>
            <p:extLst>
              <p:ext uri="{D42A27DB-BD31-4B8C-83A1-F6EECF244321}">
                <p14:modId xmlns:p14="http://schemas.microsoft.com/office/powerpoint/2010/main" val="790773301"/>
              </p:ext>
            </p:extLst>
          </p:nvPr>
        </p:nvGraphicFramePr>
        <p:xfrm>
          <a:off x="838199"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a:extLst>
              <a:ext uri="{FF2B5EF4-FFF2-40B4-BE49-F238E27FC236}">
                <a16:creationId xmlns:a16="http://schemas.microsoft.com/office/drawing/2014/main" id="{A2C2F4EF-2A54-49A6-BA6C-837F7710B69D}"/>
              </a:ext>
            </a:extLst>
          </p:cNvPr>
          <p:cNvSpPr txBox="1"/>
          <p:nvPr/>
        </p:nvSpPr>
        <p:spPr>
          <a:xfrm>
            <a:off x="3366054" y="2756109"/>
            <a:ext cx="1114408" cy="369332"/>
          </a:xfrm>
          <a:prstGeom prst="rect">
            <a:avLst/>
          </a:prstGeom>
          <a:noFill/>
        </p:spPr>
        <p:txBody>
          <a:bodyPr wrap="none" rtlCol="0">
            <a:spAutoFit/>
          </a:bodyPr>
          <a:lstStyle/>
          <a:p>
            <a:r>
              <a:rPr lang="zh-CN" altLang="en-US" b="1" dirty="0">
                <a:latin typeface="STXihei" panose="02010600040101010101" pitchFamily="2" charset="-122"/>
                <a:ea typeface="STXihei" panose="02010600040101010101" pitchFamily="2" charset="-122"/>
              </a:rPr>
              <a:t>售前阶段</a:t>
            </a:r>
            <a:endParaRPr lang="en-GB" b="1" dirty="0">
              <a:latin typeface="STXihei" panose="02010600040101010101" pitchFamily="2" charset="-122"/>
              <a:ea typeface="STXihei" panose="02010600040101010101" pitchFamily="2" charset="-122"/>
            </a:endParaRPr>
          </a:p>
        </p:txBody>
      </p:sp>
      <p:sp>
        <p:nvSpPr>
          <p:cNvPr id="9" name="TextBox 8">
            <a:extLst>
              <a:ext uri="{FF2B5EF4-FFF2-40B4-BE49-F238E27FC236}">
                <a16:creationId xmlns:a16="http://schemas.microsoft.com/office/drawing/2014/main" id="{6089F0FD-02DC-447B-A0C4-801FD01A4FFD}"/>
              </a:ext>
            </a:extLst>
          </p:cNvPr>
          <p:cNvSpPr txBox="1"/>
          <p:nvPr/>
        </p:nvSpPr>
        <p:spPr>
          <a:xfrm>
            <a:off x="9706604" y="2769018"/>
            <a:ext cx="1114408" cy="369332"/>
          </a:xfrm>
          <a:prstGeom prst="rect">
            <a:avLst/>
          </a:prstGeom>
          <a:noFill/>
        </p:spPr>
        <p:txBody>
          <a:bodyPr wrap="none" rtlCol="0">
            <a:spAutoFit/>
          </a:bodyPr>
          <a:lstStyle/>
          <a:p>
            <a:r>
              <a:rPr lang="zh-CN" altLang="en-US" b="1" dirty="0">
                <a:latin typeface="STXihei" panose="02010600040101010101" pitchFamily="2" charset="-122"/>
                <a:ea typeface="STXihei" panose="02010600040101010101" pitchFamily="2" charset="-122"/>
              </a:rPr>
              <a:t>售后阶段</a:t>
            </a:r>
            <a:endParaRPr lang="en-GB" b="1" dirty="0">
              <a:latin typeface="STXihei" panose="02010600040101010101" pitchFamily="2" charset="-122"/>
              <a:ea typeface="STXihei" panose="02010600040101010101" pitchFamily="2" charset="-122"/>
            </a:endParaRPr>
          </a:p>
        </p:txBody>
      </p:sp>
      <p:sp>
        <p:nvSpPr>
          <p:cNvPr id="10" name="文本框 1">
            <a:extLst>
              <a:ext uri="{FF2B5EF4-FFF2-40B4-BE49-F238E27FC236}">
                <a16:creationId xmlns:a16="http://schemas.microsoft.com/office/drawing/2014/main" id="{B1F204E6-6558-4291-B942-63C106F4F9EC}"/>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1" name="文本框 2">
            <a:extLst>
              <a:ext uri="{FF2B5EF4-FFF2-40B4-BE49-F238E27FC236}">
                <a16:creationId xmlns:a16="http://schemas.microsoft.com/office/drawing/2014/main" id="{C1907DD8-E6C0-4524-AA77-4557277B5558}"/>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2" name="文本框 11">
            <a:extLst>
              <a:ext uri="{FF2B5EF4-FFF2-40B4-BE49-F238E27FC236}">
                <a16:creationId xmlns:a16="http://schemas.microsoft.com/office/drawing/2014/main" id="{D267EB71-3D84-4463-8AFC-2B1E32E52899}"/>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18</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229616596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第一次小会</a:t>
            </a:r>
            <a:r>
              <a:rPr lang="en-US" dirty="0">
                <a:latin typeface="STXihei" panose="02010600040101010101" pitchFamily="2" charset="-122"/>
                <a:ea typeface="STXihei" panose="02010600040101010101" pitchFamily="2" charset="-122"/>
              </a:rPr>
              <a:t> – </a:t>
            </a:r>
            <a:r>
              <a:rPr lang="zh-CN" altLang="en-US" dirty="0">
                <a:latin typeface="STXihei" panose="02010600040101010101" pitchFamily="2" charset="-122"/>
                <a:ea typeface="STXihei" panose="02010600040101010101" pitchFamily="2" charset="-122"/>
              </a:rPr>
              <a:t>讨论问题</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152779" y="648955"/>
            <a:ext cx="11886442" cy="773305"/>
          </a:xfrm>
        </p:spPr>
        <p:txBody>
          <a:bodyPr>
            <a:normAutofit/>
          </a:bodyPr>
          <a:lstStyle/>
          <a:p>
            <a:pPr marL="0" indent="0">
              <a:lnSpc>
                <a:spcPct val="120000"/>
              </a:lnSpc>
              <a:buNone/>
            </a:pPr>
            <a:r>
              <a:rPr lang="zh-CN" altLang="en-US" sz="2200" b="1" dirty="0">
                <a:solidFill>
                  <a:schemeClr val="accent3"/>
                </a:solidFill>
                <a:latin typeface="Times New Roman" panose="02020603050405020304" pitchFamily="18" charset="0"/>
                <a:ea typeface="STXihei" panose="02010600040101010101" pitchFamily="2" charset="-122"/>
                <a:cs typeface="Times New Roman" panose="02020603050405020304" pitchFamily="18" charset="0"/>
              </a:rPr>
              <a:t>检查贵国当前与疫苗审批相关的监管框架和途径，并讨论以下事项</a:t>
            </a:r>
            <a:endParaRPr lang="en-GB" sz="2600" b="1" strike="sngStrike" dirty="0">
              <a:solidFill>
                <a:schemeClr val="accent3"/>
              </a:solidFill>
              <a:latin typeface="Times New Roman" panose="02020603050405020304" pitchFamily="18" charset="0"/>
              <a:ea typeface="STXihei" panose="02010600040101010101" pitchFamily="2" charset="-122"/>
              <a:cs typeface="Times New Roman" panose="02020603050405020304" pitchFamily="18" charset="0"/>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522375" y="6006272"/>
            <a:ext cx="1663944" cy="592779"/>
            <a:chOff x="9978391" y="5342554"/>
            <a:chExt cx="2218662" cy="815708"/>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7"/>
              <a:ext cx="1528673" cy="63528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a:t>
              </a:r>
              <a:r>
                <a:rPr lang="zh-CN" altLang="en-US" sz="2400" b="1" dirty="0">
                  <a:solidFill>
                    <a:srgbClr val="0070C0"/>
                  </a:solidFill>
                  <a:latin typeface="+mj-lt"/>
                  <a:cs typeface="Calibri" panose="020F0502020204030204" pitchFamily="34" charset="0"/>
                </a:rPr>
                <a:t>分钟</a:t>
              </a:r>
              <a:endParaRPr lang="en-US" sz="2400" b="1" dirty="0">
                <a:solidFill>
                  <a:srgbClr val="0070C0"/>
                </a:solidFill>
                <a:latin typeface="+mj-lt"/>
                <a:cs typeface="Calibri" panose="020F0502020204030204" pitchFamily="34" charset="0"/>
              </a:endParaRPr>
            </a:p>
          </p:txBody>
        </p:sp>
      </p:grpSp>
      <p:sp>
        <p:nvSpPr>
          <p:cNvPr id="3" name="Rectangle 2">
            <a:extLst>
              <a:ext uri="{FF2B5EF4-FFF2-40B4-BE49-F238E27FC236}">
                <a16:creationId xmlns:a16="http://schemas.microsoft.com/office/drawing/2014/main" id="{8DBDD1E2-518C-2341-8980-0A17179CCCFF}"/>
              </a:ext>
            </a:extLst>
          </p:cNvPr>
          <p:cNvSpPr/>
          <p:nvPr/>
        </p:nvSpPr>
        <p:spPr>
          <a:xfrm>
            <a:off x="152779" y="1349411"/>
            <a:ext cx="11910883" cy="5201424"/>
          </a:xfrm>
          <a:prstGeom prst="rect">
            <a:avLst/>
          </a:prstGeom>
        </p:spPr>
        <p:txBody>
          <a:bodyPr wrap="square">
            <a:normAutofit/>
          </a:bodyPr>
          <a:lstStyle/>
          <a:p>
            <a:pPr marL="450850" lvl="1" indent="-441325" fontAlgn="base">
              <a:buFont typeface="+mj-lt"/>
              <a:buAutoNum type="arabicPeriod"/>
            </a:pPr>
            <a:r>
              <a:rPr lang="zh-CN" altLang="en-US" sz="1600" b="1" dirty="0">
                <a:latin typeface="Times New Roman" panose="02020603050405020304" pitchFamily="18" charset="0"/>
                <a:ea typeface="STXihei" panose="02010600040101010101" pitchFamily="2" charset="-122"/>
                <a:cs typeface="Times New Roman" panose="02020603050405020304" pitchFamily="18" charset="0"/>
              </a:rPr>
              <a:t>管制新疫苗</a:t>
            </a:r>
            <a:r>
              <a:rPr lang="en-GB" sz="1600" b="1" dirty="0">
                <a:latin typeface="Times New Roman" panose="02020603050405020304" pitchFamily="18" charset="0"/>
                <a:ea typeface="STXihei" panose="02010600040101010101" pitchFamily="2" charset="-122"/>
                <a:cs typeface="Times New Roman" panose="02020603050405020304" pitchFamily="18" charset="0"/>
              </a:rPr>
              <a:t> </a:t>
            </a:r>
          </a:p>
          <a:p>
            <a:pPr fontAlgn="base"/>
            <a:r>
              <a:rPr lang="en-GB" sz="1600" dirty="0">
                <a:latin typeface="Helvetica Neue" panose="02000503000000020004" pitchFamily="2" charset="0"/>
              </a:rPr>
              <a:t> </a:t>
            </a:r>
          </a:p>
          <a:p>
            <a:pPr marL="671513" lvl="1" indent="-214313" fontAlgn="base">
              <a:lnSpc>
                <a:spcPts val="2100"/>
              </a:lnSpc>
              <a:buFont typeface="Arial" panose="020B0604020202020204" pitchFamily="34" charset="0"/>
              <a:buChar char="•"/>
            </a:pPr>
            <a:r>
              <a:rPr lang="zh-CN" altLang="en-US" sz="1600" dirty="0">
                <a:latin typeface="SimSun" panose="02010600030101010101" pitchFamily="2" charset="-122"/>
                <a:ea typeface="SimSun" panose="02010600030101010101" pitchFamily="2" charset="-122"/>
                <a:cs typeface="Times New Roman" panose="02020603050405020304" pitchFamily="18" charset="0"/>
              </a:rPr>
              <a:t>解释用于疫苗管制监督的框架和途径</a:t>
            </a:r>
          </a:p>
          <a:p>
            <a:pPr marL="671513" lvl="1" indent="-214313" fontAlgn="base">
              <a:lnSpc>
                <a:spcPts val="2100"/>
              </a:lnSpc>
              <a:buFont typeface="Arial" panose="020B0604020202020204" pitchFamily="34" charset="0"/>
              <a:buChar char="•"/>
            </a:pPr>
            <a:r>
              <a:rPr lang="zh-CN" altLang="en-US" sz="1600" dirty="0">
                <a:latin typeface="SimSun" panose="02010600030101010101" pitchFamily="2" charset="-122"/>
                <a:ea typeface="SimSun" panose="02010600030101010101" pitchFamily="2" charset="-122"/>
                <a:cs typeface="Times New Roman" panose="02020603050405020304" pitchFamily="18" charset="0"/>
              </a:rPr>
              <a:t>您是否承认严格的监管机构（如</a:t>
            </a:r>
            <a:r>
              <a:rPr lang="en-US" altLang="zh-CN" sz="1600" dirty="0">
                <a:latin typeface="Times New Roman" panose="02020603050405020304" pitchFamily="18" charset="0"/>
                <a:ea typeface="SimSun" panose="02010600030101010101" pitchFamily="2" charset="-122"/>
                <a:cs typeface="Times New Roman" panose="02020603050405020304" pitchFamily="18" charset="0"/>
              </a:rPr>
              <a:t>MHRA</a:t>
            </a:r>
            <a:r>
              <a:rPr lang="zh-CN" altLang="en-US" sz="1600" dirty="0">
                <a:latin typeface="Times New Roman" panose="02020603050405020304" pitchFamily="18" charset="0"/>
                <a:ea typeface="SimSun" panose="02010600030101010101" pitchFamily="2" charset="-122"/>
                <a:cs typeface="Times New Roman" panose="02020603050405020304" pitchFamily="18" charset="0"/>
              </a:rPr>
              <a:t>、</a:t>
            </a:r>
            <a:r>
              <a:rPr lang="en-US" altLang="zh-CN" sz="1600" dirty="0">
                <a:latin typeface="Times New Roman" panose="02020603050405020304" pitchFamily="18" charset="0"/>
                <a:ea typeface="SimSun" panose="02010600030101010101" pitchFamily="2" charset="-122"/>
                <a:cs typeface="Times New Roman" panose="02020603050405020304" pitchFamily="18" charset="0"/>
              </a:rPr>
              <a:t>US-FDA</a:t>
            </a:r>
            <a:r>
              <a:rPr lang="zh-CN" altLang="en-US" sz="1600" dirty="0">
                <a:latin typeface="Times New Roman" panose="02020603050405020304" pitchFamily="18" charset="0"/>
                <a:ea typeface="SimSun" panose="02010600030101010101" pitchFamily="2" charset="-122"/>
                <a:cs typeface="Times New Roman" panose="02020603050405020304" pitchFamily="18" charset="0"/>
              </a:rPr>
              <a:t>或</a:t>
            </a:r>
            <a:r>
              <a:rPr lang="en-US" altLang="zh-CN" sz="1600" dirty="0">
                <a:latin typeface="Times New Roman" panose="02020603050405020304" pitchFamily="18" charset="0"/>
                <a:ea typeface="SimSun" panose="02010600030101010101" pitchFamily="2" charset="-122"/>
                <a:cs typeface="Times New Roman" panose="02020603050405020304" pitchFamily="18" charset="0"/>
              </a:rPr>
              <a:t>EMA</a:t>
            </a:r>
            <a:r>
              <a:rPr lang="zh-CN" altLang="en-US" sz="1600" dirty="0">
                <a:latin typeface="SimSun" panose="02010600030101010101" pitchFamily="2" charset="-122"/>
                <a:ea typeface="SimSun" panose="02010600030101010101" pitchFamily="2" charset="-122"/>
                <a:cs typeface="Times New Roman" panose="02020603050405020304" pitchFamily="18" charset="0"/>
              </a:rPr>
              <a:t>）的监管审批？</a:t>
            </a:r>
          </a:p>
          <a:p>
            <a:pPr marL="671513" lvl="1" indent="-214313" fontAlgn="base">
              <a:lnSpc>
                <a:spcPts val="2100"/>
              </a:lnSpc>
              <a:buFont typeface="Arial" panose="020B0604020202020204" pitchFamily="34" charset="0"/>
              <a:buChar char="•"/>
            </a:pPr>
            <a:r>
              <a:rPr lang="zh-CN" altLang="en-US" sz="1600" dirty="0">
                <a:latin typeface="SimSun" panose="02010600030101010101" pitchFamily="2" charset="-122"/>
                <a:ea typeface="SimSun" panose="02010600030101010101" pitchFamily="2" charset="-122"/>
                <a:cs typeface="Times New Roman" panose="02020603050405020304" pitchFamily="18" charset="0"/>
              </a:rPr>
              <a:t>您是否承认或依赖于世卫组织经过预认证的疫苗？</a:t>
            </a:r>
          </a:p>
          <a:p>
            <a:pPr marL="671513" lvl="1" indent="-214313" fontAlgn="base">
              <a:lnSpc>
                <a:spcPts val="2100"/>
              </a:lnSpc>
              <a:buFont typeface="Arial" panose="020B0604020202020204" pitchFamily="34" charset="0"/>
              <a:buChar char="•"/>
            </a:pPr>
            <a:r>
              <a:rPr lang="zh-CN" altLang="en-US" sz="1600" dirty="0">
                <a:latin typeface="SimSun" panose="02010600030101010101" pitchFamily="2" charset="-122"/>
                <a:ea typeface="SimSun" panose="02010600030101010101" pitchFamily="2" charset="-122"/>
                <a:cs typeface="Times New Roman" panose="02020603050405020304" pitchFamily="18" charset="0"/>
              </a:rPr>
              <a:t>您是否承认任何其它国家或当局的批准？</a:t>
            </a:r>
          </a:p>
          <a:p>
            <a:pPr marL="671513" lvl="1" indent="-214313" fontAlgn="base">
              <a:lnSpc>
                <a:spcPts val="2100"/>
              </a:lnSpc>
              <a:buFont typeface="Arial" panose="020B0604020202020204" pitchFamily="34" charset="0"/>
              <a:buChar char="•"/>
            </a:pPr>
            <a:r>
              <a:rPr lang="zh-CN" altLang="en-US" sz="1600" dirty="0">
                <a:latin typeface="SimSun" panose="02010600030101010101" pitchFamily="2" charset="-122"/>
                <a:ea typeface="SimSun" panose="02010600030101010101" pitchFamily="2" charset="-122"/>
                <a:cs typeface="Times New Roman" panose="02020603050405020304" pitchFamily="18" charset="0"/>
              </a:rPr>
              <a:t>新疫苗的监管审批需要多久？</a:t>
            </a:r>
            <a:r>
              <a:rPr lang="en-GB" sz="1600" dirty="0">
                <a:latin typeface="SimSun" panose="02010600030101010101" pitchFamily="2" charset="-122"/>
                <a:ea typeface="SimSun" panose="02010600030101010101" pitchFamily="2" charset="-122"/>
                <a:cs typeface="Times New Roman" panose="02020603050405020304" pitchFamily="18" charset="0"/>
              </a:rPr>
              <a:t>  </a:t>
            </a:r>
          </a:p>
          <a:p>
            <a:pPr lvl="1" fontAlgn="base"/>
            <a:endParaRPr lang="en-GB" sz="1600" dirty="0">
              <a:latin typeface="Helvetica Neue" panose="02000503000000020004" pitchFamily="2" charset="0"/>
            </a:endParaRPr>
          </a:p>
          <a:p>
            <a:pPr marL="342900" indent="-342900" fontAlgn="base">
              <a:buFont typeface="+mj-lt"/>
              <a:buAutoNum type="arabicPeriod" startAt="2"/>
            </a:pPr>
            <a:r>
              <a:rPr lang="zh-CN" altLang="en-US" sz="1600" b="1" dirty="0">
                <a:latin typeface="Times New Roman" panose="02020603050405020304" pitchFamily="18" charset="0"/>
                <a:ea typeface="STXihei" panose="02010600040101010101" pitchFamily="2" charset="-122"/>
                <a:cs typeface="Times New Roman" panose="02020603050405020304" pitchFamily="18" charset="0"/>
              </a:rPr>
              <a:t>应急使用的疫苗</a:t>
            </a:r>
            <a:r>
              <a:rPr lang="en-GB" sz="1600" b="1" dirty="0">
                <a:latin typeface="Times New Roman" panose="02020603050405020304" pitchFamily="18" charset="0"/>
                <a:ea typeface="STXihei" panose="02010600040101010101" pitchFamily="2" charset="-122"/>
                <a:cs typeface="Times New Roman" panose="02020603050405020304" pitchFamily="18" charset="0"/>
              </a:rPr>
              <a:t> </a:t>
            </a:r>
          </a:p>
          <a:p>
            <a:pPr fontAlgn="base"/>
            <a:r>
              <a:rPr lang="en-GB" sz="1600" dirty="0">
                <a:latin typeface="Helvetica Neue" panose="02000503000000020004" pitchFamily="2" charset="0"/>
              </a:rPr>
              <a:t> </a:t>
            </a:r>
          </a:p>
          <a:p>
            <a:pPr marL="712788" lvl="1" indent="-255588" fontAlgn="base">
              <a:buFont typeface="Arial" panose="020B0604020202020204" pitchFamily="34" charset="0"/>
              <a:buChar char="•"/>
            </a:pPr>
            <a:r>
              <a:rPr lang="zh-CN" altLang="en-US" sz="1600" dirty="0">
                <a:latin typeface="SimSun" panose="02010600030101010101" pitchFamily="2" charset="-122"/>
                <a:ea typeface="SimSun" panose="02010600030101010101" pitchFamily="2" charset="-122"/>
                <a:cs typeface="Times New Roman" panose="02020603050405020304" pitchFamily="18" charset="0"/>
              </a:rPr>
              <a:t>您是否有加快疫苗审批的机制或监管路径（最好不超过</a:t>
            </a:r>
            <a:r>
              <a:rPr lang="en-US" altLang="zh-CN" sz="1600" dirty="0">
                <a:latin typeface="Times New Roman" panose="02020603050405020304" pitchFamily="18" charset="0"/>
                <a:ea typeface="SimSun" panose="02010600030101010101" pitchFamily="2" charset="-122"/>
                <a:cs typeface="Times New Roman" panose="02020603050405020304" pitchFamily="18" charset="0"/>
              </a:rPr>
              <a:t>15</a:t>
            </a:r>
            <a:r>
              <a:rPr lang="zh-CN" altLang="en-US" sz="1600" dirty="0">
                <a:latin typeface="SimSun" panose="02010600030101010101" pitchFamily="2" charset="-122"/>
                <a:ea typeface="SimSun" panose="02010600030101010101" pitchFamily="2" charset="-122"/>
                <a:cs typeface="Times New Roman" panose="02020603050405020304" pitchFamily="18" charset="0"/>
              </a:rPr>
              <a:t>个工作日），即应急使用授权、例外批准、依赖</a:t>
            </a:r>
            <a:r>
              <a:rPr lang="en-US" altLang="zh-CN" sz="1600" dirty="0">
                <a:latin typeface="SimSun" panose="02010600030101010101" pitchFamily="2" charset="-122"/>
                <a:ea typeface="SimSun" panose="02010600030101010101" pitchFamily="2" charset="-122"/>
                <a:cs typeface="Times New Roman" panose="02020603050405020304" pitchFamily="18" charset="0"/>
              </a:rPr>
              <a:t>/</a:t>
            </a:r>
            <a:r>
              <a:rPr lang="zh-CN" altLang="en-US" sz="1600" dirty="0">
                <a:latin typeface="SimSun" panose="02010600030101010101" pitchFamily="2" charset="-122"/>
                <a:ea typeface="SimSun" panose="02010600030101010101" pitchFamily="2" charset="-122"/>
                <a:cs typeface="Times New Roman" panose="02020603050405020304" pitchFamily="18" charset="0"/>
              </a:rPr>
              <a:t>承认、简略程序、快速通道以及其它方法。</a:t>
            </a:r>
          </a:p>
          <a:p>
            <a:pPr marL="712788" lvl="1" indent="-255588" fontAlgn="base">
              <a:buFont typeface="Arial" panose="020B0604020202020204" pitchFamily="34" charset="0"/>
              <a:buChar char="•"/>
            </a:pPr>
            <a:r>
              <a:rPr lang="zh-CN" altLang="en-US" sz="1600" dirty="0">
                <a:latin typeface="SimSun" panose="02010600030101010101" pitchFamily="2" charset="-122"/>
                <a:ea typeface="SimSun" panose="02010600030101010101" pitchFamily="2" charset="-122"/>
                <a:cs typeface="Times New Roman" panose="02020603050405020304" pitchFamily="18" charset="0"/>
              </a:rPr>
              <a:t>这在时间方面与标准路径有何不同？</a:t>
            </a:r>
          </a:p>
          <a:p>
            <a:pPr marL="712788" lvl="1" indent="-255588" fontAlgn="base">
              <a:buFont typeface="Arial" panose="020B0604020202020204" pitchFamily="34" charset="0"/>
              <a:buChar char="•"/>
            </a:pPr>
            <a:r>
              <a:rPr lang="zh-CN" altLang="en-US" sz="1600" dirty="0">
                <a:latin typeface="SimSun" panose="02010600030101010101" pitchFamily="2" charset="-122"/>
                <a:ea typeface="SimSun" panose="02010600030101010101" pitchFamily="2" charset="-122"/>
                <a:cs typeface="Times New Roman" panose="02020603050405020304" pitchFamily="18" charset="0"/>
              </a:rPr>
              <a:t>您是否承认或依赖于世卫组织的应急使用清单？</a:t>
            </a:r>
          </a:p>
          <a:p>
            <a:pPr marL="712788" lvl="1" indent="-255588" fontAlgn="base">
              <a:buFont typeface="Arial" panose="020B0604020202020204" pitchFamily="34" charset="0"/>
              <a:buChar char="•"/>
            </a:pPr>
            <a:r>
              <a:rPr lang="zh-CN" altLang="en-US" sz="1600" dirty="0">
                <a:latin typeface="SimSun" panose="02010600030101010101" pitchFamily="2" charset="-122"/>
                <a:ea typeface="SimSun" panose="02010600030101010101" pitchFamily="2" charset="-122"/>
                <a:cs typeface="Times New Roman" panose="02020603050405020304" pitchFamily="18" charset="0"/>
              </a:rPr>
              <a:t>获得应急批准，应遵循哪些主要步骤？</a:t>
            </a:r>
            <a:r>
              <a:rPr lang="en-GB" sz="1600" dirty="0">
                <a:latin typeface="SimSun" panose="02010600030101010101" pitchFamily="2" charset="-122"/>
                <a:ea typeface="SimSun" panose="02010600030101010101" pitchFamily="2" charset="-122"/>
                <a:cs typeface="Times New Roman" panose="02020603050405020304" pitchFamily="18" charset="0"/>
              </a:rPr>
              <a:t> </a:t>
            </a:r>
          </a:p>
          <a:p>
            <a:pPr fontAlgn="base"/>
            <a:r>
              <a:rPr lang="en-GB" sz="1600" dirty="0">
                <a:latin typeface="Helvetica Neue" panose="02000503000000020004" pitchFamily="2" charset="0"/>
              </a:rPr>
              <a:t> </a:t>
            </a:r>
          </a:p>
          <a:p>
            <a:pPr marL="342900" indent="-342900" fontAlgn="base">
              <a:buFont typeface="+mj-lt"/>
              <a:buAutoNum type="arabicPeriod" startAt="3"/>
            </a:pPr>
            <a:r>
              <a:rPr lang="zh-CN" altLang="en-US" sz="1600" b="1" dirty="0">
                <a:latin typeface="Times New Roman" panose="02020603050405020304" pitchFamily="18" charset="0"/>
                <a:ea typeface="STXihei" panose="02010600040101010101" pitchFamily="2" charset="-122"/>
                <a:cs typeface="Times New Roman" panose="02020603050405020304" pitchFamily="18" charset="0"/>
              </a:rPr>
              <a:t>在</a:t>
            </a:r>
            <a:r>
              <a:rPr lang="en-US" altLang="zh-CN" sz="1600" b="1" dirty="0">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sz="1600" b="1" dirty="0">
                <a:latin typeface="Times New Roman" panose="02020603050405020304" pitchFamily="18" charset="0"/>
                <a:ea typeface="STXihei" panose="02010600040101010101" pitchFamily="2" charset="-122"/>
                <a:cs typeface="Times New Roman" panose="02020603050405020304" pitchFamily="18" charset="0"/>
              </a:rPr>
              <a:t>疫苗的监管审批过程中，需要与谁协商？</a:t>
            </a:r>
            <a:r>
              <a:rPr lang="en-GB" sz="1600" b="1" dirty="0">
                <a:latin typeface="Times New Roman" panose="02020603050405020304" pitchFamily="18" charset="0"/>
                <a:ea typeface="STXihei" panose="02010600040101010101" pitchFamily="2" charset="-122"/>
                <a:cs typeface="Times New Roman" panose="02020603050405020304" pitchFamily="18" charset="0"/>
              </a:rPr>
              <a:t> </a:t>
            </a:r>
            <a:r>
              <a:rPr lang="en-GB" sz="1600" b="1" dirty="0">
                <a:latin typeface="Helvetica Neue" panose="02000503000000020004" pitchFamily="2" charset="0"/>
              </a:rPr>
              <a:t> </a:t>
            </a:r>
          </a:p>
          <a:p>
            <a:pPr marL="342900" indent="-342900" fontAlgn="base">
              <a:buFont typeface="+mj-lt"/>
              <a:buAutoNum type="arabicPeriod" startAt="3"/>
            </a:pPr>
            <a:endParaRPr lang="en-GB" sz="1600" dirty="0">
              <a:latin typeface="Helvetica Neue" panose="02000503000000020004" pitchFamily="2" charset="0"/>
            </a:endParaRPr>
          </a:p>
          <a:p>
            <a:pPr marL="342900" indent="-342900" fontAlgn="base">
              <a:buFont typeface="+mj-lt"/>
              <a:buAutoNum type="arabicPeriod" startAt="3"/>
            </a:pPr>
            <a:r>
              <a:rPr lang="zh-CN" altLang="zh-CN" sz="1600" b="1" dirty="0">
                <a:latin typeface="Times New Roman" panose="02020603050405020304" pitchFamily="18" charset="0"/>
                <a:ea typeface="STXihei" panose="02010600040101010101" pitchFamily="2" charset="-122"/>
                <a:cs typeface="Times New Roman" panose="02020603050405020304" pitchFamily="18" charset="0"/>
              </a:rPr>
              <a:t>最终的监管决定如何传达给有关伙伴（内部和外部伙伴）以及公众</a:t>
            </a:r>
            <a:endParaRPr lang="en-GB" sz="1200"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9" name="文本框 1">
            <a:extLst>
              <a:ext uri="{FF2B5EF4-FFF2-40B4-BE49-F238E27FC236}">
                <a16:creationId xmlns:a16="http://schemas.microsoft.com/office/drawing/2014/main" id="{1329C288-A5B7-47FE-9EE5-40B0C2F27A13}"/>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0" name="文本框 2">
            <a:extLst>
              <a:ext uri="{FF2B5EF4-FFF2-40B4-BE49-F238E27FC236}">
                <a16:creationId xmlns:a16="http://schemas.microsoft.com/office/drawing/2014/main" id="{C5DFE2F4-0F7C-45FE-A750-3556A4C42976}"/>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4" name="文本框 13">
            <a:extLst>
              <a:ext uri="{FF2B5EF4-FFF2-40B4-BE49-F238E27FC236}">
                <a16:creationId xmlns:a16="http://schemas.microsoft.com/office/drawing/2014/main" id="{B6C0D358-CF79-4761-84A2-7D84C691A801}"/>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19</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2307270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zh-CN" altLang="en-US" dirty="0"/>
              <a:t>建议的日程：</a:t>
            </a:r>
            <a:endParaRPr lang="en-US" dirty="0"/>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en-US" altLang="zh-CN" dirty="0"/>
              <a:t>10 January 2021</a:t>
            </a:r>
            <a:endParaRPr lang="en-US" dirty="0"/>
          </a:p>
        </p:txBody>
      </p:sp>
      <p:sp>
        <p:nvSpPr>
          <p:cNvPr id="5" name="Content Placeholder 2">
            <a:extLst>
              <a:ext uri="{FF2B5EF4-FFF2-40B4-BE49-F238E27FC236}">
                <a16:creationId xmlns:a16="http://schemas.microsoft.com/office/drawing/2014/main" id="{2DE68DE2-6316-4455-9697-9ED7EF612BA9}"/>
              </a:ext>
            </a:extLst>
          </p:cNvPr>
          <p:cNvSpPr>
            <a:spLocks noGrp="1"/>
          </p:cNvSpPr>
          <p:nvPr>
            <p:ph idx="1"/>
          </p:nvPr>
        </p:nvSpPr>
        <p:spPr>
          <a:xfrm>
            <a:off x="237744" y="1033272"/>
            <a:ext cx="5779211" cy="4018302"/>
          </a:xfrm>
        </p:spPr>
        <p:txBody>
          <a:bodyPr>
            <a:noAutofit/>
          </a:bodyPr>
          <a:lstStyle/>
          <a:p>
            <a:pPr marL="0" lvl="0" indent="0">
              <a:lnSpc>
                <a:spcPct val="100000"/>
              </a:lnSpc>
              <a:spcBef>
                <a:spcPts val="700"/>
              </a:spcBef>
              <a:buClr>
                <a:srgbClr val="DD8047"/>
              </a:buClr>
              <a:buSzPct val="60000"/>
              <a:buNone/>
              <a:defRPr/>
            </a:pPr>
            <a:r>
              <a:rPr lang="zh-CN" altLang="en-US" sz="2000" b="1" dirty="0">
                <a:solidFill>
                  <a:srgbClr val="0070C0"/>
                </a:solidFill>
                <a:cs typeface="Calibri" panose="020F0502020204030204" pitchFamily="34" charset="0"/>
              </a:rPr>
              <a:t>第一部分（上午）：</a:t>
            </a:r>
            <a:endParaRPr lang="en-GB" altLang="zh-CN" sz="2000" b="1" dirty="0">
              <a:solidFill>
                <a:srgbClr val="0070C0"/>
              </a:solidFill>
              <a:cs typeface="Calibri" panose="020F0502020204030204" pitchFamily="34" charset="0"/>
            </a:endParaRPr>
          </a:p>
          <a:p>
            <a:pPr defTabSz="1252538"/>
            <a:r>
              <a:rPr lang="en-US" altLang="zh-CN" sz="2000" dirty="0">
                <a:latin typeface="Times New Roman" panose="02020603050405020304" pitchFamily="18" charset="0"/>
                <a:cs typeface="Times New Roman" panose="02020603050405020304" pitchFamily="18" charset="0"/>
              </a:rPr>
              <a:t>08:45</a:t>
            </a:r>
            <a:r>
              <a:rPr lang="en-US" altLang="zh-CN" sz="2000" i="1"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注册</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altLang="zh-CN" sz="2000" dirty="0">
                <a:latin typeface="Times New Roman" panose="02020603050405020304" pitchFamily="18" charset="0"/>
                <a:ea typeface="KaiTi" panose="02010609060101010101" pitchFamily="49" charset="-122"/>
                <a:cs typeface="Times New Roman" panose="02020603050405020304" pitchFamily="18" charset="0"/>
              </a:rPr>
              <a:t>09:00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介绍</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altLang="zh-CN" sz="2000" dirty="0">
                <a:latin typeface="Times New Roman" panose="02020603050405020304" pitchFamily="18" charset="0"/>
                <a:ea typeface="KaiTi" panose="02010609060101010101" pitchFamily="49" charset="-122"/>
                <a:cs typeface="Times New Roman" panose="02020603050405020304" pitchFamily="18" charset="0"/>
              </a:rPr>
              <a:t>09:10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演练目标和如何进行</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altLang="zh-CN" sz="2000" dirty="0">
                <a:latin typeface="Times New Roman" panose="02020603050405020304" pitchFamily="18" charset="0"/>
                <a:ea typeface="KaiTi" panose="02010609060101010101" pitchFamily="49" charset="-122"/>
                <a:cs typeface="Times New Roman" panose="02020603050405020304" pitchFamily="18" charset="0"/>
              </a:rPr>
              <a:t>09:15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桌面模拟</a:t>
            </a:r>
            <a:endParaRPr lang="en-GB"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altLang="zh-CN" sz="2000" dirty="0">
                <a:latin typeface="Times New Roman" panose="02020603050405020304" pitchFamily="18" charset="0"/>
                <a:ea typeface="KaiTi" panose="02010609060101010101" pitchFamily="49" charset="-122"/>
                <a:cs typeface="Times New Roman" panose="02020603050405020304" pitchFamily="18" charset="0"/>
              </a:rPr>
              <a:t>10:45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茶歇（</a:t>
            </a:r>
            <a:r>
              <a:rPr lang="en-US" altLang="zh-CN" sz="2000" dirty="0">
                <a:latin typeface="Times New Roman" panose="02020603050405020304" pitchFamily="18" charset="0"/>
                <a:ea typeface="KaiTi" panose="02010609060101010101" pitchFamily="49" charset="-122"/>
                <a:cs typeface="Times New Roman" panose="02020603050405020304" pitchFamily="18" charset="0"/>
              </a:rPr>
              <a:t>15</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分钟）</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altLang="zh-CN" sz="2000" dirty="0">
                <a:latin typeface="Times New Roman" panose="02020603050405020304" pitchFamily="18" charset="0"/>
                <a:ea typeface="KaiTi" panose="02010609060101010101" pitchFamily="49" charset="-122"/>
                <a:cs typeface="Times New Roman" panose="02020603050405020304" pitchFamily="18" charset="0"/>
              </a:rPr>
              <a:t>11:00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桌面模拟</a:t>
            </a:r>
            <a:endParaRPr lang="en-GB"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altLang="zh-CN" sz="2000" dirty="0">
                <a:latin typeface="Times New Roman" panose="02020603050405020304" pitchFamily="18" charset="0"/>
                <a:ea typeface="KaiTi" panose="02010609060101010101" pitchFamily="49" charset="-122"/>
                <a:cs typeface="Times New Roman" panose="02020603050405020304" pitchFamily="18" charset="0"/>
              </a:rPr>
              <a:t>12:30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汇总情况</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GB" altLang="zh-CN" sz="2000" dirty="0">
                <a:latin typeface="Times New Roman" panose="02020603050405020304" pitchFamily="18" charset="0"/>
                <a:ea typeface="KaiTi" panose="02010609060101010101" pitchFamily="49" charset="-122"/>
                <a:cs typeface="Times New Roman" panose="02020603050405020304" pitchFamily="18" charset="0"/>
              </a:rPr>
              <a:t>13:00	</a:t>
            </a: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演练结束</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pPr defTabSz="1252538"/>
            <a:r>
              <a:rPr lang="en-US" altLang="zh-CN" sz="2000" dirty="0">
                <a:latin typeface="Times New Roman" panose="02020603050405020304" pitchFamily="18" charset="0"/>
                <a:ea typeface="KaiTi" panose="02010609060101010101" pitchFamily="49" charset="-122"/>
                <a:cs typeface="Times New Roman" panose="02020603050405020304" pitchFamily="18" charset="0"/>
              </a:rPr>
              <a:t>13:00</a:t>
            </a:r>
            <a:r>
              <a:rPr lang="en-US" altLang="zh-CN" sz="2000" dirty="0">
                <a:latin typeface="KaiTi" panose="02010609060101010101" pitchFamily="49" charset="-122"/>
                <a:ea typeface="KaiTi" panose="02010609060101010101" pitchFamily="49" charset="-122"/>
                <a:cs typeface="Times New Roman" panose="02020603050405020304" pitchFamily="18" charset="0"/>
              </a:rPr>
              <a:t>	</a:t>
            </a:r>
            <a:r>
              <a:rPr lang="zh-CN" altLang="en-US" sz="2000" dirty="0">
                <a:latin typeface="KaiTi" panose="02010609060101010101" pitchFamily="49" charset="-122"/>
                <a:ea typeface="KaiTi" panose="02010609060101010101" pitchFamily="49" charset="-122"/>
                <a:cs typeface="Times New Roman" panose="02020603050405020304" pitchFamily="18" charset="0"/>
              </a:rPr>
              <a:t>午餐</a:t>
            </a:r>
            <a:endParaRPr lang="en-US" altLang="zh-CN" sz="2000" dirty="0">
              <a:latin typeface="KaiTi" panose="02010609060101010101" pitchFamily="49" charset="-122"/>
              <a:ea typeface="KaiTi" panose="02010609060101010101" pitchFamily="49" charset="-122"/>
              <a:cs typeface="Times New Roman" panose="02020603050405020304" pitchFamily="18" charset="0"/>
            </a:endParaRPr>
          </a:p>
        </p:txBody>
      </p:sp>
      <p:sp>
        <p:nvSpPr>
          <p:cNvPr id="6" name="TextBox 5">
            <a:extLst>
              <a:ext uri="{FF2B5EF4-FFF2-40B4-BE49-F238E27FC236}">
                <a16:creationId xmlns:a16="http://schemas.microsoft.com/office/drawing/2014/main" id="{45345226-480B-414B-AA22-2B6F837BB1F0}"/>
              </a:ext>
            </a:extLst>
          </p:cNvPr>
          <p:cNvSpPr txBox="1"/>
          <p:nvPr/>
        </p:nvSpPr>
        <p:spPr>
          <a:xfrm>
            <a:off x="6056478" y="1033272"/>
            <a:ext cx="4935967" cy="3490699"/>
          </a:xfrm>
          <a:prstGeom prst="rect">
            <a:avLst/>
          </a:prstGeom>
          <a:noFill/>
        </p:spPr>
        <p:txBody>
          <a:bodyPr wrap="none" rtlCol="0">
            <a:spAutoFit/>
          </a:bodyPr>
          <a:lstStyle/>
          <a:p>
            <a:pPr lvl="0">
              <a:spcBef>
                <a:spcPts val="700"/>
              </a:spcBef>
              <a:buClr>
                <a:srgbClr val="DD8047"/>
              </a:buClr>
              <a:buSzPct val="60000"/>
              <a:defRPr/>
            </a:pPr>
            <a:r>
              <a:rPr lang="zh-CN" altLang="en-US" sz="2000" b="1" dirty="0">
                <a:solidFill>
                  <a:srgbClr val="0070C0"/>
                </a:solidFill>
                <a:cs typeface="Calibri" panose="020F0502020204030204" pitchFamily="34" charset="0"/>
              </a:rPr>
              <a:t>第二部分（下午）：</a:t>
            </a:r>
            <a:endParaRPr lang="en-GB" altLang="zh-CN" sz="2000" b="1" dirty="0">
              <a:solidFill>
                <a:srgbClr val="0070C0"/>
              </a:solidFill>
              <a:cs typeface="Calibri" panose="020F0502020204030204" pitchFamily="34" charset="0"/>
            </a:endParaRPr>
          </a:p>
          <a:p>
            <a:pPr lvl="0">
              <a:spcBef>
                <a:spcPts val="700"/>
              </a:spcBef>
              <a:buClr>
                <a:srgbClr val="DD8047"/>
              </a:buClr>
              <a:buSzPct val="60000"/>
              <a:defRPr/>
            </a:pP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14:00   </a:t>
            </a:r>
            <a:r>
              <a:rPr lang="zh-CN" altLang="en-US" sz="2000" dirty="0">
                <a:solidFill>
                  <a:srgbClr val="383838"/>
                </a:solidFill>
                <a:latin typeface="KaiTi" panose="02010609060101010101" pitchFamily="49" charset="-122"/>
                <a:ea typeface="KaiTi" panose="02010609060101010101" pitchFamily="49" charset="-122"/>
                <a:cs typeface="Times New Roman" panose="02020603050405020304" pitchFamily="18" charset="0"/>
              </a:rPr>
              <a:t>回顾</a:t>
            </a:r>
            <a:endParaRPr lang="en-US" altLang="zh-CN" sz="2000" dirty="0">
              <a:solidFill>
                <a:srgbClr val="383838"/>
              </a:solidFill>
              <a:latin typeface="KaiTi" panose="02010609060101010101" pitchFamily="49" charset="-122"/>
              <a:ea typeface="KaiTi" panose="02010609060101010101" pitchFamily="49" charset="-122"/>
              <a:cs typeface="Times New Roman" panose="02020603050405020304" pitchFamily="18" charset="0"/>
            </a:endParaRPr>
          </a:p>
          <a:p>
            <a:pPr lvl="0">
              <a:spcBef>
                <a:spcPts val="700"/>
              </a:spcBef>
              <a:buClr>
                <a:srgbClr val="DD8047"/>
              </a:buClr>
              <a:buSzPct val="60000"/>
              <a:defRPr/>
            </a:pP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14:15   </a:t>
            </a:r>
            <a:r>
              <a:rPr lang="zh-CN" altLang="en-US"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差距分析和行动计划</a:t>
            </a:r>
            <a:r>
              <a:rPr lang="zh-CN" altLang="en-US" sz="2000" i="1"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（分组讨论）</a:t>
            </a:r>
            <a:r>
              <a:rPr lang="en-US" altLang="zh-CN" sz="2000" i="1"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 </a:t>
            </a:r>
          </a:p>
          <a:p>
            <a:pPr lvl="0">
              <a:spcBef>
                <a:spcPts val="700"/>
              </a:spcBef>
              <a:buClr>
                <a:srgbClr val="DD8047"/>
              </a:buClr>
              <a:buSzPct val="60000"/>
              <a:defRPr/>
            </a:pPr>
            <a:r>
              <a:rPr lang="en-US" altLang="zh-CN"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15:30   </a:t>
            </a:r>
            <a:r>
              <a:rPr lang="zh-CN" altLang="en-US"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茶歇（</a:t>
            </a:r>
            <a:r>
              <a:rPr lang="en-US" altLang="zh-CN"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15</a:t>
            </a:r>
            <a:r>
              <a:rPr lang="zh-CN" altLang="en-US"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分钟）</a:t>
            </a:r>
            <a:endParaRPr lang="en-US" altLang="zh-CN"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endParaRPr>
          </a:p>
          <a:p>
            <a:pPr lvl="0">
              <a:spcBef>
                <a:spcPts val="700"/>
              </a:spcBef>
              <a:buClr>
                <a:srgbClr val="DD8047"/>
              </a:buClr>
              <a:buSzPct val="60000"/>
              <a:defRPr/>
            </a:pPr>
            <a:r>
              <a:rPr lang="en-US" altLang="zh-CN"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15:45   </a:t>
            </a:r>
            <a:r>
              <a:rPr lang="zh-CN" altLang="en-US"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继续讨论行动计划</a:t>
            </a:r>
            <a:r>
              <a:rPr lang="zh-CN" altLang="en-US" sz="2000" i="1"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（分组讨论）</a:t>
            </a:r>
            <a:endParaRPr lang="en-US" altLang="zh-CN" sz="2000" i="1" dirty="0">
              <a:solidFill>
                <a:srgbClr val="383838"/>
              </a:solidFill>
              <a:latin typeface="Times New Roman" panose="02020603050405020304" pitchFamily="18" charset="0"/>
              <a:ea typeface="KaiTi" panose="02010609060101010101" pitchFamily="49" charset="-122"/>
              <a:cs typeface="Times New Roman" panose="02020603050405020304" pitchFamily="18" charset="0"/>
            </a:endParaRPr>
          </a:p>
          <a:p>
            <a:pPr lvl="0">
              <a:spcBef>
                <a:spcPts val="700"/>
              </a:spcBef>
              <a:buClr>
                <a:srgbClr val="DD8047"/>
              </a:buClr>
              <a:buSzPct val="60000"/>
              <a:tabLst>
                <a:tab pos="900113" algn="l"/>
              </a:tabLst>
              <a:defRPr/>
            </a:pPr>
            <a:r>
              <a:rPr lang="en-US" altLang="zh-CN"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16:30	</a:t>
            </a:r>
            <a:r>
              <a:rPr lang="zh-CN" altLang="en-US"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全体会议汇总</a:t>
            </a:r>
            <a:endParaRPr lang="en-US" altLang="zh-CN"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endParaRPr>
          </a:p>
          <a:p>
            <a:pPr lvl="0">
              <a:spcBef>
                <a:spcPts val="700"/>
              </a:spcBef>
              <a:buClr>
                <a:srgbClr val="DD8047"/>
              </a:buClr>
              <a:buSzPct val="60000"/>
              <a:defRPr/>
            </a:pPr>
            <a:r>
              <a:rPr lang="en-US" altLang="zh-CN"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17:00   </a:t>
            </a:r>
            <a:r>
              <a:rPr lang="zh-CN" altLang="en-US"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总结和后续步骤</a:t>
            </a:r>
            <a:endParaRPr lang="en-US" altLang="zh-CN"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endParaRPr>
          </a:p>
          <a:p>
            <a:pPr lvl="0">
              <a:spcBef>
                <a:spcPts val="700"/>
              </a:spcBef>
              <a:buClr>
                <a:srgbClr val="DD8047"/>
              </a:buClr>
              <a:buSzPct val="60000"/>
              <a:defRPr/>
            </a:pPr>
            <a:r>
              <a:rPr lang="en-US" altLang="zh-CN"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17:30   </a:t>
            </a:r>
            <a:r>
              <a:rPr lang="zh-CN" altLang="en-US" sz="2000" dirty="0">
                <a:solidFill>
                  <a:srgbClr val="383838"/>
                </a:solidFill>
                <a:latin typeface="Times New Roman" panose="02020603050405020304" pitchFamily="18" charset="0"/>
                <a:ea typeface="KaiTi" panose="02010609060101010101" pitchFamily="49" charset="-122"/>
                <a:cs typeface="Times New Roman" panose="02020603050405020304" pitchFamily="18" charset="0"/>
              </a:rPr>
              <a:t>闭会</a:t>
            </a:r>
            <a:endParaRPr lang="en-US" altLang="zh-CN" sz="2000" dirty="0">
              <a:latin typeface="Times New Roman" panose="02020603050405020304" pitchFamily="18" charset="0"/>
              <a:ea typeface="KaiTi" panose="02010609060101010101" pitchFamily="49" charset="-122"/>
              <a:cs typeface="Times New Roman" panose="02020603050405020304" pitchFamily="18" charset="0"/>
            </a:endParaRPr>
          </a:p>
          <a:p>
            <a:endParaRPr lang="en-US" sz="2000" dirty="0">
              <a:latin typeface="+mj-lt"/>
              <a:cs typeface="Calibri" panose="020F0502020204030204" pitchFamily="34" charset="0"/>
            </a:endParaRPr>
          </a:p>
        </p:txBody>
      </p:sp>
      <p:cxnSp>
        <p:nvCxnSpPr>
          <p:cNvPr id="9" name="Straight Connector 8">
            <a:extLst>
              <a:ext uri="{FF2B5EF4-FFF2-40B4-BE49-F238E27FC236}">
                <a16:creationId xmlns:a16="http://schemas.microsoft.com/office/drawing/2014/main" id="{80FE309E-CD75-4C2F-817D-B24489667C9A}"/>
              </a:ext>
            </a:extLst>
          </p:cNvPr>
          <p:cNvCxnSpPr>
            <a:cxnSpLocks/>
          </p:cNvCxnSpPr>
          <p:nvPr/>
        </p:nvCxnSpPr>
        <p:spPr>
          <a:xfrm>
            <a:off x="5963767" y="1033272"/>
            <a:ext cx="0" cy="4018302"/>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F24F966B-0AE7-0F47-AEBE-73A4ED9CB75B}"/>
              </a:ext>
            </a:extLst>
          </p:cNvPr>
          <p:cNvSpPr txBox="1"/>
          <p:nvPr/>
        </p:nvSpPr>
        <p:spPr>
          <a:xfrm>
            <a:off x="4093781" y="5657655"/>
            <a:ext cx="4004438" cy="400110"/>
          </a:xfrm>
          <a:prstGeom prst="rect">
            <a:avLst/>
          </a:prstGeom>
          <a:noFill/>
        </p:spPr>
        <p:txBody>
          <a:bodyPr wrap="square" rtlCol="0">
            <a:spAutoFit/>
          </a:bodyPr>
          <a:lstStyle/>
          <a:p>
            <a:pPr algn="ctr">
              <a:spcBef>
                <a:spcPts val="700"/>
              </a:spcBef>
              <a:buClr>
                <a:srgbClr val="DD8047"/>
              </a:buClr>
              <a:buSzPct val="60000"/>
            </a:pPr>
            <a:r>
              <a:rPr lang="zh-CN" altLang="en-US" sz="2000" b="1" dirty="0">
                <a:solidFill>
                  <a:srgbClr val="0070C0"/>
                </a:solidFill>
                <a:latin typeface="+mn-ea"/>
                <a:cs typeface="Calibri" panose="020F0502020204030204" pitchFamily="34" charset="0"/>
              </a:rPr>
              <a:t>可根据需要调整此日程。</a:t>
            </a:r>
            <a:endParaRPr lang="en-US" sz="2000" b="1" dirty="0">
              <a:solidFill>
                <a:srgbClr val="0070C0"/>
              </a:solidFill>
              <a:latin typeface="+mn-ea"/>
              <a:cs typeface="Calibri" panose="020F0502020204030204" pitchFamily="34" charset="0"/>
            </a:endParaRPr>
          </a:p>
        </p:txBody>
      </p:sp>
      <p:sp>
        <p:nvSpPr>
          <p:cNvPr id="11" name="文本框 1">
            <a:extLst>
              <a:ext uri="{FF2B5EF4-FFF2-40B4-BE49-F238E27FC236}">
                <a16:creationId xmlns:a16="http://schemas.microsoft.com/office/drawing/2014/main" id="{8F3929B2-70EE-410A-A1EC-EAF8AD1FBD1C}"/>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2" name="文本框 2">
            <a:extLst>
              <a:ext uri="{FF2B5EF4-FFF2-40B4-BE49-F238E27FC236}">
                <a16:creationId xmlns:a16="http://schemas.microsoft.com/office/drawing/2014/main" id="{5D799FB5-0224-4F1D-811C-DC24DB45E642}"/>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3" name="文本框 5">
            <a:extLst>
              <a:ext uri="{FF2B5EF4-FFF2-40B4-BE49-F238E27FC236}">
                <a16:creationId xmlns:a16="http://schemas.microsoft.com/office/drawing/2014/main" id="{15B6DAF1-14C1-4A19-B7EB-B88AD0984E4F}"/>
              </a:ext>
            </a:extLst>
          </p:cNvPr>
          <p:cNvSpPr txBox="1"/>
          <p:nvPr/>
        </p:nvSpPr>
        <p:spPr>
          <a:xfrm>
            <a:off x="5466579" y="6663846"/>
            <a:ext cx="1317280" cy="194154"/>
          </a:xfrm>
          <a:prstGeom prst="rect">
            <a:avLst/>
          </a:prstGeom>
          <a:solidFill>
            <a:srgbClr val="009BD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9690" algn="just">
              <a:lnSpc>
                <a:spcPts val="1400"/>
              </a:lnSpc>
              <a:spcBef>
                <a:spcPts val="2400"/>
              </a:spcBef>
              <a:spcAft>
                <a:spcPts val="0"/>
              </a:spcAft>
            </a:pPr>
            <a:r>
              <a:rPr lang="en-US" sz="1200" b="1" kern="100" dirty="0">
                <a:solidFill>
                  <a:srgbClr val="FFFFFF"/>
                </a:solidFill>
                <a:effectLst/>
                <a:latin typeface="SimHei" panose="02010609060101010101" pitchFamily="49" charset="-122"/>
                <a:ea typeface="SimHei" panose="02010609060101010101" pitchFamily="49" charset="-122"/>
                <a:cs typeface="Arial" panose="020B0604020202020204" pitchFamily="34" charset="0"/>
              </a:rPr>
              <a:t>2021</a:t>
            </a:r>
            <a:r>
              <a:rPr lang="zh-CN" sz="1200" b="1" kern="100" dirty="0">
                <a:solidFill>
                  <a:srgbClr val="FFFFFF"/>
                </a:solidFill>
                <a:effectLst/>
                <a:latin typeface="SimHei" panose="02010609060101010101" pitchFamily="49" charset="-122"/>
                <a:ea typeface="SimHei" panose="02010609060101010101" pitchFamily="49" charset="-122"/>
                <a:cs typeface="Arial" panose="020B0604020202020204" pitchFamily="34" charset="0"/>
              </a:rPr>
              <a:t>年</a:t>
            </a:r>
            <a:r>
              <a:rPr lang="en-US" sz="1200" b="1" kern="100" dirty="0">
                <a:solidFill>
                  <a:srgbClr val="FFFFFF"/>
                </a:solidFill>
                <a:effectLst/>
                <a:latin typeface="SimHei" panose="02010609060101010101" pitchFamily="49" charset="-122"/>
                <a:ea typeface="SimHei" panose="02010609060101010101" pitchFamily="49" charset="-122"/>
                <a:cs typeface="Arial" panose="020B0604020202020204" pitchFamily="34" charset="0"/>
              </a:rPr>
              <a:t>1</a:t>
            </a:r>
            <a:r>
              <a:rPr lang="zh-CN" sz="1200" b="1" kern="100" dirty="0">
                <a:solidFill>
                  <a:srgbClr val="FFFFFF"/>
                </a:solidFill>
                <a:effectLst/>
                <a:latin typeface="SimHei" panose="02010609060101010101" pitchFamily="49" charset="-122"/>
                <a:ea typeface="SimHei" panose="02010609060101010101" pitchFamily="49" charset="-122"/>
                <a:cs typeface="Arial" panose="020B0604020202020204" pitchFamily="34" charset="0"/>
              </a:rPr>
              <a:t>月</a:t>
            </a:r>
            <a:r>
              <a:rPr lang="en-US" sz="1200" b="1" kern="100" dirty="0">
                <a:solidFill>
                  <a:srgbClr val="FFFFFF"/>
                </a:solidFill>
                <a:effectLst/>
                <a:latin typeface="SimHei" panose="02010609060101010101" pitchFamily="49" charset="-122"/>
                <a:ea typeface="SimHei" panose="02010609060101010101" pitchFamily="49" charset="-122"/>
                <a:cs typeface="Arial" panose="020B0604020202020204" pitchFamily="34" charset="0"/>
              </a:rPr>
              <a:t>12</a:t>
            </a:r>
            <a:r>
              <a:rPr lang="zh-CN" sz="1200" b="1" kern="100" dirty="0">
                <a:solidFill>
                  <a:srgbClr val="FFFFFF"/>
                </a:solidFill>
                <a:effectLst/>
                <a:latin typeface="SimHei" panose="02010609060101010101" pitchFamily="49" charset="-122"/>
                <a:ea typeface="SimHei" panose="02010609060101010101" pitchFamily="49" charset="-122"/>
                <a:cs typeface="Arial" panose="020B0604020202020204" pitchFamily="34" charset="0"/>
              </a:rPr>
              <a:t>日</a:t>
            </a:r>
            <a:endParaRPr lang="zh-CN" sz="1200" kern="100" dirty="0">
              <a:effectLst/>
              <a:latin typeface="SimHei" panose="02010609060101010101" pitchFamily="49" charset="-122"/>
              <a:ea typeface="SimHei" panose="02010609060101010101" pitchFamily="49" charset="-122"/>
              <a:cs typeface="Arial" panose="020B0604020202020204" pitchFamily="34" charset="0"/>
            </a:endParaRPr>
          </a:p>
        </p:txBody>
      </p:sp>
      <p:sp>
        <p:nvSpPr>
          <p:cNvPr id="8" name="文本框 7">
            <a:extLst>
              <a:ext uri="{FF2B5EF4-FFF2-40B4-BE49-F238E27FC236}">
                <a16:creationId xmlns:a16="http://schemas.microsoft.com/office/drawing/2014/main" id="{5A448445-8CDF-4765-A486-1D1B5B3C3B34}"/>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5012233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Times New Roman" panose="02020603050405020304" pitchFamily="18" charset="0"/>
                <a:ea typeface="STXihei" panose="02010600040101010101" pitchFamily="2" charset="-122"/>
                <a:cs typeface="Times New Roman" panose="02020603050405020304" pitchFamily="18" charset="0"/>
              </a:rPr>
              <a:t>局面</a:t>
            </a:r>
            <a:r>
              <a:rPr lang="en-US" dirty="0">
                <a:latin typeface="Times New Roman" panose="02020603050405020304" pitchFamily="18" charset="0"/>
                <a:ea typeface="STXihei" panose="02010600040101010101" pitchFamily="2" charset="-122"/>
                <a:cs typeface="Times New Roman" panose="02020603050405020304" pitchFamily="18" charset="0"/>
              </a:rPr>
              <a:t>2 – </a:t>
            </a:r>
            <a:r>
              <a:rPr lang="zh-CN" altLang="en-US" dirty="0">
                <a:latin typeface="Times New Roman" panose="02020603050405020304" pitchFamily="18" charset="0"/>
                <a:ea typeface="STXihei" panose="02010600040101010101" pitchFamily="2" charset="-122"/>
                <a:cs typeface="Times New Roman" panose="02020603050405020304" pitchFamily="18" charset="0"/>
              </a:rPr>
              <a:t>疫苗问世</a:t>
            </a:r>
            <a:endParaRPr lang="en-US" sz="2700" dirty="0">
              <a:latin typeface="Times New Roman" panose="02020603050405020304" pitchFamily="18" charset="0"/>
              <a:ea typeface="STXihei" panose="02010600040101010101" pitchFamily="2" charset="-122"/>
              <a:cs typeface="Times New Roman" panose="02020603050405020304" pitchFamily="18" charset="0"/>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505851" y="992463"/>
            <a:ext cx="10025782" cy="5114464"/>
          </a:xfrm>
          <a:solidFill>
            <a:schemeClr val="tx2">
              <a:lumMod val="20000"/>
              <a:lumOff val="80000"/>
            </a:schemeClr>
          </a:solidFill>
        </p:spPr>
        <p:txBody>
          <a:bodyPr anchor="ctr">
            <a:normAutofit/>
          </a:bodyPr>
          <a:lstStyle/>
          <a:p>
            <a:pPr marL="0" indent="0">
              <a:lnSpc>
                <a:spcPct val="110000"/>
              </a:lnSpc>
              <a:buNone/>
            </a:pPr>
            <a:r>
              <a:rPr lang="zh-CN" altLang="en-US" sz="1800" b="1" dirty="0">
                <a:latin typeface="STXihei" panose="02010600040101010101" pitchFamily="2" charset="-122"/>
                <a:ea typeface="STXihei" panose="02010600040101010101" pitchFamily="2" charset="-122"/>
              </a:rPr>
              <a:t>疫苗完成开发并问世</a:t>
            </a:r>
            <a:endParaRPr lang="en-GB" sz="1800" b="1" dirty="0">
              <a:latin typeface="STXihei" panose="02010600040101010101" pitchFamily="2" charset="-122"/>
              <a:ea typeface="STXihei" panose="02010600040101010101" pitchFamily="2" charset="-122"/>
            </a:endParaRPr>
          </a:p>
          <a:p>
            <a:pPr algn="just">
              <a:lnSpc>
                <a:spcPct val="110000"/>
              </a:lnSpc>
            </a:pPr>
            <a:r>
              <a:rPr lang="zh-CN" altLang="en-US" sz="1800" dirty="0">
                <a:latin typeface="SimSun" panose="02010600030101010101" pitchFamily="2" charset="-122"/>
                <a:ea typeface="SimSun" panose="02010600030101010101" pitchFamily="2" charset="-122"/>
              </a:rPr>
              <a:t>在</a:t>
            </a:r>
            <a:r>
              <a:rPr lang="en-US" altLang="zh-CN" sz="1800" dirty="0">
                <a:latin typeface="SimSun" panose="02010600030101010101" pitchFamily="2" charset="-122"/>
                <a:ea typeface="SimSun" panose="02010600030101010101" pitchFamily="2" charset="-122"/>
              </a:rPr>
              <a:t>COVAX</a:t>
            </a:r>
            <a:r>
              <a:rPr lang="zh-CN" altLang="en-US" sz="1800" dirty="0">
                <a:latin typeface="SimSun" panose="02010600030101010101" pitchFamily="2" charset="-122"/>
                <a:ea typeface="SimSun" panose="02010600030101010101" pitchFamily="2" charset="-122"/>
              </a:rPr>
              <a:t>机制下可以发放若干种候选疫苗。</a:t>
            </a:r>
          </a:p>
          <a:p>
            <a:pPr algn="just">
              <a:lnSpc>
                <a:spcPct val="110000"/>
              </a:lnSpc>
            </a:pPr>
            <a:r>
              <a:rPr lang="zh-CN" altLang="en-US" sz="1800" dirty="0">
                <a:latin typeface="SimSun" panose="02010600030101010101" pitchFamily="2" charset="-122"/>
                <a:ea typeface="SimSun" panose="02010600030101010101" pitchFamily="2" charset="-122"/>
              </a:rPr>
              <a:t>有些处于二期试验，而另一些则已进入三期试验，并有两种候选疫苗已进入四期试验。</a:t>
            </a:r>
          </a:p>
          <a:p>
            <a:pPr algn="just">
              <a:lnSpc>
                <a:spcPct val="110000"/>
              </a:lnSpc>
            </a:pPr>
            <a:r>
              <a:rPr lang="zh-CN" altLang="en-US" sz="1800" dirty="0">
                <a:latin typeface="SimSun" panose="02010600030101010101" pitchFamily="2" charset="-122"/>
                <a:ea typeface="SimSun" panose="02010600030101010101" pitchFamily="2" charset="-122"/>
              </a:rPr>
              <a:t>一些疫苗已被</a:t>
            </a:r>
            <a:r>
              <a:rPr lang="en-US" altLang="zh-CN" sz="1800" dirty="0">
                <a:latin typeface="SimSun" panose="02010600030101010101" pitchFamily="2" charset="-122"/>
                <a:ea typeface="SimSun" panose="02010600030101010101" pitchFamily="2" charset="-122"/>
              </a:rPr>
              <a:t>MHRA</a:t>
            </a:r>
            <a:r>
              <a:rPr lang="zh-CN" altLang="en-US" sz="1800" dirty="0">
                <a:latin typeface="SimSun" panose="02010600030101010101" pitchFamily="2" charset="-122"/>
                <a:ea typeface="SimSun" panose="02010600030101010101" pitchFamily="2" charset="-122"/>
              </a:rPr>
              <a:t>（英国）和美国食品和药物管理局批准应急使用，但仍在等待欧盟</a:t>
            </a:r>
            <a:r>
              <a:rPr lang="en-US" altLang="zh-CN" sz="1800" dirty="0">
                <a:latin typeface="SimSun" panose="02010600030101010101" pitchFamily="2" charset="-122"/>
                <a:ea typeface="SimSun" panose="02010600030101010101" pitchFamily="2" charset="-122"/>
              </a:rPr>
              <a:t>-EMA</a:t>
            </a:r>
            <a:r>
              <a:rPr lang="zh-CN" altLang="en-US" sz="1800" dirty="0">
                <a:latin typeface="SimSun" panose="02010600030101010101" pitchFamily="2" charset="-122"/>
                <a:ea typeface="SimSun" panose="02010600030101010101" pitchFamily="2" charset="-122"/>
              </a:rPr>
              <a:t>的有条件批准，并且尚未进入世卫组织的应急使用清单</a:t>
            </a:r>
          </a:p>
          <a:p>
            <a:pPr algn="just">
              <a:lnSpc>
                <a:spcPct val="110000"/>
              </a:lnSpc>
            </a:pPr>
            <a:r>
              <a:rPr lang="zh-CN" altLang="en-US" sz="1800" dirty="0">
                <a:latin typeface="SimSun" panose="02010600030101010101" pitchFamily="2" charset="-122"/>
                <a:ea typeface="SimSun" panose="02010600030101010101" pitchFamily="2" charset="-122"/>
              </a:rPr>
              <a:t>目前，您不知道将分配哪种候选疫苗</a:t>
            </a:r>
          </a:p>
          <a:p>
            <a:pPr algn="just">
              <a:lnSpc>
                <a:spcPct val="110000"/>
              </a:lnSpc>
            </a:pPr>
            <a:r>
              <a:rPr lang="zh-CN" altLang="en-US" sz="1800" dirty="0">
                <a:latin typeface="SimSun" panose="02010600030101010101" pitchFamily="2" charset="-122"/>
                <a:ea typeface="SimSun" panose="02010600030101010101" pitchFamily="2" charset="-122"/>
              </a:rPr>
              <a:t>每种疫苗的疗效几乎相同，但需要不同的储存和运输条件</a:t>
            </a:r>
          </a:p>
          <a:p>
            <a:pPr algn="just">
              <a:lnSpc>
                <a:spcPct val="110000"/>
              </a:lnSpc>
            </a:pPr>
            <a:r>
              <a:rPr lang="zh-CN" altLang="en-US" sz="1800" dirty="0">
                <a:latin typeface="SimSun" panose="02010600030101010101" pitchFamily="2" charset="-122"/>
                <a:ea typeface="SimSun" panose="02010600030101010101" pitchFamily="2" charset="-122"/>
              </a:rPr>
              <a:t>当前对候选疫苗的建议：</a:t>
            </a:r>
            <a:endParaRPr lang="en-GB" sz="1800" dirty="0">
              <a:latin typeface="SimSun" panose="02010600030101010101" pitchFamily="2" charset="-122"/>
              <a:ea typeface="SimSun" panose="02010600030101010101" pitchFamily="2" charset="-122"/>
            </a:endParaRPr>
          </a:p>
          <a:p>
            <a:pPr lvl="1" algn="just">
              <a:lnSpc>
                <a:spcPct val="110000"/>
              </a:lnSpc>
            </a:pPr>
            <a:r>
              <a:rPr lang="zh-CN" altLang="en-US" sz="1400" dirty="0">
                <a:latin typeface="SimSun" panose="02010600030101010101" pitchFamily="2" charset="-122"/>
                <a:ea typeface="SimSun" panose="02010600030101010101" pitchFamily="2" charset="-122"/>
              </a:rPr>
              <a:t>所有疫苗将需要施用两剂，间隔时间为</a:t>
            </a:r>
            <a:r>
              <a:rPr lang="en-US" altLang="zh-CN" sz="1400" dirty="0">
                <a:latin typeface="SimSun" panose="02010600030101010101" pitchFamily="2" charset="-122"/>
                <a:ea typeface="SimSun" panose="02010600030101010101" pitchFamily="2" charset="-122"/>
              </a:rPr>
              <a:t>21</a:t>
            </a:r>
            <a:r>
              <a:rPr lang="zh-CN" altLang="en-US" sz="1400" dirty="0">
                <a:latin typeface="SimSun" panose="02010600030101010101" pitchFamily="2" charset="-122"/>
                <a:ea typeface="SimSun" panose="02010600030101010101" pitchFamily="2" charset="-122"/>
              </a:rPr>
              <a:t>至</a:t>
            </a:r>
            <a:r>
              <a:rPr lang="en-US" altLang="zh-CN" sz="1400" dirty="0">
                <a:latin typeface="SimSun" panose="02010600030101010101" pitchFamily="2" charset="-122"/>
                <a:ea typeface="SimSun" panose="02010600030101010101" pitchFamily="2" charset="-122"/>
              </a:rPr>
              <a:t>28</a:t>
            </a:r>
            <a:r>
              <a:rPr lang="zh-CN" altLang="en-US" sz="1400" dirty="0">
                <a:latin typeface="SimSun" panose="02010600030101010101" pitchFamily="2" charset="-122"/>
                <a:ea typeface="SimSun" panose="02010600030101010101" pitchFamily="2" charset="-122"/>
              </a:rPr>
              <a:t>天</a:t>
            </a:r>
          </a:p>
          <a:p>
            <a:pPr lvl="1" algn="just">
              <a:lnSpc>
                <a:spcPct val="110000"/>
              </a:lnSpc>
            </a:pPr>
            <a:r>
              <a:rPr lang="zh-CN" altLang="en-US" sz="1400" dirty="0">
                <a:latin typeface="SimSun" panose="02010600030101010101" pitchFamily="2" charset="-122"/>
                <a:ea typeface="SimSun" panose="02010600030101010101" pitchFamily="2" charset="-122"/>
              </a:rPr>
              <a:t>在收货之前，除</a:t>
            </a:r>
            <a:r>
              <a:rPr lang="en-US" altLang="zh-CN" sz="1400" dirty="0">
                <a:latin typeface="SimSun" panose="02010600030101010101" pitchFamily="2" charset="-122"/>
                <a:ea typeface="SimSun" panose="02010600030101010101" pitchFamily="2" charset="-122"/>
              </a:rPr>
              <a:t>AZD1222</a:t>
            </a:r>
            <a:r>
              <a:rPr lang="zh-CN" altLang="en-US" sz="1400" dirty="0">
                <a:latin typeface="SimSun" panose="02010600030101010101" pitchFamily="2" charset="-122"/>
                <a:ea typeface="SimSun" panose="02010600030101010101" pitchFamily="2" charset="-122"/>
              </a:rPr>
              <a:t>外的所有疫苗都需要准备超级冷链</a:t>
            </a:r>
            <a:endParaRPr lang="en-GB" sz="1400" dirty="0">
              <a:latin typeface="SimSun" panose="02010600030101010101" pitchFamily="2" charset="-122"/>
              <a:ea typeface="SimSun" panose="02010600030101010101" pitchFamily="2" charset="-122"/>
            </a:endParaRPr>
          </a:p>
          <a:p>
            <a:pPr marL="0" indent="0" algn="just">
              <a:lnSpc>
                <a:spcPct val="110000"/>
              </a:lnSpc>
              <a:buNone/>
            </a:pPr>
            <a:r>
              <a:rPr lang="zh-CN" altLang="en-US" sz="1800" b="1" dirty="0">
                <a:latin typeface="STXihei" panose="02010600040101010101" pitchFamily="2" charset="-122"/>
                <a:ea typeface="STXihei" panose="02010600040101010101" pitchFamily="2" charset="-122"/>
              </a:rPr>
              <a:t>注：世卫组织尚未完成任何特定疫苗的评估以作为其应急使用清单的一部分</a:t>
            </a:r>
            <a:endParaRPr lang="en-GB" sz="1800" b="1" strike="sngStrike" dirty="0">
              <a:latin typeface="STXihei" panose="02010600040101010101" pitchFamily="2" charset="-122"/>
              <a:ea typeface="STXihei" panose="02010600040101010101" pitchFamily="2" charset="-122"/>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1475084" cy="400110"/>
          </a:xfrm>
          <a:prstGeom prst="rect">
            <a:avLst/>
          </a:prstGeom>
          <a:noFill/>
        </p:spPr>
        <p:txBody>
          <a:bodyPr wrap="none" rtlCol="0">
            <a:spAutoFit/>
          </a:bodyPr>
          <a:lstStyle/>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zh-CN" altLang="en-US" sz="2000" b="1" i="0" u="none" strike="noStrike" kern="1200" cap="none" spc="0" normalizeH="0" baseline="0" noProof="0" dirty="0">
                <a:ln>
                  <a:noFill/>
                </a:ln>
                <a:solidFill>
                  <a:prstClr val="white"/>
                </a:solidFill>
                <a:effectLst/>
                <a:uLnTx/>
                <a:uFillTx/>
                <a:latin typeface="STXihei" panose="02010600040101010101" pitchFamily="2" charset="-122"/>
                <a:ea typeface="STXihei" panose="02010600040101010101" pitchFamily="2" charset="-122"/>
              </a:rPr>
              <a:t>仅用于模拟</a:t>
            </a:r>
            <a:endParaRPr kumimoji="0" lang="en-US" sz="2000" b="1" i="0" u="none" strike="noStrike" kern="1200" cap="none" spc="0" normalizeH="0" baseline="0" noProof="0" dirty="0">
              <a:ln>
                <a:noFill/>
              </a:ln>
              <a:solidFill>
                <a:prstClr val="white"/>
              </a:solidFill>
              <a:effectLst/>
              <a:uLnTx/>
              <a:uFillTx/>
              <a:latin typeface="STXihei" panose="02010600040101010101" pitchFamily="2" charset="-122"/>
              <a:ea typeface="STXihei" panose="02010600040101010101" pitchFamily="2" charset="-122"/>
            </a:endParaRPr>
          </a:p>
        </p:txBody>
      </p:sp>
      <p:sp>
        <p:nvSpPr>
          <p:cNvPr id="8" name="文本框 1">
            <a:extLst>
              <a:ext uri="{FF2B5EF4-FFF2-40B4-BE49-F238E27FC236}">
                <a16:creationId xmlns:a16="http://schemas.microsoft.com/office/drawing/2014/main" id="{86AF6137-79A3-48A9-A1AB-F86B6194A75E}"/>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9" name="文本框 2">
            <a:extLst>
              <a:ext uri="{FF2B5EF4-FFF2-40B4-BE49-F238E27FC236}">
                <a16:creationId xmlns:a16="http://schemas.microsoft.com/office/drawing/2014/main" id="{DDF7FE76-CABB-492F-ADBD-7204472735EF}"/>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3" name="文本框 12">
            <a:extLst>
              <a:ext uri="{FF2B5EF4-FFF2-40B4-BE49-F238E27FC236}">
                <a16:creationId xmlns:a16="http://schemas.microsoft.com/office/drawing/2014/main" id="{9F69CD9C-E2BF-4C77-91EF-EC6A45EB69F9}"/>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20</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5778376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t>第二次小会</a:t>
            </a:r>
            <a:r>
              <a:rPr lang="en-US" dirty="0"/>
              <a:t> – </a:t>
            </a:r>
            <a:r>
              <a:rPr lang="zh-CN" altLang="en-US" dirty="0"/>
              <a:t>讨论问题</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602901" y="753516"/>
            <a:ext cx="10822076" cy="5131174"/>
          </a:xfrm>
        </p:spPr>
        <p:txBody>
          <a:bodyPr>
            <a:normAutofit/>
          </a:bodyPr>
          <a:lstStyle/>
          <a:p>
            <a:pPr marL="0" indent="0" algn="just">
              <a:lnSpc>
                <a:spcPct val="120000"/>
              </a:lnSpc>
              <a:buNone/>
            </a:pPr>
            <a:r>
              <a:rPr lang="zh-CN" altLang="en-US" sz="2000" b="1" dirty="0">
                <a:solidFill>
                  <a:schemeClr val="accent3"/>
                </a:solidFill>
                <a:latin typeface="STXihei" panose="02010600040101010101" pitchFamily="2" charset="-122"/>
                <a:ea typeface="STXihei" panose="02010600040101010101" pitchFamily="2" charset="-122"/>
              </a:rPr>
              <a:t>贵国的国家管制当局需要哪些流程来确保其中一种疫苗能够获得批准？</a:t>
            </a:r>
            <a:endParaRPr lang="en-GB" sz="2000" b="1" dirty="0">
              <a:solidFill>
                <a:schemeClr val="accent3"/>
              </a:solidFill>
              <a:latin typeface="STXihei" panose="02010600040101010101" pitchFamily="2" charset="-122"/>
              <a:ea typeface="STXihei" panose="02010600040101010101" pitchFamily="2" charset="-122"/>
            </a:endParaRPr>
          </a:p>
          <a:p>
            <a:pPr marL="0" indent="0" algn="just">
              <a:lnSpc>
                <a:spcPct val="120000"/>
              </a:lnSpc>
              <a:buNone/>
            </a:pPr>
            <a:endParaRPr lang="en-GB" sz="2000" b="1" dirty="0">
              <a:solidFill>
                <a:schemeClr val="accent3"/>
              </a:solidFill>
            </a:endParaRPr>
          </a:p>
          <a:p>
            <a:pPr marL="514350" indent="-514350" algn="just">
              <a:lnSpc>
                <a:spcPts val="2600"/>
              </a:lnSpc>
              <a:buFont typeface="+mj-lt"/>
              <a:buAutoNum type="arabicPeriod"/>
            </a:pPr>
            <a:r>
              <a:rPr lang="zh-CN" altLang="en-US" sz="2000" dirty="0">
                <a:latin typeface="SimSun" panose="02010600030101010101" pitchFamily="2" charset="-122"/>
                <a:ea typeface="SimSun" panose="02010600030101010101" pitchFamily="2" charset="-122"/>
              </a:rPr>
              <a:t>国家管制当局至少需要哪些信息，以便确保至少可以评估其中一种疫苗是否可能获得许可证和部署？</a:t>
            </a:r>
          </a:p>
          <a:p>
            <a:pPr marL="514350" indent="-514350" algn="just">
              <a:lnSpc>
                <a:spcPts val="2600"/>
              </a:lnSpc>
              <a:buFont typeface="+mj-lt"/>
              <a:buAutoNum type="arabicPeriod"/>
            </a:pPr>
            <a:r>
              <a:rPr lang="zh-CN" altLang="en-US" sz="2000" dirty="0">
                <a:latin typeface="SimSun" panose="02010600030101010101" pitchFamily="2" charset="-122"/>
                <a:ea typeface="SimSun" panose="02010600030101010101" pitchFamily="2" charset="-122"/>
              </a:rPr>
              <a:t>在贵方的监管框架下，这些疫苗是否有任何方面可能导致被拒？</a:t>
            </a:r>
          </a:p>
          <a:p>
            <a:pPr marL="514350" indent="-514350" algn="just">
              <a:lnSpc>
                <a:spcPts val="2600"/>
              </a:lnSpc>
              <a:buFont typeface="+mj-lt"/>
              <a:buAutoNum type="arabicPeriod"/>
            </a:pPr>
            <a:r>
              <a:rPr lang="zh-CN" altLang="en-US" sz="2000" dirty="0">
                <a:latin typeface="SimSun" panose="02010600030101010101" pitchFamily="2" charset="-122"/>
                <a:ea typeface="SimSun" panose="02010600030101010101" pitchFamily="2" charset="-122"/>
              </a:rPr>
              <a:t>如果一种疫苗无法获得，国家管制当局将如何决定转向另一种疫苗，或者如果需要，所有疫苗是否会同时获得批准？</a:t>
            </a:r>
          </a:p>
          <a:p>
            <a:pPr marL="514350" indent="-514350" algn="just">
              <a:lnSpc>
                <a:spcPts val="2600"/>
              </a:lnSpc>
              <a:buFont typeface="+mj-lt"/>
              <a:buAutoNum type="arabicPeriod"/>
            </a:pPr>
            <a:r>
              <a:rPr lang="zh-CN" altLang="en-US" sz="2000" dirty="0">
                <a:latin typeface="SimSun" panose="02010600030101010101" pitchFamily="2" charset="-122"/>
                <a:ea typeface="SimSun" panose="02010600030101010101" pitchFamily="2" charset="-122"/>
              </a:rPr>
              <a:t>如果生产商更改了某些成分或生产流程（例如，为了使疫苗在较高温度下更加稳定），这将如何影响疫苗的监管审批（如果此更改可以被视为批准后变更（</a:t>
            </a:r>
            <a:r>
              <a:rPr lang="en-US" altLang="zh-CN" sz="2000" dirty="0">
                <a:latin typeface="SimSun" panose="02010600030101010101" pitchFamily="2" charset="-122"/>
                <a:ea typeface="SimSun" panose="02010600030101010101" pitchFamily="2" charset="-122"/>
              </a:rPr>
              <a:t>PAC</a:t>
            </a:r>
            <a:r>
              <a:rPr lang="zh-CN" altLang="en-US" sz="2000" dirty="0">
                <a:latin typeface="SimSun" panose="02010600030101010101" pitchFamily="2" charset="-122"/>
                <a:ea typeface="SimSun" panose="02010600030101010101" pitchFamily="2" charset="-122"/>
              </a:rPr>
              <a:t>），并且存在管理</a:t>
            </a:r>
            <a:r>
              <a:rPr lang="en-US" altLang="zh-CN" sz="2000" dirty="0">
                <a:latin typeface="SimSun" panose="02010600030101010101" pitchFamily="2" charset="-122"/>
                <a:ea typeface="SimSun" panose="02010600030101010101" pitchFamily="2" charset="-122"/>
              </a:rPr>
              <a:t>PAC</a:t>
            </a:r>
            <a:r>
              <a:rPr lang="zh-CN" altLang="en-US" sz="2000" dirty="0">
                <a:latin typeface="SimSun" panose="02010600030101010101" pitchFamily="2" charset="-122"/>
                <a:ea typeface="SimSun" panose="02010600030101010101" pitchFamily="2" charset="-122"/>
              </a:rPr>
              <a:t>所需的准则和程序）</a:t>
            </a:r>
            <a:r>
              <a:rPr lang="zh-CN" altLang="en-US" sz="2000" dirty="0"/>
              <a:t>？</a:t>
            </a:r>
            <a:r>
              <a:rPr lang="en-GB" sz="2000" dirty="0"/>
              <a:t> </a:t>
            </a:r>
            <a:endParaRPr lang="en-GB" sz="2000" strike="sngStrike" dirty="0"/>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657978" y="5811537"/>
            <a:ext cx="1921416" cy="749356"/>
            <a:chOff x="9978391" y="5342554"/>
            <a:chExt cx="1921416"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231427"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 </a:t>
              </a:r>
              <a:r>
                <a:rPr lang="zh-CN" altLang="en-US" sz="2400" b="1" dirty="0">
                  <a:solidFill>
                    <a:srgbClr val="0070C0"/>
                  </a:solidFill>
                  <a:latin typeface="+mj-lt"/>
                  <a:cs typeface="Calibri" panose="020F0502020204030204" pitchFamily="34" charset="0"/>
                </a:rPr>
                <a:t>分钟</a:t>
              </a:r>
              <a:endParaRPr lang="en-US" sz="2400" b="1" dirty="0">
                <a:solidFill>
                  <a:srgbClr val="0070C0"/>
                </a:solidFill>
                <a:latin typeface="+mj-lt"/>
                <a:cs typeface="Calibri" panose="020F0502020204030204" pitchFamily="34" charset="0"/>
              </a:endParaRPr>
            </a:p>
          </p:txBody>
        </p:sp>
      </p:grpSp>
      <p:sp>
        <p:nvSpPr>
          <p:cNvPr id="8" name="文本框 1">
            <a:extLst>
              <a:ext uri="{FF2B5EF4-FFF2-40B4-BE49-F238E27FC236}">
                <a16:creationId xmlns:a16="http://schemas.microsoft.com/office/drawing/2014/main" id="{654BE3AB-A1A8-46C5-9642-537998A95CDB}"/>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9" name="文本框 2">
            <a:extLst>
              <a:ext uri="{FF2B5EF4-FFF2-40B4-BE49-F238E27FC236}">
                <a16:creationId xmlns:a16="http://schemas.microsoft.com/office/drawing/2014/main" id="{ECBA316B-F22B-4319-B5F5-4041E6E2D919}"/>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id="{93373ED2-F80B-4F87-A090-E2BDA73B5811}"/>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21</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22529880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6" descr="A close up of a coffee cup sitting on a table&#10;&#10;Description automatically generated">
            <a:extLst>
              <a:ext uri="{FF2B5EF4-FFF2-40B4-BE49-F238E27FC236}">
                <a16:creationId xmlns:a16="http://schemas.microsoft.com/office/drawing/2014/main" id="{F182BF34-D40E-4D63-9929-583C8DCEDC43}"/>
              </a:ext>
            </a:extLst>
          </p:cNvPr>
          <p:cNvPicPr>
            <a:picLocks noGrp="1" noChangeAspect="1"/>
          </p:cNvPicPr>
          <p:nvPr>
            <p:ph idx="1"/>
          </p:nvPr>
        </p:nvPicPr>
        <p:blipFill rotWithShape="1">
          <a:blip r:embed="rId3"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zh-CN" altLang="en-US" dirty="0"/>
              <a:t>休息</a:t>
            </a:r>
            <a:endParaRPr lang="en-US" dirty="0"/>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zh-CN" altLang="en-US" sz="3600" b="1" dirty="0">
                <a:solidFill>
                  <a:schemeClr val="accent1"/>
                </a:solidFill>
              </a:rPr>
              <a:t>茶歇</a:t>
            </a:r>
            <a:br>
              <a:rPr lang="zh-CN" altLang="en-US" sz="3600" b="1" dirty="0">
                <a:solidFill>
                  <a:schemeClr val="accent1"/>
                </a:solidFill>
              </a:rPr>
            </a:br>
            <a:r>
              <a:rPr lang="zh-CN" altLang="en-US" sz="3600" b="1" dirty="0">
                <a:solidFill>
                  <a:schemeClr val="accent1"/>
                </a:solidFill>
              </a:rPr>
              <a:t>（</a:t>
            </a:r>
            <a:r>
              <a:rPr lang="en-US" altLang="zh-CN" sz="3600" b="1" dirty="0">
                <a:solidFill>
                  <a:schemeClr val="accent1"/>
                </a:solidFill>
              </a:rPr>
              <a:t>15</a:t>
            </a:r>
            <a:r>
              <a:rPr lang="zh-CN" altLang="en-US" sz="3600" b="1" dirty="0">
                <a:solidFill>
                  <a:schemeClr val="accent1"/>
                </a:solidFill>
              </a:rPr>
              <a:t>分钟）</a:t>
            </a:r>
          </a:p>
        </p:txBody>
      </p:sp>
      <p:sp>
        <p:nvSpPr>
          <p:cNvPr id="7" name="文本框 1">
            <a:extLst>
              <a:ext uri="{FF2B5EF4-FFF2-40B4-BE49-F238E27FC236}">
                <a16:creationId xmlns:a16="http://schemas.microsoft.com/office/drawing/2014/main" id="{536BFDCA-316B-43CD-98CA-EEBE69009372}"/>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8" name="文本框 2">
            <a:extLst>
              <a:ext uri="{FF2B5EF4-FFF2-40B4-BE49-F238E27FC236}">
                <a16:creationId xmlns:a16="http://schemas.microsoft.com/office/drawing/2014/main" id="{D3CB9D97-119F-447D-A75D-7B91E41FF4A8}"/>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9" name="文本框 8">
            <a:extLst>
              <a:ext uri="{FF2B5EF4-FFF2-40B4-BE49-F238E27FC236}">
                <a16:creationId xmlns:a16="http://schemas.microsoft.com/office/drawing/2014/main" id="{BDBE24A3-77F1-4793-8604-DF9BEAAFD8B7}"/>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22</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949337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t>局面</a:t>
            </a:r>
            <a:r>
              <a:rPr lang="en-US" dirty="0"/>
              <a:t> 3</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Arial Black" panose="020B0A04020102020204" pitchFamily="34" charset="0"/>
              </a:rPr>
              <a:t>仅用于模拟</a:t>
            </a:r>
            <a:endParaRPr lang="en-US" sz="2000" b="1" dirty="0">
              <a:solidFill>
                <a:schemeClr val="bg1"/>
              </a:solidFill>
              <a:latin typeface="Arial Black" panose="020B0A040201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1" y="977030"/>
            <a:ext cx="6694334" cy="5408139"/>
          </a:xfrm>
          <a:prstGeom prst="rect">
            <a:avLst/>
          </a:prstGeom>
          <a:solidFill>
            <a:schemeClr val="tx2">
              <a:lumMod val="20000"/>
              <a:lumOff val="80000"/>
            </a:schemeClr>
          </a:solidFill>
        </p:spPr>
        <p:txBody>
          <a:bodyPr anchor="ctr">
            <a:normAutofit/>
          </a:bodyPr>
          <a:lstStyle/>
          <a:p>
            <a:pPr lvl="0" algn="just">
              <a:lnSpc>
                <a:spcPts val="3000"/>
              </a:lnSpc>
            </a:pP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在COVAX机制下获得的所有疫苗都已获得国家管制当局的批准，可用于为人群接种COVID-19疫苗</a:t>
            </a:r>
          </a:p>
          <a:p>
            <a:pPr lvl="0" algn="just">
              <a:lnSpc>
                <a:spcPts val="3000"/>
              </a:lnSpc>
            </a:pP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其它国家已经为该疫苗颁发使用许可</a:t>
            </a:r>
          </a:p>
          <a:p>
            <a:pPr lvl="0" algn="just">
              <a:lnSpc>
                <a:spcPts val="3000"/>
              </a:lnSpc>
            </a:pP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COVAX正在等待您的最终批准，以便装运和</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搬运</a:t>
            </a:r>
            <a:endParaRPr lang="zh-CN" altLang="zh-CN" sz="2400" dirty="0">
              <a:latin typeface="Times New Roman" panose="02020603050405020304" pitchFamily="18" charset="0"/>
              <a:ea typeface="SimSun" panose="02010600030101010101" pitchFamily="2" charset="-122"/>
              <a:cs typeface="Times New Roman" panose="02020603050405020304" pitchFamily="18" charset="0"/>
            </a:endParaRPr>
          </a:p>
          <a:p>
            <a:pPr lvl="0" algn="just">
              <a:lnSpc>
                <a:spcPts val="3000"/>
              </a:lnSpc>
            </a:pP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在疫苗交付之前，您应该有使用地点的疫苗交付计划，</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并</a:t>
            </a: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有法规要求</a:t>
            </a:r>
          </a:p>
          <a:p>
            <a:pPr algn="just">
              <a:lnSpc>
                <a:spcPts val="3000"/>
              </a:lnSpc>
            </a:pP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您需要了解海关清关、</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搬运</a:t>
            </a: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和储存疫苗背后的法规。</a:t>
            </a:r>
            <a:r>
              <a:rPr lang="en-GB" sz="2400" dirty="0">
                <a:latin typeface="Times New Roman" panose="02020603050405020304" pitchFamily="18" charset="0"/>
                <a:ea typeface="SimSun" panose="02010600030101010101" pitchFamily="2" charset="-122"/>
                <a:cs typeface="Times New Roman" panose="02020603050405020304" pitchFamily="18" charset="0"/>
              </a:rPr>
              <a:t>   </a:t>
            </a:r>
          </a:p>
        </p:txBody>
      </p:sp>
      <p:pic>
        <p:nvPicPr>
          <p:cNvPr id="6" name="Picture 5" descr="A picture containing indoor&#10;&#10;Description automatically generated">
            <a:extLst>
              <a:ext uri="{FF2B5EF4-FFF2-40B4-BE49-F238E27FC236}">
                <a16:creationId xmlns:a16="http://schemas.microsoft.com/office/drawing/2014/main" id="{D27CABB7-7BB4-7247-81E7-72C8F62CD7E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163433" y="1179199"/>
            <a:ext cx="3721100" cy="5003800"/>
          </a:xfrm>
          <a:prstGeom prst="rect">
            <a:avLst/>
          </a:prstGeom>
        </p:spPr>
      </p:pic>
      <p:sp>
        <p:nvSpPr>
          <p:cNvPr id="9" name="文本框 1">
            <a:extLst>
              <a:ext uri="{FF2B5EF4-FFF2-40B4-BE49-F238E27FC236}">
                <a16:creationId xmlns:a16="http://schemas.microsoft.com/office/drawing/2014/main" id="{6D2C864A-B5D9-416B-A8C8-4923733231C8}"/>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3" name="文本框 2">
            <a:extLst>
              <a:ext uri="{FF2B5EF4-FFF2-40B4-BE49-F238E27FC236}">
                <a16:creationId xmlns:a16="http://schemas.microsoft.com/office/drawing/2014/main" id="{7C45D70A-3E91-4182-AB09-694E43B2076B}"/>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4" name="文本框 13">
            <a:extLst>
              <a:ext uri="{FF2B5EF4-FFF2-40B4-BE49-F238E27FC236}">
                <a16:creationId xmlns:a16="http://schemas.microsoft.com/office/drawing/2014/main" id="{D2415678-5DF2-43F1-A37F-7D275DE2CE79}"/>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23</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1488010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a:xfrm>
            <a:off x="111212" y="-8247"/>
            <a:ext cx="10557168" cy="581340"/>
          </a:xfrm>
        </p:spPr>
        <p:txBody>
          <a:bodyPr>
            <a:normAutofit fontScale="90000"/>
          </a:bodyPr>
          <a:lstStyle/>
          <a:p>
            <a:r>
              <a:rPr lang="zh-CN" altLang="en-US" dirty="0">
                <a:latin typeface="STXihei" panose="02010600040101010101" pitchFamily="2" charset="-122"/>
                <a:ea typeface="STXihei" panose="02010600040101010101" pitchFamily="2" charset="-122"/>
              </a:rPr>
              <a:t>第三次小会</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546931" y="753515"/>
            <a:ext cx="11190144" cy="5296907"/>
          </a:xfrm>
        </p:spPr>
        <p:txBody>
          <a:bodyPr vert="horz" lIns="91440" tIns="45720" rIns="91440" bIns="45720" rtlCol="0" anchor="t">
            <a:noAutofit/>
          </a:bodyPr>
          <a:lstStyle/>
          <a:p>
            <a:pPr marL="0" indent="0">
              <a:buNone/>
            </a:pPr>
            <a:r>
              <a:rPr lang="zh-CN" altLang="en-US" sz="2400" b="1" dirty="0">
                <a:solidFill>
                  <a:schemeClr val="accent3"/>
                </a:solidFill>
                <a:latin typeface="STXihei" panose="02010600040101010101" pitchFamily="2" charset="-122"/>
                <a:ea typeface="STXihei" panose="02010600040101010101" pitchFamily="2" charset="-122"/>
                <a:cs typeface="Arial"/>
              </a:rPr>
              <a:t>为了确保经批准的疫苗可以在该国使用，您接下来要采取哪些步骤？</a:t>
            </a:r>
            <a:endParaRPr lang="en-GB" sz="1800" b="1" dirty="0">
              <a:latin typeface="STXihei" panose="02010600040101010101" pitchFamily="2" charset="-122"/>
              <a:ea typeface="STXihei" panose="02010600040101010101" pitchFamily="2" charset="-122"/>
              <a:cs typeface="Arial"/>
            </a:endParaRPr>
          </a:p>
          <a:p>
            <a:pPr marL="514350" indent="-514350">
              <a:lnSpc>
                <a:spcPts val="2500"/>
              </a:lnSpc>
              <a:spcAft>
                <a:spcPts val="6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国家管制当局在批准后的下一步管制监督是什么？例如：</a:t>
            </a:r>
            <a:endParaRPr lang="en-GB" sz="1800" dirty="0">
              <a:latin typeface="Times New Roman" panose="02020603050405020304" pitchFamily="18" charset="0"/>
              <a:ea typeface="SimSun" panose="02010600030101010101" pitchFamily="2" charset="-122"/>
              <a:cs typeface="Times New Roman" panose="02020603050405020304" pitchFamily="18" charset="0"/>
            </a:endParaRPr>
          </a:p>
          <a:p>
            <a:pPr marL="971550" lvl="1" indent="-514350">
              <a:lnSpc>
                <a:spcPts val="2500"/>
              </a:lnSpc>
              <a:spcAft>
                <a:spcPts val="600"/>
              </a:spcAft>
              <a:buFont typeface="+mj-lt"/>
              <a:buAutoNum type="alphaLcParenR"/>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进口许可</a:t>
            </a:r>
          </a:p>
          <a:p>
            <a:pPr marL="971550" lvl="1" indent="-514350">
              <a:lnSpc>
                <a:spcPts val="2500"/>
              </a:lnSpc>
              <a:spcAft>
                <a:spcPts val="600"/>
              </a:spcAft>
              <a:buFont typeface="+mj-lt"/>
              <a:buAutoNum type="alphaLcParenR"/>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国家管制当局的批量分发</a:t>
            </a:r>
          </a:p>
          <a:p>
            <a:pPr marL="971550" lvl="1" indent="-514350">
              <a:lnSpc>
                <a:spcPts val="2500"/>
              </a:lnSpc>
              <a:spcAft>
                <a:spcPts val="600"/>
              </a:spcAft>
              <a:buFont typeface="+mj-lt"/>
              <a:buAutoNum type="alphaLcParenR"/>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存储和分发</a:t>
            </a:r>
            <a:endParaRPr lang="en-GB" sz="1800"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ts val="2500"/>
              </a:lnSpc>
              <a:spcAft>
                <a:spcPts val="6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疫苗一旦获得批准，进口许可的最低要求是什么？</a:t>
            </a:r>
            <a:endParaRPr lang="en-US" sz="1800" dirty="0">
              <a:latin typeface="Times New Roman" panose="02020603050405020304" pitchFamily="18" charset="0"/>
              <a:ea typeface="SimSun" panose="02010600030101010101" pitchFamily="2" charset="-122"/>
              <a:cs typeface="Times New Roman" panose="02020603050405020304" pitchFamily="18" charset="0"/>
            </a:endParaRPr>
          </a:p>
          <a:p>
            <a:pPr marL="971550" lvl="1" indent="-514350">
              <a:lnSpc>
                <a:spcPts val="2500"/>
              </a:lnSpc>
              <a:spcAft>
                <a:spcPts val="600"/>
              </a:spcAft>
              <a:buFont typeface="+mj-lt"/>
              <a:buAutoNum type="alphaLcParenR"/>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签发进口许可证的时间表是什么样的？能否在五</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(5)</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个工作日内发放。</a:t>
            </a:r>
            <a:endParaRPr lang="en-US" sz="1800" dirty="0">
              <a:latin typeface="Times New Roman" panose="02020603050405020304" pitchFamily="18" charset="0"/>
              <a:ea typeface="SimSun" panose="02010600030101010101" pitchFamily="2" charset="-122"/>
              <a:cs typeface="Times New Roman" panose="02020603050405020304" pitchFamily="18" charset="0"/>
            </a:endParaRPr>
          </a:p>
          <a:p>
            <a:pPr marL="514350" indent="-514350">
              <a:lnSpc>
                <a:spcPts val="2500"/>
              </a:lnSpc>
              <a:spcAft>
                <a:spcPts val="600"/>
              </a:spcAft>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根据国家法规，国家管制当局的批量分发是否具有强制性？</a:t>
            </a:r>
            <a:endParaRPr lang="en-US" sz="1800" dirty="0">
              <a:latin typeface="Times New Roman" panose="02020603050405020304" pitchFamily="18" charset="0"/>
              <a:ea typeface="SimSun" panose="02010600030101010101" pitchFamily="2" charset="-122"/>
              <a:cs typeface="Times New Roman" panose="02020603050405020304" pitchFamily="18" charset="0"/>
            </a:endParaRPr>
          </a:p>
          <a:p>
            <a:pPr marL="971550" lvl="1" indent="-514350">
              <a:lnSpc>
                <a:spcPts val="2500"/>
              </a:lnSpc>
              <a:spcAft>
                <a:spcPts val="600"/>
              </a:spcAft>
              <a:buFont typeface="+mj-lt"/>
              <a:buAutoNum type="alphaLcParenR"/>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疫苗测试是否具有强制性？</a:t>
            </a:r>
          </a:p>
          <a:p>
            <a:pPr marL="971550" lvl="1" indent="-514350">
              <a:lnSpc>
                <a:spcPts val="2500"/>
              </a:lnSpc>
              <a:spcAft>
                <a:spcPts val="600"/>
              </a:spcAft>
              <a:buFont typeface="+mj-lt"/>
              <a:buAutoNum type="alphaLcParenR"/>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国家管制当局批量分发的最低要求（包括强制性文件清单）是什么？</a:t>
            </a:r>
          </a:p>
          <a:p>
            <a:pPr marL="971550" lvl="1" indent="-514350">
              <a:lnSpc>
                <a:spcPts val="2500"/>
              </a:lnSpc>
              <a:spcAft>
                <a:spcPts val="600"/>
              </a:spcAft>
              <a:buFont typeface="+mj-lt"/>
              <a:buAutoNum type="alphaLcParenR"/>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如果仅审核批记录概要，疫苗能否在两天内分发？</a:t>
            </a:r>
            <a:endParaRPr lang="en-US" sz="1400" dirty="0">
              <a:latin typeface="Times New Roman" panose="02020603050405020304" pitchFamily="18" charset="0"/>
              <a:ea typeface="SimSun" panose="02010600030101010101" pitchFamily="2" charset="-122"/>
              <a:cs typeface="Times New Roman" panose="02020603050405020304" pitchFamily="18" charset="0"/>
            </a:endParaRP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878183" y="2010631"/>
            <a:ext cx="1836457" cy="749356"/>
            <a:chOff x="9978391" y="5342554"/>
            <a:chExt cx="183645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a:t>
              </a:r>
              <a:r>
                <a:rPr lang="zh-CN" altLang="en-US" sz="2400" b="1" dirty="0">
                  <a:solidFill>
                    <a:srgbClr val="0070C0"/>
                  </a:solidFill>
                  <a:latin typeface="+mj-lt"/>
                  <a:cs typeface="Calibri" panose="020F0502020204030204" pitchFamily="34" charset="0"/>
                </a:rPr>
                <a:t>分钟</a:t>
              </a:r>
              <a:endParaRPr lang="en-US" sz="2400" b="1" dirty="0">
                <a:solidFill>
                  <a:srgbClr val="0070C0"/>
                </a:solidFill>
                <a:latin typeface="+mj-lt"/>
                <a:cs typeface="Calibri" panose="020F0502020204030204" pitchFamily="34" charset="0"/>
              </a:endParaRPr>
            </a:p>
          </p:txBody>
        </p:sp>
      </p:grpSp>
      <p:sp>
        <p:nvSpPr>
          <p:cNvPr id="8" name="文本框 1">
            <a:extLst>
              <a:ext uri="{FF2B5EF4-FFF2-40B4-BE49-F238E27FC236}">
                <a16:creationId xmlns:a16="http://schemas.microsoft.com/office/drawing/2014/main" id="{F828044D-E44E-4BE3-BA6E-B65F8305D0CC}"/>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9" name="文本框 2">
            <a:extLst>
              <a:ext uri="{FF2B5EF4-FFF2-40B4-BE49-F238E27FC236}">
                <a16:creationId xmlns:a16="http://schemas.microsoft.com/office/drawing/2014/main" id="{092E6BCB-B35F-444E-A206-39E54584070A}"/>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id="{91812949-47DD-40B2-95B8-0AABEFB0BDE6}"/>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24</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8551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mn-ea"/>
                <a:ea typeface="+mn-ea"/>
              </a:rPr>
              <a:t>第三次小会</a:t>
            </a:r>
            <a:endParaRPr lang="en-US" dirty="0">
              <a:latin typeface="+mn-ea"/>
              <a:ea typeface="+mn-ea"/>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717847" y="753515"/>
            <a:ext cx="10630968" cy="5609707"/>
          </a:xfrm>
        </p:spPr>
        <p:txBody>
          <a:bodyPr vert="horz" lIns="91440" tIns="45720" rIns="91440" bIns="45720" rtlCol="0" anchor="t">
            <a:noAutofit/>
          </a:bodyPr>
          <a:lstStyle/>
          <a:p>
            <a:pPr marL="0" indent="0">
              <a:buNone/>
            </a:pPr>
            <a:r>
              <a:rPr lang="zh-CN" altLang="en-US" sz="2400" b="1" dirty="0">
                <a:solidFill>
                  <a:schemeClr val="accent3"/>
                </a:solidFill>
                <a:latin typeface="+mn-ea"/>
                <a:cs typeface="Arial"/>
              </a:rPr>
              <a:t>为了确保经批准的疫苗可以在该国使用，您接下来要采取哪些步骤？</a:t>
            </a:r>
            <a:endParaRPr lang="en-GB" sz="2400" b="1" dirty="0">
              <a:solidFill>
                <a:schemeClr val="accent3"/>
              </a:solidFill>
              <a:latin typeface="+mn-ea"/>
              <a:cs typeface="Arial"/>
            </a:endParaRPr>
          </a:p>
          <a:p>
            <a:pPr marL="0" indent="0">
              <a:buNone/>
            </a:pPr>
            <a:endParaRPr lang="en-GB" sz="2400" b="1" dirty="0">
              <a:latin typeface="Arial"/>
              <a:cs typeface="Arial"/>
            </a:endParaRPr>
          </a:p>
          <a:p>
            <a:pPr marL="514350" indent="-514350" algn="just">
              <a:lnSpc>
                <a:spcPct val="110000"/>
              </a:lnSpc>
              <a:buFont typeface="+mj-lt"/>
              <a:buAutoNum type="arabicPeriod" startAt="4"/>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一旦疫苗通过所有监管审批可以使用，是否对疫苗的储存和分发进行管制监督？</a:t>
            </a:r>
            <a:endParaRPr lang="en-GB" sz="2000" dirty="0">
              <a:latin typeface="Times New Roman" panose="02020603050405020304" pitchFamily="18" charset="0"/>
              <a:ea typeface="SimSun" panose="02010600030101010101" pitchFamily="2" charset="-122"/>
              <a:cs typeface="Times New Roman" panose="02020603050405020304" pitchFamily="18" charset="0"/>
            </a:endParaRPr>
          </a:p>
          <a:p>
            <a:pPr marL="971550" lvl="1" indent="-514350" algn="just">
              <a:lnSpc>
                <a:spcPct val="110000"/>
              </a:lnSpc>
              <a:buFont typeface="+mj-lt"/>
              <a:buAutoNum type="alphaLcParenR"/>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哪个实体在贵国负责存储和分发疫苗？</a:t>
            </a:r>
          </a:p>
          <a:p>
            <a:pPr marL="971550" lvl="1" indent="-514350" algn="just">
              <a:lnSpc>
                <a:spcPct val="110000"/>
              </a:lnSpc>
              <a:buFont typeface="+mj-lt"/>
              <a:buAutoNum type="alphaLcParenR"/>
            </a:pPr>
            <a:r>
              <a:rPr lang="zh-CN" altLang="en-US" sz="2000" dirty="0">
                <a:latin typeface="Times New Roman" panose="02020603050405020304" pitchFamily="18" charset="0"/>
                <a:ea typeface="SimSun" panose="02010600030101010101" pitchFamily="2" charset="-122"/>
                <a:cs typeface="Times New Roman" panose="02020603050405020304" pitchFamily="18" charset="0"/>
              </a:rPr>
              <a:t>这些实体是否须获得国家管制当局的许可或接受定期检查，以确保遵守存储和分发操作规范和冷链的相关准则？</a:t>
            </a:r>
            <a:endParaRPr lang="en-GB" sz="2000" dirty="0">
              <a:latin typeface="Times New Roman" panose="02020603050405020304" pitchFamily="18" charset="0"/>
              <a:ea typeface="SimSun" panose="02010600030101010101" pitchFamily="2" charset="-122"/>
              <a:cs typeface="Times New Roman" panose="02020603050405020304" pitchFamily="18" charset="0"/>
            </a:endParaRPr>
          </a:p>
          <a:p>
            <a:pPr marL="0" indent="0" algn="just">
              <a:lnSpc>
                <a:spcPct val="110000"/>
              </a:lnSpc>
              <a:buNone/>
            </a:pPr>
            <a:endParaRPr lang="en-GB" sz="2000" dirty="0">
              <a:latin typeface="Times New Roman" panose="02020603050405020304" pitchFamily="18" charset="0"/>
              <a:ea typeface="SimSun" panose="02010600030101010101" pitchFamily="2" charset="-122"/>
              <a:cs typeface="Times New Roman" panose="02020603050405020304" pitchFamily="18" charset="0"/>
            </a:endParaRPr>
          </a:p>
          <a:p>
            <a:pPr marL="342900" indent="-342900" algn="just">
              <a:lnSpc>
                <a:spcPct val="100000"/>
              </a:lnSpc>
              <a:spcBef>
                <a:spcPts val="600"/>
              </a:spcBef>
              <a:buFont typeface="+mj-lt"/>
              <a:buAutoNum type="arabicPeriod" startAt="4"/>
            </a:pPr>
            <a:r>
              <a:rPr lang="zh-CN" altLang="zh-CN" sz="2000" dirty="0">
                <a:latin typeface="Times New Roman" panose="02020603050405020304" pitchFamily="18" charset="0"/>
                <a:ea typeface="SimSun" panose="02010600030101010101" pitchFamily="2" charset="-122"/>
                <a:cs typeface="Times New Roman" panose="02020603050405020304" pitchFamily="18" charset="0"/>
              </a:rPr>
              <a:t>有哪些系统可以确保应急批准的疫苗的安全性和有效性？</a:t>
            </a:r>
            <a:endParaRPr lang="en-GB" sz="2000" dirty="0">
              <a:latin typeface="Times New Roman" panose="02020603050405020304" pitchFamily="18" charset="0"/>
              <a:ea typeface="SimSun" panose="02010600030101010101" pitchFamily="2" charset="-122"/>
              <a:cs typeface="Times New Roman" panose="02020603050405020304" pitchFamily="18" charset="0"/>
            </a:endParaRPr>
          </a:p>
        </p:txBody>
      </p:sp>
      <p:sp>
        <p:nvSpPr>
          <p:cNvPr id="6" name="文本框 1">
            <a:extLst>
              <a:ext uri="{FF2B5EF4-FFF2-40B4-BE49-F238E27FC236}">
                <a16:creationId xmlns:a16="http://schemas.microsoft.com/office/drawing/2014/main" id="{90ACBC6F-49B0-40F8-82D4-577DE3D29942}"/>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7" name="文本框 2">
            <a:extLst>
              <a:ext uri="{FF2B5EF4-FFF2-40B4-BE49-F238E27FC236}">
                <a16:creationId xmlns:a16="http://schemas.microsoft.com/office/drawing/2014/main" id="{21B3AF44-0716-458A-9176-379A1687A15C}"/>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8" name="文本框 7">
            <a:extLst>
              <a:ext uri="{FF2B5EF4-FFF2-40B4-BE49-F238E27FC236}">
                <a16:creationId xmlns:a16="http://schemas.microsoft.com/office/drawing/2014/main" id="{EF1FFD0C-E07B-4AA5-80E2-2AA608FA2BCF}"/>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25</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10817963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mn-ea"/>
                <a:ea typeface="+mn-ea"/>
              </a:rPr>
              <a:t>局面</a:t>
            </a:r>
            <a:r>
              <a:rPr lang="en-US" altLang="zh-CN" dirty="0">
                <a:latin typeface="+mn-ea"/>
                <a:ea typeface="+mn-ea"/>
              </a:rPr>
              <a:t>4 - </a:t>
            </a:r>
            <a:r>
              <a:rPr lang="zh-CN" altLang="en-US" dirty="0">
                <a:latin typeface="+mn-ea"/>
                <a:ea typeface="+mn-ea"/>
              </a:rPr>
              <a:t>安全监测</a:t>
            </a:r>
            <a:endParaRPr lang="en-US" dirty="0">
              <a:latin typeface="+mn-ea"/>
              <a:ea typeface="+mn-ea"/>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Arial Black" panose="020B0A04020102020204" pitchFamily="34" charset="0"/>
              </a:rPr>
              <a:t>仅用于模拟</a:t>
            </a:r>
            <a:endParaRPr lang="en-US" sz="2000" b="1" dirty="0">
              <a:solidFill>
                <a:schemeClr val="bg1"/>
              </a:solidFill>
              <a:latin typeface="Arial Black" panose="020B0A04020102020204" pitchFamily="34" charset="0"/>
            </a:endParaRPr>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52780" y="805817"/>
            <a:ext cx="8590387" cy="5720480"/>
          </a:xfrm>
          <a:prstGeom prst="rect">
            <a:avLst/>
          </a:prstGeom>
          <a:solidFill>
            <a:schemeClr val="tx2">
              <a:lumMod val="20000"/>
              <a:lumOff val="80000"/>
            </a:schemeClr>
          </a:solidFill>
        </p:spPr>
        <p:txBody>
          <a:bodyPr anchor="ctr">
            <a:normAutofit/>
          </a:bodyPr>
          <a:lstStyle/>
          <a:p>
            <a:pPr algn="just">
              <a:lnSpc>
                <a:spcPts val="2600"/>
              </a:lnSpc>
            </a:pPr>
            <a:r>
              <a:rPr lang="zh-CN" altLang="zh-CN" sz="2000" dirty="0">
                <a:latin typeface="SimSun" panose="02010600030101010101" pitchFamily="2" charset="-122"/>
                <a:ea typeface="SimSun" panose="02010600030101010101" pitchFamily="2" charset="-122"/>
              </a:rPr>
              <a:t>新的疫苗已经部署，目前正在向选定的目标群体提供。副作用的影响较低，在生产商的研究标准范围内。</a:t>
            </a:r>
          </a:p>
          <a:p>
            <a:pPr algn="just">
              <a:lnSpc>
                <a:spcPts val="2600"/>
              </a:lnSpc>
            </a:pPr>
            <a:r>
              <a:rPr lang="zh-CN" altLang="zh-CN" sz="2000" dirty="0">
                <a:latin typeface="SimSun" panose="02010600030101010101" pitchFamily="2" charset="-122"/>
                <a:ea typeface="SimSun" panose="02010600030101010101" pitchFamily="2" charset="-122"/>
              </a:rPr>
              <a:t>周三，某省的地方媒体报道了四例疫苗</a:t>
            </a:r>
            <a:r>
              <a:rPr lang="zh-CN" altLang="en-US" sz="2000" dirty="0">
                <a:latin typeface="SimSun" panose="02010600030101010101" pitchFamily="2" charset="-122"/>
                <a:ea typeface="SimSun" panose="02010600030101010101" pitchFamily="2" charset="-122"/>
              </a:rPr>
              <a:t>接受者</a:t>
            </a:r>
            <a:r>
              <a:rPr lang="zh-CN" altLang="zh-CN" sz="2000" dirty="0">
                <a:latin typeface="SimSun" panose="02010600030101010101" pitchFamily="2" charset="-122"/>
                <a:ea typeface="SimSun" panose="02010600030101010101" pitchFamily="2" charset="-122"/>
              </a:rPr>
              <a:t>在接种疫苗后几个小时内出现严重呼吸困难和喘息的情况。据报道，四人全部被当地医院收住，且病情严重。</a:t>
            </a:r>
          </a:p>
          <a:p>
            <a:pPr algn="just">
              <a:lnSpc>
                <a:spcPts val="2600"/>
              </a:lnSpc>
            </a:pPr>
            <a:r>
              <a:rPr lang="zh-CN" altLang="zh-CN" sz="2000" dirty="0">
                <a:latin typeface="SimSun" panose="02010600030101010101" pitchFamily="2" charset="-122"/>
                <a:ea typeface="SimSun" panose="02010600030101010101" pitchFamily="2" charset="-122"/>
              </a:rPr>
              <a:t>进一步调查发现，这四个人在接种</a:t>
            </a:r>
            <a:r>
              <a:rPr lang="zh-CN" altLang="zh-CN" sz="2000" dirty="0">
                <a:latin typeface="Times New Roman" panose="02020603050405020304" pitchFamily="18" charset="0"/>
                <a:ea typeface="SimSun" panose="02010600030101010101" pitchFamily="2" charset="-122"/>
                <a:cs typeface="Times New Roman" panose="02020603050405020304" pitchFamily="18" charset="0"/>
              </a:rPr>
              <a:t>COVAX疫苗</a:t>
            </a:r>
            <a:r>
              <a:rPr lang="zh-CN" altLang="zh-CN" sz="2000" dirty="0">
                <a:latin typeface="SimSun" panose="02010600030101010101" pitchFamily="2" charset="-122"/>
                <a:ea typeface="SimSun" panose="02010600030101010101" pitchFamily="2" charset="-122"/>
              </a:rPr>
              <a:t>的同时，也接种了基于鸡胚的流感疫苗，而且有迹象表明，这可能是对流感疫苗的过敏反应。正在继续调查为何同时接种了两种疫苗。</a:t>
            </a:r>
          </a:p>
          <a:p>
            <a:pPr algn="just">
              <a:lnSpc>
                <a:spcPts val="2600"/>
              </a:lnSpc>
            </a:pPr>
            <a:r>
              <a:rPr lang="zh-CN" altLang="zh-CN" sz="2000" dirty="0">
                <a:latin typeface="SimSun" panose="02010600030101010101" pitchFamily="2" charset="-122"/>
                <a:ea typeface="SimSun" panose="02010600030101010101" pitchFamily="2" charset="-122"/>
              </a:rPr>
              <a:t>周五，一个疫苗接种中心</a:t>
            </a:r>
            <a:r>
              <a:rPr lang="zh-CN" altLang="zh-CN" sz="2000" dirty="0">
                <a:latin typeface="Times New Roman" panose="02020603050405020304" pitchFamily="18" charset="0"/>
                <a:ea typeface="SimSun" panose="02010600030101010101" pitchFamily="2" charset="-122"/>
                <a:cs typeface="Times New Roman" panose="02020603050405020304" pitchFamily="18" charset="0"/>
              </a:rPr>
              <a:t>有5个人</a:t>
            </a:r>
            <a:r>
              <a:rPr lang="zh-CN" altLang="zh-CN" sz="2000" dirty="0">
                <a:latin typeface="SimSun" panose="02010600030101010101" pitchFamily="2" charset="-122"/>
                <a:ea typeface="SimSun" panose="02010600030101010101" pitchFamily="2" charset="-122"/>
              </a:rPr>
              <a:t>在接种疫苗后约</a:t>
            </a:r>
            <a:r>
              <a:rPr lang="zh-CN" altLang="zh-CN" sz="2000" dirty="0">
                <a:latin typeface="Times New Roman" panose="02020603050405020304" pitchFamily="18" charset="0"/>
                <a:ea typeface="SimSun" panose="02010600030101010101" pitchFamily="2" charset="-122"/>
                <a:cs typeface="Times New Roman" panose="02020603050405020304" pitchFamily="18" charset="0"/>
              </a:rPr>
              <a:t>5</a:t>
            </a:r>
            <a:r>
              <a:rPr lang="zh-CN" altLang="zh-CN" sz="2000" dirty="0">
                <a:latin typeface="SimSun" panose="02010600030101010101" pitchFamily="2" charset="-122"/>
                <a:ea typeface="SimSun" panose="02010600030101010101" pitchFamily="2" charset="-122"/>
              </a:rPr>
              <a:t>小时报告出现发烧和注射部位肿胀。看来，接种的疫苗没有正确储存或可能受到污染。调查正在进行中。</a:t>
            </a:r>
          </a:p>
          <a:p>
            <a:pPr algn="just">
              <a:lnSpc>
                <a:spcPts val="2600"/>
              </a:lnSpc>
            </a:pPr>
            <a:r>
              <a:rPr lang="zh-CN" altLang="zh-CN" sz="2000" dirty="0">
                <a:latin typeface="SimSun" panose="02010600030101010101" pitchFamily="2" charset="-122"/>
                <a:ea typeface="SimSun" panose="02010600030101010101" pitchFamily="2" charset="-122"/>
              </a:rPr>
              <a:t>媒体经常以煽动性的词语报道这些事件。</a:t>
            </a:r>
            <a:endParaRPr lang="en-GB" sz="2000" dirty="0">
              <a:latin typeface="SimSun" panose="02010600030101010101" pitchFamily="2" charset="-122"/>
              <a:ea typeface="SimSun" panose="02010600030101010101" pitchFamily="2" charset="-122"/>
              <a:cs typeface="Calibri"/>
            </a:endParaRPr>
          </a:p>
        </p:txBody>
      </p:sp>
      <p:sp>
        <p:nvSpPr>
          <p:cNvPr id="3" name="AutoShape 2" descr="Anti mask protest: Psychologists explain why some refuse ...">
            <a:extLst>
              <a:ext uri="{FF2B5EF4-FFF2-40B4-BE49-F238E27FC236}">
                <a16:creationId xmlns:a16="http://schemas.microsoft.com/office/drawing/2014/main" id="{A34D0E37-274B-9F4E-AEFF-0058CBB3D449}"/>
              </a:ext>
            </a:extLst>
          </p:cNvPr>
          <p:cNvSpPr>
            <a:spLocks noChangeAspect="1" noChangeArrowheads="1"/>
          </p:cNvSpPr>
          <p:nvPr/>
        </p:nvSpPr>
        <p:spPr bwMode="auto">
          <a:xfrm flipH="1">
            <a:off x="6248399" y="805817"/>
            <a:ext cx="2775583" cy="2775583"/>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6" name="Picture 5">
            <a:extLst>
              <a:ext uri="{FF2B5EF4-FFF2-40B4-BE49-F238E27FC236}">
                <a16:creationId xmlns:a16="http://schemas.microsoft.com/office/drawing/2014/main" id="{B464322C-A476-9D41-A858-6F6F9C5DBB1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99724" y="1277655"/>
            <a:ext cx="2872275" cy="4302690"/>
          </a:xfrm>
          <a:prstGeom prst="rect">
            <a:avLst/>
          </a:prstGeom>
        </p:spPr>
      </p:pic>
      <p:sp>
        <p:nvSpPr>
          <p:cNvPr id="13" name="文本框 1">
            <a:extLst>
              <a:ext uri="{FF2B5EF4-FFF2-40B4-BE49-F238E27FC236}">
                <a16:creationId xmlns:a16="http://schemas.microsoft.com/office/drawing/2014/main" id="{5E847B3B-08EA-4770-861A-3ABF97593685}"/>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4" name="文本框 2">
            <a:extLst>
              <a:ext uri="{FF2B5EF4-FFF2-40B4-BE49-F238E27FC236}">
                <a16:creationId xmlns:a16="http://schemas.microsoft.com/office/drawing/2014/main" id="{32186C72-0110-4835-BE8D-8AC6448FCE59}"/>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5" name="文本框 14">
            <a:extLst>
              <a:ext uri="{FF2B5EF4-FFF2-40B4-BE49-F238E27FC236}">
                <a16:creationId xmlns:a16="http://schemas.microsoft.com/office/drawing/2014/main" id="{8BC6CC9D-1B9A-4BB7-A830-5F974728FBA6}"/>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26</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10267514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t>第四次小会 </a:t>
            </a:r>
            <a:r>
              <a:rPr lang="en-US" altLang="zh-CN" dirty="0"/>
              <a:t>- </a:t>
            </a:r>
            <a:r>
              <a:rPr lang="zh-CN" altLang="en-US" dirty="0"/>
              <a:t>讨论问题</a:t>
            </a:r>
            <a:endParaRPr lang="en-US" dirty="0"/>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5" name="Content Placeholder 4">
            <a:extLst>
              <a:ext uri="{FF2B5EF4-FFF2-40B4-BE49-F238E27FC236}">
                <a16:creationId xmlns:a16="http://schemas.microsoft.com/office/drawing/2014/main" id="{3E1A5D3E-4752-4F3C-9F21-38026AD79FBF}"/>
              </a:ext>
            </a:extLst>
          </p:cNvPr>
          <p:cNvSpPr>
            <a:spLocks noGrp="1"/>
          </p:cNvSpPr>
          <p:nvPr>
            <p:ph idx="1"/>
          </p:nvPr>
        </p:nvSpPr>
        <p:spPr>
          <a:xfrm>
            <a:off x="417096" y="753515"/>
            <a:ext cx="11373852" cy="5807377"/>
          </a:xfrm>
        </p:spPr>
        <p:txBody>
          <a:bodyPr vert="horz" lIns="91440" tIns="45720" rIns="91440" bIns="45720" rtlCol="0" anchor="t">
            <a:noAutofit/>
          </a:bodyPr>
          <a:lstStyle/>
          <a:p>
            <a:pPr lvl="0"/>
            <a:r>
              <a:rPr lang="zh-CN" altLang="zh-CN" sz="1800" b="1" dirty="0">
                <a:solidFill>
                  <a:schemeClr val="accent3"/>
                </a:solidFill>
                <a:latin typeface="+mn-ea"/>
              </a:rPr>
              <a:t>在开始接种疫苗之前，您会如何做，以便使当地的免疫规划有准备应对此类情况？</a:t>
            </a:r>
          </a:p>
          <a:p>
            <a:pPr lvl="0"/>
            <a:r>
              <a:rPr lang="zh-CN" altLang="zh-CN" sz="1800" b="1" dirty="0">
                <a:solidFill>
                  <a:schemeClr val="accent3"/>
                </a:solidFill>
                <a:latin typeface="+mn-ea"/>
              </a:rPr>
              <a:t>在地方级，描述您将如何报告发现的情况以及向谁报告。</a:t>
            </a:r>
          </a:p>
          <a:p>
            <a:pPr lvl="0"/>
            <a:r>
              <a:rPr lang="zh-CN" altLang="zh-CN" sz="1800" b="1" dirty="0">
                <a:solidFill>
                  <a:schemeClr val="accent3"/>
                </a:solidFill>
                <a:latin typeface="+mn-ea"/>
              </a:rPr>
              <a:t>请详细说明您将为调查和应对这种情况而采取的步骤。</a:t>
            </a:r>
          </a:p>
          <a:p>
            <a:r>
              <a:rPr lang="zh-CN" altLang="zh-CN" sz="1800" b="1" dirty="0">
                <a:solidFill>
                  <a:schemeClr val="accent3"/>
                </a:solidFill>
                <a:latin typeface="+mn-ea"/>
              </a:rPr>
              <a:t>您将如何处理社区中对疫苗安全问题出现的担忧。</a:t>
            </a:r>
            <a:endParaRPr lang="en-US" sz="1800" b="1" dirty="0">
              <a:solidFill>
                <a:schemeClr val="accent3"/>
              </a:solidFill>
              <a:latin typeface="+mn-ea"/>
            </a:endParaRPr>
          </a:p>
          <a:p>
            <a:pPr marL="0" indent="0">
              <a:lnSpc>
                <a:spcPct val="100000"/>
              </a:lnSpc>
              <a:buNone/>
            </a:pPr>
            <a:r>
              <a:rPr lang="zh-CN" altLang="en-US" sz="1800" b="1" dirty="0">
                <a:latin typeface="+mn-ea"/>
              </a:rPr>
              <a:t>具体问题</a:t>
            </a:r>
            <a:endParaRPr lang="en-US" sz="1800" b="1" dirty="0">
              <a:latin typeface="+mn-ea"/>
            </a:endParaRPr>
          </a:p>
          <a:p>
            <a:pPr marL="514350" lvl="0" indent="-514350">
              <a:lnSpc>
                <a:spcPct val="100000"/>
              </a:lnSpc>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在开始接种</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疫苗之前，您将在区县级和地方级开展哪些具体活动，以便使卫生人员做好准备应对不良事件？</a:t>
            </a:r>
          </a:p>
          <a:p>
            <a:pPr marL="514350" lvl="0" indent="-514350">
              <a:lnSpc>
                <a:spcPct val="100000"/>
              </a:lnSpc>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在给予以下人员（</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1. </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疫苗接种人员 </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2. </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调查人员 </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3. </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免疫接种后不良事件委员会成员）的培训中，方法和内容有什么不同？</a:t>
            </a:r>
          </a:p>
          <a:p>
            <a:pPr marL="514350" lvl="0" indent="-514350">
              <a:lnSpc>
                <a:spcPct val="100000"/>
              </a:lnSpc>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如果发生不良事件，各级（区县、省和国家）的报告内容及报告和决策程序应包括什么？</a:t>
            </a:r>
          </a:p>
          <a:p>
            <a:pPr marL="514350" lvl="0" indent="-514350">
              <a:lnSpc>
                <a:spcPct val="100000"/>
              </a:lnSpc>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严重不良事件是什么？调查严重不良事件的目的是什么？涉及哪些关键步骤？由谁调查？</a:t>
            </a:r>
          </a:p>
          <a:p>
            <a:pPr marL="514350" lvl="0" indent="-514350">
              <a:lnSpc>
                <a:spcPct val="100000"/>
              </a:lnSpc>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如何收集、整理、传输、处理和解释在基层、区县、省和国家各级的疫苗安全数据？</a:t>
            </a:r>
          </a:p>
          <a:p>
            <a:pPr marL="514350" lvl="0" indent="-514350">
              <a:lnSpc>
                <a:spcPct val="100000"/>
              </a:lnSpc>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免疫后不良事件的因果关系评估意指什么？由谁执行此评估？此类评估的结果是什么？</a:t>
            </a:r>
          </a:p>
          <a:p>
            <a:pPr marL="514350" lvl="0" indent="-514350">
              <a:lnSpc>
                <a:spcPct val="100000"/>
              </a:lnSpc>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您如何向不同级别的领导和供应商</a:t>
            </a:r>
            <a:r>
              <a:rPr lang="en-US" altLang="zh-CN" sz="1800" dirty="0">
                <a:latin typeface="Times New Roman" panose="02020603050405020304" pitchFamily="18" charset="0"/>
                <a:ea typeface="SimSun" panose="02010600030101010101" pitchFamily="2" charset="-122"/>
                <a:cs typeface="Times New Roman" panose="02020603050405020304" pitchFamily="18" charset="0"/>
              </a:rPr>
              <a:t>/</a:t>
            </a: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生产商传达因果关系评估的结果？</a:t>
            </a:r>
          </a:p>
          <a:p>
            <a:pPr marL="514350" lvl="0" indent="-514350">
              <a:lnSpc>
                <a:spcPct val="100000"/>
              </a:lnSpc>
              <a:buFont typeface="+mj-lt"/>
              <a:buAutoNum type="arabicPeriod"/>
            </a:pPr>
            <a:r>
              <a:rPr lang="zh-CN" altLang="en-US" sz="1800" dirty="0">
                <a:latin typeface="Times New Roman" panose="02020603050405020304" pitchFamily="18" charset="0"/>
                <a:ea typeface="SimSun" panose="02010600030101010101" pitchFamily="2" charset="-122"/>
                <a:cs typeface="Times New Roman" panose="02020603050405020304" pitchFamily="18" charset="0"/>
              </a:rPr>
              <a:t>您的大众宣传战略是什么？</a:t>
            </a:r>
          </a:p>
        </p:txBody>
      </p:sp>
      <p:grpSp>
        <p:nvGrpSpPr>
          <p:cNvPr id="13" name="Group 12">
            <a:extLst>
              <a:ext uri="{FF2B5EF4-FFF2-40B4-BE49-F238E27FC236}">
                <a16:creationId xmlns:a16="http://schemas.microsoft.com/office/drawing/2014/main" id="{15EE2088-BD4F-4BAE-ABA9-484261EA79F0}"/>
              </a:ext>
            </a:extLst>
          </p:cNvPr>
          <p:cNvGrpSpPr/>
          <p:nvPr/>
        </p:nvGrpSpPr>
        <p:grpSpPr>
          <a:xfrm>
            <a:off x="9486731" y="5595013"/>
            <a:ext cx="1836457" cy="749356"/>
            <a:chOff x="9978391" y="5342554"/>
            <a:chExt cx="1836457" cy="749356"/>
          </a:xfrm>
        </p:grpSpPr>
        <p:pic>
          <p:nvPicPr>
            <p:cNvPr id="11" name="Picture 10">
              <a:extLst>
                <a:ext uri="{FF2B5EF4-FFF2-40B4-BE49-F238E27FC236}">
                  <a16:creationId xmlns:a16="http://schemas.microsoft.com/office/drawing/2014/main" id="{09E70DA5-C3AC-496B-B01A-9B1A2FF5DBA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2" name="TextBox 11">
              <a:extLst>
                <a:ext uri="{FF2B5EF4-FFF2-40B4-BE49-F238E27FC236}">
                  <a16:creationId xmlns:a16="http://schemas.microsoft.com/office/drawing/2014/main" id="{25323312-3B7C-4616-A796-F8C472B6F72E}"/>
                </a:ext>
              </a:extLst>
            </p:cNvPr>
            <p:cNvSpPr txBox="1"/>
            <p:nvPr/>
          </p:nvSpPr>
          <p:spPr>
            <a:xfrm>
              <a:off x="10668380" y="5522976"/>
              <a:ext cx="1146468" cy="461665"/>
            </a:xfrm>
            <a:prstGeom prst="rect">
              <a:avLst/>
            </a:prstGeom>
            <a:noFill/>
          </p:spPr>
          <p:txBody>
            <a:bodyPr wrap="none" rtlCol="0">
              <a:spAutoFit/>
            </a:bodyPr>
            <a:lstStyle/>
            <a:p>
              <a:pPr algn="l">
                <a:spcBef>
                  <a:spcPts val="700"/>
                </a:spcBef>
                <a:buClr>
                  <a:srgbClr val="DD8047"/>
                </a:buClr>
                <a:buSzPct val="60000"/>
              </a:pPr>
              <a:r>
                <a:rPr lang="en-US" sz="2400" b="1" dirty="0">
                  <a:solidFill>
                    <a:srgbClr val="0070C0"/>
                  </a:solidFill>
                  <a:latin typeface="+mj-lt"/>
                  <a:cs typeface="Calibri" panose="020F0502020204030204" pitchFamily="34" charset="0"/>
                </a:rPr>
                <a:t>60</a:t>
              </a:r>
              <a:r>
                <a:rPr lang="zh-CN" altLang="en-US" sz="2400" b="1" dirty="0">
                  <a:solidFill>
                    <a:srgbClr val="0070C0"/>
                  </a:solidFill>
                  <a:latin typeface="+mj-lt"/>
                  <a:cs typeface="Calibri" panose="020F0502020204030204" pitchFamily="34" charset="0"/>
                </a:rPr>
                <a:t>分钟</a:t>
              </a:r>
              <a:endParaRPr lang="en-US" sz="2400" b="1" dirty="0">
                <a:solidFill>
                  <a:srgbClr val="0070C0"/>
                </a:solidFill>
                <a:latin typeface="+mj-lt"/>
                <a:cs typeface="Calibri" panose="020F0502020204030204" pitchFamily="34" charset="0"/>
              </a:endParaRPr>
            </a:p>
          </p:txBody>
        </p:sp>
      </p:grpSp>
      <p:sp>
        <p:nvSpPr>
          <p:cNvPr id="8" name="文本框 1">
            <a:extLst>
              <a:ext uri="{FF2B5EF4-FFF2-40B4-BE49-F238E27FC236}">
                <a16:creationId xmlns:a16="http://schemas.microsoft.com/office/drawing/2014/main" id="{6088DA2D-480E-4A91-8F4C-7099F7509F5B}"/>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9" name="文本框 2">
            <a:extLst>
              <a:ext uri="{FF2B5EF4-FFF2-40B4-BE49-F238E27FC236}">
                <a16:creationId xmlns:a16="http://schemas.microsoft.com/office/drawing/2014/main" id="{B122BE01-588C-490A-8785-F12857F5621C}"/>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id="{171171C6-DD49-492A-A43D-347A75EBC63D}"/>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27</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19196939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latin typeface="+mn-ea"/>
                <a:ea typeface="+mn-ea"/>
              </a:rPr>
              <a:t>汇总情况</a:t>
            </a:r>
            <a:endParaRPr lang="en-US" dirty="0">
              <a:latin typeface="+mn-ea"/>
              <a:ea typeface="+mn-ea"/>
            </a:endParaRP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pic>
        <p:nvPicPr>
          <p:cNvPr id="10" name="image9.png" descr="drawing_light_bulb_with_pen_1600_clr.png">
            <a:extLst>
              <a:ext uri="{FF2B5EF4-FFF2-40B4-BE49-F238E27FC236}">
                <a16:creationId xmlns:a16="http://schemas.microsoft.com/office/drawing/2014/main" id="{BE1C5A5E-B8B6-4E35-940D-F3C9E11A8E90}"/>
              </a:ext>
            </a:extLst>
          </p:cNvPr>
          <p:cNvPicPr/>
          <p:nvPr/>
        </p:nvPicPr>
        <p:blipFill>
          <a:blip r:embed="rId3" cstate="email">
            <a:extLst>
              <a:ext uri="{28A0092B-C50C-407E-A947-70E740481C1C}">
                <a14:useLocalDpi xmlns:a14="http://schemas.microsoft.com/office/drawing/2010/main"/>
              </a:ext>
            </a:extLst>
          </a:blip>
          <a:stretch>
            <a:fillRect/>
          </a:stretch>
        </p:blipFill>
        <p:spPr>
          <a:xfrm>
            <a:off x="6744268" y="1944805"/>
            <a:ext cx="2737133" cy="2883175"/>
          </a:xfrm>
          <a:prstGeom prst="rect">
            <a:avLst/>
          </a:prstGeom>
          <a:ln w="12700">
            <a:miter lim="400000"/>
          </a:ln>
        </p:spPr>
      </p:pic>
      <p:sp>
        <p:nvSpPr>
          <p:cNvPr id="7" name="Rectangle 6">
            <a:extLst>
              <a:ext uri="{FF2B5EF4-FFF2-40B4-BE49-F238E27FC236}">
                <a16:creationId xmlns:a16="http://schemas.microsoft.com/office/drawing/2014/main" id="{C01FE6C6-074E-411A-8012-C35DDF7F562A}"/>
              </a:ext>
            </a:extLst>
          </p:cNvPr>
          <p:cNvSpPr/>
          <p:nvPr/>
        </p:nvSpPr>
        <p:spPr>
          <a:xfrm>
            <a:off x="2047164" y="2628688"/>
            <a:ext cx="4380931" cy="2823591"/>
          </a:xfrm>
          <a:prstGeom prst="rect">
            <a:avLst/>
          </a:prstGeom>
        </p:spPr>
        <p:txBody>
          <a:bodyPr wrap="square">
            <a:noAutofit/>
          </a:bodyPr>
          <a:lstStyle/>
          <a:p>
            <a:pPr algn="r"/>
            <a:r>
              <a:rPr lang="zh-CN" altLang="en-US" sz="3200" b="1" dirty="0">
                <a:latin typeface="+mn-ea"/>
              </a:rPr>
              <a:t>与会者对</a:t>
            </a:r>
            <a:br>
              <a:rPr lang="zh-CN" altLang="en-US" sz="3200" b="1" dirty="0">
                <a:latin typeface="+mn-ea"/>
              </a:rPr>
            </a:br>
            <a:r>
              <a:rPr lang="zh-CN" altLang="en-US" sz="3200" b="1" dirty="0">
                <a:latin typeface="+mn-ea"/>
              </a:rPr>
              <a:t>桌面演练</a:t>
            </a:r>
            <a:br>
              <a:rPr lang="zh-CN" altLang="en-US" sz="3200" b="1" dirty="0">
                <a:latin typeface="+mn-ea"/>
              </a:rPr>
            </a:br>
            <a:r>
              <a:rPr lang="zh-CN" altLang="en-US" sz="3200" b="1" dirty="0">
                <a:latin typeface="+mn-ea"/>
              </a:rPr>
              <a:t>的初步反馈</a:t>
            </a:r>
          </a:p>
        </p:txBody>
      </p:sp>
      <p:cxnSp>
        <p:nvCxnSpPr>
          <p:cNvPr id="9" name="Straight Connector 8">
            <a:extLst>
              <a:ext uri="{FF2B5EF4-FFF2-40B4-BE49-F238E27FC236}">
                <a16:creationId xmlns:a16="http://schemas.microsoft.com/office/drawing/2014/main" id="{9D121E52-4A50-4F4A-83AF-5C0983ECE7FA}"/>
              </a:ext>
            </a:extLst>
          </p:cNvPr>
          <p:cNvCxnSpPr>
            <a:cxnSpLocks/>
          </p:cNvCxnSpPr>
          <p:nvPr/>
        </p:nvCxnSpPr>
        <p:spPr>
          <a:xfrm>
            <a:off x="6571399" y="2804614"/>
            <a:ext cx="0" cy="1351129"/>
          </a:xfrm>
          <a:prstGeom prst="line">
            <a:avLst/>
          </a:prstGeom>
          <a:ln w="47625">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文本框 1">
            <a:extLst>
              <a:ext uri="{FF2B5EF4-FFF2-40B4-BE49-F238E27FC236}">
                <a16:creationId xmlns:a16="http://schemas.microsoft.com/office/drawing/2014/main" id="{55FC7A53-D7AE-4801-B2F2-E005E3ABFCCE}"/>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1" name="文本框 2">
            <a:extLst>
              <a:ext uri="{FF2B5EF4-FFF2-40B4-BE49-F238E27FC236}">
                <a16:creationId xmlns:a16="http://schemas.microsoft.com/office/drawing/2014/main" id="{684CD9AC-C4B0-4FE4-A083-3901156117C3}"/>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2" name="文本框 11">
            <a:extLst>
              <a:ext uri="{FF2B5EF4-FFF2-40B4-BE49-F238E27FC236}">
                <a16:creationId xmlns:a16="http://schemas.microsoft.com/office/drawing/2014/main" id="{F9C2B837-D288-4873-93D8-7ADB547F8F84}"/>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28</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129248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iterate>
                                    <p:tmAbs val="0"/>
                                  </p:iterate>
                                  <p:childTnLst>
                                    <p:set>
                                      <p:cBhvr>
                                        <p:cTn id="6" fill="hold"/>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dvAuto="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7" name="Rectangle 6">
            <a:extLst>
              <a:ext uri="{FF2B5EF4-FFF2-40B4-BE49-F238E27FC236}">
                <a16:creationId xmlns:a16="http://schemas.microsoft.com/office/drawing/2014/main" id="{C01FE6C6-074E-411A-8012-C35DDF7F562A}"/>
              </a:ext>
            </a:extLst>
          </p:cNvPr>
          <p:cNvSpPr/>
          <p:nvPr/>
        </p:nvSpPr>
        <p:spPr>
          <a:xfrm>
            <a:off x="7515616" y="601010"/>
            <a:ext cx="4676384" cy="6004746"/>
          </a:xfrm>
          <a:prstGeom prst="rect">
            <a:avLst/>
          </a:prstGeom>
          <a:solidFill>
            <a:schemeClr val="tx2"/>
          </a:solidFill>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200" b="1" dirty="0">
                <a:solidFill>
                  <a:prstClr val="white"/>
                </a:solidFill>
                <a:latin typeface="+mn-ea"/>
              </a:rPr>
              <a:t>由召集人牵头的情况汇报</a:t>
            </a:r>
            <a:br>
              <a:rPr lang="en-US" altLang="zh-CN" sz="3200" b="1" dirty="0">
                <a:solidFill>
                  <a:prstClr val="white"/>
                </a:solidFill>
                <a:latin typeface="+mn-ea"/>
              </a:rPr>
            </a:br>
            <a:r>
              <a:rPr lang="zh-CN" altLang="en-US" sz="3200" b="1" dirty="0">
                <a:solidFill>
                  <a:prstClr val="white"/>
                </a:solidFill>
                <a:latin typeface="+mn-ea"/>
              </a:rPr>
              <a:t>以及</a:t>
            </a:r>
            <a:br>
              <a:rPr lang="en-US" altLang="zh-CN" sz="3200" b="1" dirty="0">
                <a:solidFill>
                  <a:prstClr val="white"/>
                </a:solidFill>
                <a:latin typeface="+mn-ea"/>
              </a:rPr>
            </a:br>
            <a:r>
              <a:rPr lang="zh-CN" altLang="en-US" sz="3200" b="1" dirty="0">
                <a:solidFill>
                  <a:prstClr val="white"/>
                </a:solidFill>
                <a:latin typeface="+mn-ea"/>
              </a:rPr>
              <a:t>行动计划</a:t>
            </a:r>
            <a:endParaRPr kumimoji="0" lang="en-US" sz="3200" b="1" i="0" u="none" strike="noStrike" kern="1200" cap="none" spc="0" normalizeH="0" baseline="0" noProof="0" dirty="0">
              <a:ln>
                <a:noFill/>
              </a:ln>
              <a:solidFill>
                <a:prstClr val="white"/>
              </a:solidFill>
              <a:effectLst/>
              <a:uLnTx/>
              <a:uFillTx/>
              <a:latin typeface="+mn-ea"/>
              <a:cs typeface="+mn-cs"/>
            </a:endParaRPr>
          </a:p>
        </p:txBody>
      </p:sp>
      <p:sp>
        <p:nvSpPr>
          <p:cNvPr id="12" name="Rectangle 11">
            <a:extLst>
              <a:ext uri="{FF2B5EF4-FFF2-40B4-BE49-F238E27FC236}">
                <a16:creationId xmlns:a16="http://schemas.microsoft.com/office/drawing/2014/main" id="{5B444B19-C2EE-4E64-AC58-E33AAEB9FDA5}"/>
              </a:ext>
            </a:extLst>
          </p:cNvPr>
          <p:cNvSpPr/>
          <p:nvPr/>
        </p:nvSpPr>
        <p:spPr>
          <a:xfrm>
            <a:off x="7835022" y="2653304"/>
            <a:ext cx="3769417" cy="2369880"/>
          </a:xfrm>
          <a:prstGeom prst="rect">
            <a:avLst/>
          </a:prstGeom>
        </p:spPr>
        <p:txBody>
          <a:bodyPr wrap="square">
            <a:spAutoFit/>
          </a:bodyPr>
          <a:lstStyle/>
          <a:p>
            <a:pPr marL="0" marR="0" lvl="0" indent="0" algn="l" defTabSz="914400" rtl="0" eaLnBrk="1" fontAlgn="auto" latinLnBrk="0" hangingPunct="1">
              <a:lnSpc>
                <a:spcPct val="90000"/>
              </a:lnSpc>
              <a:spcBef>
                <a:spcPts val="700"/>
              </a:spcBef>
              <a:spcAft>
                <a:spcPts val="0"/>
              </a:spcAft>
              <a:buClr>
                <a:srgbClr val="0090D0"/>
              </a:buClr>
              <a:buSzPct val="100000"/>
              <a:buFontTx/>
              <a:buNone/>
              <a:tabLst/>
              <a:defRPr/>
            </a:pPr>
            <a:endParaRPr kumimoji="0" lang="en-US" sz="2400" b="1" i="0" u="none" strike="noStrike" kern="1200" cap="none" spc="0" normalizeH="0" baseline="0" noProof="0" dirty="0">
              <a:ln>
                <a:noFill/>
              </a:ln>
              <a:solidFill>
                <a:prstClr val="white"/>
              </a:solidFill>
              <a:effectLst/>
              <a:uLnTx/>
              <a:uFillTx/>
              <a:latin typeface="Calibri" panose="020F0502020204030204" pitchFamily="34" charset="0"/>
              <a:ea typeface="+mn-ea"/>
              <a:cs typeface="Calibri" panose="020F0502020204030204" pitchFamily="34" charset="0"/>
            </a:endParaRPr>
          </a:p>
          <a:p>
            <a:pPr marL="457200" indent="-228600" algn="just">
              <a:lnSpc>
                <a:spcPct val="90000"/>
              </a:lnSpc>
              <a:spcBef>
                <a:spcPts val="0"/>
              </a:spcBef>
              <a:spcAft>
                <a:spcPts val="2400"/>
              </a:spcAft>
              <a:buClr>
                <a:srgbClr val="0090D0"/>
              </a:buClr>
              <a:buSzPct val="100000"/>
              <a:buFont typeface="Arial" panose="020B0604020202020204" pitchFamily="34" charset="0"/>
              <a:buChar char="•"/>
            </a:pPr>
            <a:r>
              <a:rPr lang="zh-CN" altLang="en-US" sz="2400" dirty="0">
                <a:solidFill>
                  <a:schemeClr val="bg1"/>
                </a:solidFill>
                <a:latin typeface="SimSun" panose="02010600030101010101" pitchFamily="2" charset="-122"/>
                <a:ea typeface="SimSun" panose="02010600030101010101" pitchFamily="2" charset="-122"/>
                <a:cs typeface="Calibri" panose="020F0502020204030204" pitchFamily="34" charset="0"/>
              </a:rPr>
              <a:t>差距分析：专题小组讨论，以审查准备基准</a:t>
            </a:r>
            <a:endParaRPr lang="en-US" altLang="zh-CN" sz="2400" dirty="0">
              <a:solidFill>
                <a:schemeClr val="bg1"/>
              </a:solidFill>
              <a:latin typeface="SimSun" panose="02010600030101010101" pitchFamily="2" charset="-122"/>
              <a:ea typeface="SimSun" panose="02010600030101010101" pitchFamily="2" charset="-122"/>
              <a:cs typeface="Calibri" panose="020F0502020204030204" pitchFamily="34" charset="0"/>
            </a:endParaRPr>
          </a:p>
          <a:p>
            <a:pPr marL="457200" indent="-228600" algn="just">
              <a:lnSpc>
                <a:spcPct val="90000"/>
              </a:lnSpc>
              <a:spcBef>
                <a:spcPts val="0"/>
              </a:spcBef>
              <a:spcAft>
                <a:spcPts val="2400"/>
              </a:spcAft>
              <a:buClr>
                <a:srgbClr val="0090D0"/>
              </a:buClr>
              <a:buSzPct val="100000"/>
              <a:buFont typeface="Arial" panose="020B0604020202020204" pitchFamily="34" charset="0"/>
              <a:buChar char="•"/>
            </a:pPr>
            <a:r>
              <a:rPr lang="zh-CN" altLang="en-US" sz="2400" dirty="0">
                <a:solidFill>
                  <a:schemeClr val="bg1"/>
                </a:solidFill>
                <a:latin typeface="SimSun" panose="02010600030101010101" pitchFamily="2" charset="-122"/>
                <a:ea typeface="SimSun" panose="02010600030101010101" pitchFamily="2" charset="-122"/>
                <a:cs typeface="Calibri" panose="020F0502020204030204" pitchFamily="34" charset="0"/>
              </a:rPr>
              <a:t>制定行动计划</a:t>
            </a:r>
            <a:endParaRPr lang="en-US" altLang="zh-CN" sz="2400" dirty="0">
              <a:solidFill>
                <a:schemeClr val="bg1"/>
              </a:solidFill>
              <a:latin typeface="SimSun" panose="02010600030101010101" pitchFamily="2" charset="-122"/>
              <a:ea typeface="SimSun" panose="02010600030101010101" pitchFamily="2" charset="-122"/>
              <a:cs typeface="Calibri" panose="020F0502020204030204" pitchFamily="34" charset="0"/>
            </a:endParaRPr>
          </a:p>
          <a:p>
            <a:pPr marL="457200" indent="-228600" algn="just">
              <a:lnSpc>
                <a:spcPct val="90000"/>
              </a:lnSpc>
              <a:spcBef>
                <a:spcPts val="0"/>
              </a:spcBef>
              <a:spcAft>
                <a:spcPts val="2400"/>
              </a:spcAft>
              <a:buClr>
                <a:srgbClr val="0090D0"/>
              </a:buClr>
              <a:buSzPct val="100000"/>
              <a:buFont typeface="Arial" panose="020B0604020202020204" pitchFamily="34" charset="0"/>
              <a:buChar char="•"/>
            </a:pPr>
            <a:r>
              <a:rPr lang="zh-CN" altLang="en-US" sz="2400" dirty="0">
                <a:solidFill>
                  <a:schemeClr val="bg1"/>
                </a:solidFill>
                <a:latin typeface="SimSun" panose="02010600030101010101" pitchFamily="2" charset="-122"/>
                <a:ea typeface="SimSun" panose="02010600030101010101" pitchFamily="2" charset="-122"/>
                <a:cs typeface="Calibri" panose="020F0502020204030204" pitchFamily="34" charset="0"/>
              </a:rPr>
              <a:t>与会者评价表</a:t>
            </a:r>
            <a:endParaRPr lang="en-US" altLang="zh-CN" sz="2400" dirty="0">
              <a:solidFill>
                <a:schemeClr val="bg1"/>
              </a:solidFill>
              <a:latin typeface="SimSun" panose="02010600030101010101" pitchFamily="2" charset="-122"/>
              <a:ea typeface="SimSun" panose="02010600030101010101" pitchFamily="2" charset="-122"/>
              <a:cs typeface="Calibri" panose="020F0502020204030204" pitchFamily="34" charset="0"/>
            </a:endParaRPr>
          </a:p>
        </p:txBody>
      </p:sp>
      <p:pic>
        <p:nvPicPr>
          <p:cNvPr id="3" name="Picture 2">
            <a:extLst>
              <a:ext uri="{FF2B5EF4-FFF2-40B4-BE49-F238E27FC236}">
                <a16:creationId xmlns:a16="http://schemas.microsoft.com/office/drawing/2014/main" id="{9BCACB1A-6B46-A84D-B1E8-17A7DEC2AAD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58668" y="1460565"/>
            <a:ext cx="5935232" cy="4240774"/>
          </a:xfrm>
          <a:prstGeom prst="rect">
            <a:avLst/>
          </a:prstGeom>
        </p:spPr>
      </p:pic>
      <p:sp>
        <p:nvSpPr>
          <p:cNvPr id="6" name="文本框 1">
            <a:extLst>
              <a:ext uri="{FF2B5EF4-FFF2-40B4-BE49-F238E27FC236}">
                <a16:creationId xmlns:a16="http://schemas.microsoft.com/office/drawing/2014/main" id="{8EBEB0FC-7EDB-43E2-BF83-E2AE5C0A2243}"/>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8" name="文本框 2">
            <a:extLst>
              <a:ext uri="{FF2B5EF4-FFF2-40B4-BE49-F238E27FC236}">
                <a16:creationId xmlns:a16="http://schemas.microsoft.com/office/drawing/2014/main" id="{030119CE-11A0-4F55-933F-E123CCEB24E9}"/>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id="{014D6FCE-9CCB-4897-A1F2-58D4BA4FA1D7}"/>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29</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28543129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05" y="0"/>
            <a:ext cx="8153400" cy="574040"/>
          </a:xfrm>
          <a:prstGeom prst="rect">
            <a:avLst/>
          </a:prstGeom>
        </p:spPr>
        <p:txBody>
          <a:bodyPr vert="horz" wrap="square" lIns="0" tIns="12700" rIns="0" bIns="0" rtlCol="0">
            <a:spAutoFit/>
          </a:bodyPr>
          <a:lstStyle/>
          <a:p>
            <a:pPr marL="12700">
              <a:lnSpc>
                <a:spcPct val="100000"/>
              </a:lnSpc>
              <a:spcBef>
                <a:spcPts val="100"/>
              </a:spcBef>
            </a:pPr>
            <a:r>
              <a:rPr lang="zh-CN" altLang="en-US" sz="3600" dirty="0">
                <a:latin typeface="+mn-ea"/>
                <a:ea typeface="+mn-ea"/>
              </a:rPr>
              <a:t>指导防范和应对工作</a:t>
            </a:r>
            <a:endParaRPr sz="3600" dirty="0">
              <a:latin typeface="+mn-ea"/>
              <a:ea typeface="+mn-ea"/>
            </a:endParaRPr>
          </a:p>
        </p:txBody>
      </p:sp>
      <p:sp>
        <p:nvSpPr>
          <p:cNvPr id="3" name="object 3"/>
          <p:cNvSpPr txBox="1"/>
          <p:nvPr/>
        </p:nvSpPr>
        <p:spPr>
          <a:xfrm>
            <a:off x="5560608" y="6639531"/>
            <a:ext cx="1420960" cy="197490"/>
          </a:xfrm>
          <a:prstGeom prst="rect">
            <a:avLst/>
          </a:prstGeom>
        </p:spPr>
        <p:txBody>
          <a:bodyPr vert="horz" wrap="square" lIns="0" tIns="12700" rIns="0" bIns="0" rtlCol="0">
            <a:spAutoFit/>
          </a:bodyPr>
          <a:lstStyle/>
          <a:p>
            <a:r>
              <a:rPr lang="en-US" altLang="zh-CN" sz="1200" b="1" dirty="0">
                <a:solidFill>
                  <a:schemeClr val="bg1"/>
                </a:solidFill>
              </a:rPr>
              <a:t>2020</a:t>
            </a:r>
            <a:r>
              <a:rPr lang="zh-CN" altLang="en-US" sz="1200" b="1" dirty="0">
                <a:solidFill>
                  <a:schemeClr val="bg1"/>
                </a:solidFill>
              </a:rPr>
              <a:t>年</a:t>
            </a:r>
            <a:r>
              <a:rPr lang="en-US" altLang="zh-CN" sz="1200" b="1" dirty="0">
                <a:solidFill>
                  <a:schemeClr val="bg1"/>
                </a:solidFill>
              </a:rPr>
              <a:t>10</a:t>
            </a:r>
            <a:r>
              <a:rPr lang="zh-CN" altLang="en-US" sz="1200" b="1" dirty="0">
                <a:solidFill>
                  <a:schemeClr val="bg1"/>
                </a:solidFill>
              </a:rPr>
              <a:t>月</a:t>
            </a:r>
            <a:r>
              <a:rPr lang="en-US" altLang="zh-CN" sz="1200" b="1" dirty="0">
                <a:solidFill>
                  <a:schemeClr val="bg1"/>
                </a:solidFill>
              </a:rPr>
              <a:t>20</a:t>
            </a:r>
            <a:r>
              <a:rPr lang="zh-CN" altLang="en-US" sz="1200" b="1" dirty="0">
                <a:solidFill>
                  <a:schemeClr val="bg1"/>
                </a:solidFill>
              </a:rPr>
              <a:t>日</a:t>
            </a:r>
            <a:endParaRPr lang="en-US" altLang="zh-CN" sz="1200" b="1" dirty="0">
              <a:solidFill>
                <a:schemeClr val="bg1"/>
              </a:solidFill>
            </a:endParaRPr>
          </a:p>
        </p:txBody>
      </p:sp>
      <p:sp>
        <p:nvSpPr>
          <p:cNvPr id="4" name="object 4"/>
          <p:cNvSpPr txBox="1"/>
          <p:nvPr/>
        </p:nvSpPr>
        <p:spPr>
          <a:xfrm>
            <a:off x="447137" y="2269835"/>
            <a:ext cx="5181600" cy="3398366"/>
          </a:xfrm>
          <a:prstGeom prst="rect">
            <a:avLst/>
          </a:prstGeom>
        </p:spPr>
        <p:txBody>
          <a:bodyPr vert="horz" wrap="square" lIns="0" tIns="12700" rIns="0" bIns="0" rtlCol="0" anchor="t">
            <a:spAutoFit/>
          </a:bodyPr>
          <a:lstStyle/>
          <a:p>
            <a:pPr marL="12700" marR="5080" lvl="0" indent="720000" algn="just">
              <a:spcAft>
                <a:spcPts val="2400"/>
              </a:spcAft>
            </a:pPr>
            <a:r>
              <a:rPr lang="zh-CN" altLang="en-US"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自</a:t>
            </a:r>
            <a:r>
              <a:rPr lang="en-US" altLang="zh-CN"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2020</a:t>
            </a:r>
            <a:r>
              <a:rPr lang="zh-CN" altLang="en-US"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年</a:t>
            </a:r>
            <a:r>
              <a:rPr lang="en-US" altLang="zh-CN"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1</a:t>
            </a:r>
            <a:r>
              <a:rPr lang="zh-CN" altLang="en-US"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月以来，世卫组织已经发布了</a:t>
            </a:r>
            <a:r>
              <a:rPr lang="en-US" altLang="zh-CN"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100</a:t>
            </a:r>
            <a:r>
              <a:rPr lang="zh-CN" altLang="en-US"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多份有关</a:t>
            </a:r>
            <a:r>
              <a:rPr lang="en-US" altLang="zh-CN"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COVID-19</a:t>
            </a:r>
            <a:r>
              <a:rPr lang="zh-CN" altLang="en-US"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的文件。其中，一半以上是具体的技术指导，涉及如何做到：</a:t>
            </a:r>
          </a:p>
          <a:p>
            <a:pPr marL="355600" marR="5080" indent="-342900" algn="just">
              <a:buFont typeface="Arial"/>
              <a:buChar char="•"/>
              <a:defRPr/>
            </a:pPr>
            <a:r>
              <a:rPr lang="zh-CN" altLang="en-US"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发现和检测病例，</a:t>
            </a:r>
            <a:endParaRPr lang="en-US" altLang="zh-CN"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endParaRPr>
          </a:p>
          <a:p>
            <a:pPr marL="355600" marR="5080" indent="-342900" algn="just">
              <a:buFont typeface="Arial"/>
              <a:buChar char="•"/>
              <a:defRPr/>
            </a:pPr>
            <a:r>
              <a:rPr lang="zh-CN" altLang="en-US" sz="2000"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根据疾病的严重程度为患者提供安全和适当的护理， </a:t>
            </a:r>
            <a:r>
              <a:rPr lang="en-US" sz="2000" dirty="0">
                <a:latin typeface="Times New Roman" panose="02020603050405020304" pitchFamily="18" charset="0"/>
                <a:ea typeface="KaiTi" panose="02010609060101010101" pitchFamily="49" charset="-122"/>
                <a:cs typeface="Times New Roman" panose="02020603050405020304" pitchFamily="18" charset="0"/>
              </a:rPr>
              <a:t> </a:t>
            </a:r>
            <a:endParaRPr lang="en-US" sz="2000" spc="-5" dirty="0">
              <a:latin typeface="Times New Roman" panose="02020603050405020304" pitchFamily="18" charset="0"/>
              <a:ea typeface="KaiTi" panose="02010609060101010101" pitchFamily="49" charset="-122"/>
              <a:cs typeface="Times New Roman" panose="02020603050405020304" pitchFamily="18" charset="0"/>
            </a:endParaRPr>
          </a:p>
          <a:p>
            <a:pPr marL="355600" marR="5080" indent="-342900" algn="just">
              <a:buFont typeface="Arial"/>
              <a:buChar char="•"/>
              <a:defRPr/>
            </a:pPr>
            <a:r>
              <a:rPr lang="zh-CN" altLang="en-US" sz="2000" spc="-5" dirty="0">
                <a:latin typeface="Times New Roman" panose="02020603050405020304" pitchFamily="18" charset="0"/>
                <a:ea typeface="KaiTi" panose="02010609060101010101" pitchFamily="49" charset="-122"/>
                <a:cs typeface="Times New Roman" panose="02020603050405020304" pitchFamily="18" charset="0"/>
              </a:rPr>
              <a:t>追踪和隔离接触者，</a:t>
            </a:r>
            <a:endParaRPr lang="en-US" altLang="zh-CN" sz="2000" spc="-5" dirty="0">
              <a:latin typeface="Times New Roman" panose="02020603050405020304" pitchFamily="18" charset="0"/>
              <a:ea typeface="KaiTi" panose="02010609060101010101" pitchFamily="49" charset="-122"/>
              <a:cs typeface="Times New Roman" panose="02020603050405020304" pitchFamily="18" charset="0"/>
            </a:endParaRPr>
          </a:p>
          <a:p>
            <a:pPr marL="355600" marR="5080" indent="-342900" algn="just">
              <a:buFont typeface="Arial"/>
              <a:buChar char="•"/>
              <a:defRPr/>
            </a:pPr>
            <a:r>
              <a:rPr lang="zh-CN" altLang="en-US" sz="2000" spc="-5" dirty="0">
                <a:latin typeface="Times New Roman" panose="02020603050405020304" pitchFamily="18" charset="0"/>
                <a:ea typeface="KaiTi" panose="02010609060101010101" pitchFamily="49" charset="-122"/>
                <a:cs typeface="Times New Roman" panose="02020603050405020304" pitchFamily="18" charset="0"/>
              </a:rPr>
              <a:t>防止人与人之间的传播，</a:t>
            </a:r>
            <a:endParaRPr lang="en-US" altLang="zh-CN" sz="2000" spc="-5" dirty="0">
              <a:latin typeface="Times New Roman" panose="02020603050405020304" pitchFamily="18" charset="0"/>
              <a:ea typeface="KaiTi" panose="02010609060101010101" pitchFamily="49" charset="-122"/>
              <a:cs typeface="Times New Roman" panose="02020603050405020304" pitchFamily="18" charset="0"/>
            </a:endParaRPr>
          </a:p>
          <a:p>
            <a:pPr marL="355600" marR="5080" indent="-342900" algn="just">
              <a:buFont typeface="Arial"/>
              <a:buChar char="•"/>
              <a:defRPr/>
            </a:pPr>
            <a:r>
              <a:rPr lang="zh-CN" altLang="en-US" sz="2000" spc="-5" dirty="0">
                <a:latin typeface="Times New Roman" panose="02020603050405020304" pitchFamily="18" charset="0"/>
                <a:ea typeface="KaiTi" panose="02010609060101010101" pitchFamily="49" charset="-122"/>
                <a:cs typeface="Times New Roman" panose="02020603050405020304" pitchFamily="18" charset="0"/>
              </a:rPr>
              <a:t>保护卫生保健工作者，</a:t>
            </a:r>
            <a:endParaRPr lang="en-US" altLang="zh-CN" sz="2000" spc="-5" dirty="0">
              <a:latin typeface="Times New Roman" panose="02020603050405020304" pitchFamily="18" charset="0"/>
              <a:ea typeface="KaiTi" panose="02010609060101010101" pitchFamily="49" charset="-122"/>
              <a:cs typeface="Times New Roman" panose="02020603050405020304" pitchFamily="18" charset="0"/>
            </a:endParaRPr>
          </a:p>
          <a:p>
            <a:pPr marL="355600" marR="5080" indent="-342900" algn="just">
              <a:buFont typeface="Arial"/>
              <a:buChar char="•"/>
              <a:defRPr/>
            </a:pPr>
            <a:r>
              <a:rPr lang="zh-CN" altLang="en-US" sz="2000" dirty="0">
                <a:latin typeface="Times New Roman" panose="02020603050405020304" pitchFamily="18" charset="0"/>
                <a:ea typeface="KaiTi" panose="02010609060101010101" pitchFamily="49" charset="-122"/>
                <a:cs typeface="Times New Roman" panose="02020603050405020304" pitchFamily="18" charset="0"/>
              </a:rPr>
              <a:t>帮助社区做出适当反应</a:t>
            </a:r>
            <a:r>
              <a:rPr lang="zh-CN" altLang="en-US" sz="2000" i="1" dirty="0">
                <a:cs typeface="Arial"/>
              </a:rPr>
              <a:t>。</a:t>
            </a:r>
            <a:endParaRPr kumimoji="0" sz="2000" b="0" i="0" u="none" strike="noStrike" kern="1200" cap="none" spc="0" normalizeH="0" baseline="0" noProof="0" dirty="0">
              <a:ln>
                <a:noFill/>
              </a:ln>
              <a:solidFill>
                <a:prstClr val="black"/>
              </a:solidFill>
              <a:effectLst/>
              <a:uLnTx/>
              <a:uFillTx/>
              <a:latin typeface="Arial"/>
              <a:ea typeface="+mn-ea"/>
              <a:cs typeface="Arial"/>
            </a:endParaRPr>
          </a:p>
        </p:txBody>
      </p:sp>
      <p:pic>
        <p:nvPicPr>
          <p:cNvPr id="5" name="Picture 4">
            <a:extLst>
              <a:ext uri="{FF2B5EF4-FFF2-40B4-BE49-F238E27FC236}">
                <a16:creationId xmlns:a16="http://schemas.microsoft.com/office/drawing/2014/main" id="{67F4174D-B483-4056-8D4C-B4319788D2B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6097202" y="2511335"/>
            <a:ext cx="5863279" cy="3604178"/>
          </a:xfrm>
          <a:prstGeom prst="rect">
            <a:avLst/>
          </a:prstGeom>
        </p:spPr>
      </p:pic>
      <p:sp>
        <p:nvSpPr>
          <p:cNvPr id="6" name="Rectangle 5">
            <a:extLst>
              <a:ext uri="{FF2B5EF4-FFF2-40B4-BE49-F238E27FC236}">
                <a16:creationId xmlns:a16="http://schemas.microsoft.com/office/drawing/2014/main" id="{C2468288-ECC5-41C3-B8A8-71B4F041AD70}"/>
              </a:ext>
            </a:extLst>
          </p:cNvPr>
          <p:cNvSpPr/>
          <p:nvPr/>
        </p:nvSpPr>
        <p:spPr>
          <a:xfrm>
            <a:off x="381000" y="1524000"/>
            <a:ext cx="11429999" cy="707886"/>
          </a:xfrm>
          <a:prstGeom prst="rect">
            <a:avLst/>
          </a:prstGeom>
        </p:spPr>
        <p:txBody>
          <a:bodyPr wrap="square" lIns="182880" rIns="0">
            <a:spAutoFit/>
          </a:bodyPr>
          <a:lstStyle/>
          <a:p>
            <a:pPr marL="12700" marR="5080" lvl="0" indent="720000">
              <a:defRPr/>
            </a:pPr>
            <a:r>
              <a:rPr lang="zh-CN" altLang="en-US" sz="2000" spc="-5"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在类似</a:t>
            </a:r>
            <a:r>
              <a:rPr lang="en-US" altLang="zh-CN" sz="2000" spc="-5"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COVID-19</a:t>
            </a:r>
            <a:r>
              <a:rPr lang="zh-CN" altLang="en-US" sz="2000" spc="-5" dirty="0">
                <a:solidFill>
                  <a:prstClr val="black"/>
                </a:solidFill>
                <a:latin typeface="Times New Roman" panose="02020603050405020304" pitchFamily="18" charset="0"/>
                <a:ea typeface="KaiTi" panose="02010609060101010101" pitchFamily="49" charset="-122"/>
                <a:cs typeface="Times New Roman" panose="02020603050405020304" pitchFamily="18" charset="0"/>
              </a:rPr>
              <a:t>大流行这样的突发卫生事件中，世卫组织最重要的作用之一是收集世界各地的数据和研究结果，对其进行评估，然后就如何进行应对向各国提供建议。</a:t>
            </a:r>
          </a:p>
        </p:txBody>
      </p:sp>
      <p:sp>
        <p:nvSpPr>
          <p:cNvPr id="7" name="Rectangle 6">
            <a:extLst>
              <a:ext uri="{FF2B5EF4-FFF2-40B4-BE49-F238E27FC236}">
                <a16:creationId xmlns:a16="http://schemas.microsoft.com/office/drawing/2014/main" id="{2F1501F3-15E2-42C1-A8A4-BCC3789D981B}"/>
              </a:ext>
            </a:extLst>
          </p:cNvPr>
          <p:cNvSpPr/>
          <p:nvPr/>
        </p:nvSpPr>
        <p:spPr>
          <a:xfrm>
            <a:off x="1676400" y="721331"/>
            <a:ext cx="8686800" cy="523220"/>
          </a:xfrm>
          <a:prstGeom prst="rect">
            <a:avLst/>
          </a:prstGeom>
        </p:spPr>
        <p:txBody>
          <a:bodyPr wrap="square">
            <a:spAutoFit/>
          </a:bodyPr>
          <a:lstStyle/>
          <a:p>
            <a:pPr marL="12700" lvl="0" algn="ctr">
              <a:spcBef>
                <a:spcPts val="100"/>
              </a:spcBef>
              <a:defRPr/>
            </a:pPr>
            <a:r>
              <a:rPr lang="zh-CN" altLang="en-US" sz="2800" b="1" spc="-5" dirty="0">
                <a:solidFill>
                  <a:srgbClr val="005D85"/>
                </a:solidFill>
                <a:latin typeface="+mn-ea"/>
                <a:cs typeface="Arial"/>
              </a:rPr>
              <a:t>世卫组织提供了最新和准确的建议</a:t>
            </a:r>
          </a:p>
        </p:txBody>
      </p:sp>
      <p:sp>
        <p:nvSpPr>
          <p:cNvPr id="8" name="文本框 1">
            <a:extLst>
              <a:ext uri="{FF2B5EF4-FFF2-40B4-BE49-F238E27FC236}">
                <a16:creationId xmlns:a16="http://schemas.microsoft.com/office/drawing/2014/main" id="{7BEB91E9-6325-43F9-968D-0367AF44EC21}"/>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9" name="文本框 2">
            <a:extLst>
              <a:ext uri="{FF2B5EF4-FFF2-40B4-BE49-F238E27FC236}">
                <a16:creationId xmlns:a16="http://schemas.microsoft.com/office/drawing/2014/main" id="{476AD161-A829-4F59-9340-0A3F15CEB108}"/>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id="{8B023CAD-D85B-4096-A527-732A1C58ACDB}"/>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3</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16241008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zh-CN" altLang="en-US" dirty="0">
                <a:latin typeface="+mn-ea"/>
                <a:ea typeface="+mn-ea"/>
              </a:rPr>
              <a:t>日程第二部分</a:t>
            </a:r>
            <a:endParaRPr lang="en-US" dirty="0">
              <a:latin typeface="+mn-ea"/>
              <a:ea typeface="+mn-ea"/>
            </a:endParaRP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pic>
        <p:nvPicPr>
          <p:cNvPr id="10" name="Picture 9">
            <a:extLst>
              <a:ext uri="{FF2B5EF4-FFF2-40B4-BE49-F238E27FC236}">
                <a16:creationId xmlns:a16="http://schemas.microsoft.com/office/drawing/2014/main" id="{1289DD38-C76C-4D2F-9480-0059C5557730}"/>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903662" y="2028418"/>
            <a:ext cx="4562939" cy="3032921"/>
          </a:xfrm>
          <a:prstGeom prst="rect">
            <a:avLst/>
          </a:prstGeom>
        </p:spPr>
      </p:pic>
      <p:sp>
        <p:nvSpPr>
          <p:cNvPr id="7" name="TextBox 6">
            <a:extLst>
              <a:ext uri="{FF2B5EF4-FFF2-40B4-BE49-F238E27FC236}">
                <a16:creationId xmlns:a16="http://schemas.microsoft.com/office/drawing/2014/main" id="{58B9E5DC-C990-473B-843A-E81DF812EE4D}"/>
              </a:ext>
            </a:extLst>
          </p:cNvPr>
          <p:cNvSpPr txBox="1"/>
          <p:nvPr/>
        </p:nvSpPr>
        <p:spPr>
          <a:xfrm>
            <a:off x="668703" y="1821643"/>
            <a:ext cx="4955203" cy="3670236"/>
          </a:xfrm>
          <a:prstGeom prst="rect">
            <a:avLst/>
          </a:prstGeom>
          <a:noFill/>
        </p:spPr>
        <p:txBody>
          <a:bodyPr wrap="none" rtlCol="0">
            <a:spAutoFit/>
          </a:bodyPr>
          <a:lstStyle/>
          <a:p>
            <a:pPr lvl="0">
              <a:spcBef>
                <a:spcPts val="700"/>
              </a:spcBef>
              <a:buClr>
                <a:srgbClr val="DD8047"/>
              </a:buClr>
              <a:buSzPct val="60000"/>
              <a:defRPr/>
            </a:pPr>
            <a:r>
              <a:rPr lang="zh-CN" altLang="en-US" sz="2000" b="1" dirty="0">
                <a:solidFill>
                  <a:srgbClr val="0070C0"/>
                </a:solidFill>
                <a:latin typeface="+mn-ea"/>
                <a:cs typeface="Calibri" panose="020F0502020204030204" pitchFamily="34" charset="0"/>
              </a:rPr>
              <a:t>下午：</a:t>
            </a:r>
            <a:endParaRPr lang="en-GB" altLang="zh-CN" sz="2000" b="1" dirty="0">
              <a:solidFill>
                <a:srgbClr val="0070C0"/>
              </a:solidFill>
              <a:latin typeface="+mn-ea"/>
              <a:cs typeface="Calibri" panose="020F0502020204030204" pitchFamily="34" charset="0"/>
            </a:endParaRPr>
          </a:p>
          <a:p>
            <a:pPr lvl="0">
              <a:lnSpc>
                <a:spcPts val="2600"/>
              </a:lnSpc>
              <a:spcBef>
                <a:spcPts val="700"/>
              </a:spcBef>
              <a:buClr>
                <a:srgbClr val="DD8047"/>
              </a:buClr>
              <a:buSzPct val="60000"/>
              <a:defRPr/>
            </a:pP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14:00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回顾</a:t>
            </a:r>
            <a:endPar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600"/>
              </a:lnSpc>
              <a:spcBef>
                <a:spcPts val="700"/>
              </a:spcBef>
              <a:buClr>
                <a:srgbClr val="DD8047"/>
              </a:buClr>
              <a:buSzPct val="60000"/>
              <a:defRPr/>
            </a:pP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14:15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差距分析与行动计划</a:t>
            </a:r>
            <a:r>
              <a:rPr lang="zh-CN" altLang="en-US" sz="2000" dirty="0">
                <a:solidFill>
                  <a:srgbClr val="383838"/>
                </a:solidFill>
                <a:latin typeface="KaiTi" panose="02010609060101010101" pitchFamily="49" charset="-122"/>
                <a:ea typeface="KaiTi" panose="02010609060101010101" pitchFamily="49" charset="-122"/>
                <a:cs typeface="Times New Roman" panose="02020603050405020304" pitchFamily="18" charset="0"/>
              </a:rPr>
              <a:t>（分组讨论）</a:t>
            </a:r>
            <a:endParaRPr lang="en-US" altLang="zh-CN" sz="2000" dirty="0">
              <a:solidFill>
                <a:srgbClr val="383838"/>
              </a:solidFill>
              <a:latin typeface="KaiTi" panose="02010609060101010101" pitchFamily="49" charset="-122"/>
              <a:ea typeface="KaiTi" panose="02010609060101010101" pitchFamily="49" charset="-122"/>
              <a:cs typeface="Times New Roman" panose="02020603050405020304" pitchFamily="18" charset="0"/>
            </a:endParaRPr>
          </a:p>
          <a:p>
            <a:pPr lvl="0">
              <a:lnSpc>
                <a:spcPts val="2600"/>
              </a:lnSpc>
              <a:spcBef>
                <a:spcPts val="700"/>
              </a:spcBef>
              <a:buClr>
                <a:srgbClr val="DD8047"/>
              </a:buClr>
              <a:buSzPct val="60000"/>
              <a:defRPr/>
            </a:pP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15:30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茶歇（</a:t>
            </a: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15</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分钟）</a:t>
            </a:r>
            <a:endPar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a:lnSpc>
                <a:spcPts val="2600"/>
              </a:lnSpc>
              <a:spcBef>
                <a:spcPts val="700"/>
              </a:spcBef>
              <a:buClr>
                <a:srgbClr val="DD8047"/>
              </a:buClr>
              <a:buSzPct val="60000"/>
              <a:defRPr/>
            </a:pP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15:45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继续讨论行动计划</a:t>
            </a:r>
            <a:r>
              <a:rPr lang="zh-CN" altLang="en-US" sz="2000" dirty="0">
                <a:solidFill>
                  <a:srgbClr val="383838"/>
                </a:solidFill>
                <a:latin typeface="KaiTi" panose="02010609060101010101" pitchFamily="49" charset="-122"/>
                <a:ea typeface="KaiTi" panose="02010609060101010101" pitchFamily="49" charset="-122"/>
                <a:cs typeface="Times New Roman" panose="02020603050405020304" pitchFamily="18" charset="0"/>
              </a:rPr>
              <a:t>（分组讨论）</a:t>
            </a:r>
            <a:endParaRPr lang="en-US" altLang="zh-CN" sz="2000" dirty="0">
              <a:solidFill>
                <a:srgbClr val="383838"/>
              </a:solidFill>
              <a:latin typeface="KaiTi" panose="02010609060101010101" pitchFamily="49" charset="-122"/>
              <a:ea typeface="KaiTi" panose="02010609060101010101" pitchFamily="49" charset="-122"/>
              <a:cs typeface="Times New Roman" panose="02020603050405020304" pitchFamily="18" charset="0"/>
            </a:endParaRPr>
          </a:p>
          <a:p>
            <a:pPr lvl="0">
              <a:lnSpc>
                <a:spcPts val="2600"/>
              </a:lnSpc>
              <a:spcBef>
                <a:spcPts val="700"/>
              </a:spcBef>
              <a:buClr>
                <a:srgbClr val="DD8047"/>
              </a:buClr>
              <a:buSzPct val="60000"/>
              <a:defRPr/>
            </a:pP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16:30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全体会议汇总</a:t>
            </a:r>
            <a:endPar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600"/>
              </a:lnSpc>
              <a:spcBef>
                <a:spcPts val="700"/>
              </a:spcBef>
              <a:buClr>
                <a:srgbClr val="DD8047"/>
              </a:buClr>
              <a:buSzPct val="60000"/>
              <a:defRPr/>
            </a:pP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17:00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总结和后续步骤</a:t>
            </a:r>
            <a:endPar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endParaRPr>
          </a:p>
          <a:p>
            <a:pPr lvl="0">
              <a:lnSpc>
                <a:spcPts val="2600"/>
              </a:lnSpc>
              <a:spcBef>
                <a:spcPts val="700"/>
              </a:spcBef>
              <a:buClr>
                <a:srgbClr val="DD8047"/>
              </a:buClr>
              <a:buSzPct val="60000"/>
              <a:defRPr/>
            </a:pPr>
            <a:r>
              <a:rPr lang="en-US" altLang="zh-CN"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17:30	</a:t>
            </a:r>
            <a:r>
              <a:rPr lang="zh-CN" altLang="en-US" sz="2000" dirty="0">
                <a:solidFill>
                  <a:srgbClr val="383838"/>
                </a:solidFill>
                <a:latin typeface="Times New Roman" panose="02020603050405020304" pitchFamily="18" charset="0"/>
                <a:ea typeface="SimSun" panose="02010600030101010101" pitchFamily="2" charset="-122"/>
                <a:cs typeface="Times New Roman" panose="02020603050405020304" pitchFamily="18" charset="0"/>
              </a:rPr>
              <a:t>闭会</a:t>
            </a:r>
            <a:endParaRPr lang="en-US" altLang="zh-CN" sz="2000" dirty="0">
              <a:latin typeface="Times New Roman" panose="02020603050405020304" pitchFamily="18" charset="0"/>
              <a:ea typeface="SimSun" panose="02010600030101010101" pitchFamily="2" charset="-122"/>
              <a:cs typeface="Times New Roman" panose="02020603050405020304" pitchFamily="18" charset="0"/>
            </a:endParaRPr>
          </a:p>
          <a:p>
            <a:endParaRPr lang="en-US" sz="2000" dirty="0">
              <a:latin typeface="+mj-lt"/>
              <a:cs typeface="Calibri" panose="020F0502020204030204" pitchFamily="34" charset="0"/>
            </a:endParaRPr>
          </a:p>
        </p:txBody>
      </p:sp>
      <p:sp>
        <p:nvSpPr>
          <p:cNvPr id="6" name="文本框 1">
            <a:extLst>
              <a:ext uri="{FF2B5EF4-FFF2-40B4-BE49-F238E27FC236}">
                <a16:creationId xmlns:a16="http://schemas.microsoft.com/office/drawing/2014/main" id="{49FEC983-FFD6-4D7C-90E4-7D90F2AF9AAF}"/>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8" name="文本框 2">
            <a:extLst>
              <a:ext uri="{FF2B5EF4-FFF2-40B4-BE49-F238E27FC236}">
                <a16:creationId xmlns:a16="http://schemas.microsoft.com/office/drawing/2014/main" id="{3C176A25-F4E7-4AEF-93B5-C3305BC6A04F}"/>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9" name="文本框 8">
            <a:extLst>
              <a:ext uri="{FF2B5EF4-FFF2-40B4-BE49-F238E27FC236}">
                <a16:creationId xmlns:a16="http://schemas.microsoft.com/office/drawing/2014/main" id="{91D83138-2168-41C0-9996-F39AA4C42EA5}"/>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30</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41965567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a:bodyPr>
          <a:lstStyle/>
          <a:p>
            <a:pPr>
              <a:lnSpc>
                <a:spcPct val="100000"/>
              </a:lnSpc>
            </a:pPr>
            <a:r>
              <a:rPr lang="zh-CN" altLang="en-US" sz="2800" dirty="0">
                <a:latin typeface="+mn-ea"/>
                <a:ea typeface="+mn-ea"/>
                <a:cs typeface="Calibri" panose="020F0502020204030204" pitchFamily="34" charset="0"/>
              </a:rPr>
              <a:t>世卫组织提供以下资源</a:t>
            </a:r>
            <a:endParaRPr lang="en-GB" sz="2800" dirty="0">
              <a:latin typeface="+mn-ea"/>
              <a:ea typeface="+mn-ea"/>
              <a:cs typeface="Calibri" panose="020F0502020204030204" pitchFamily="34" charset="0"/>
            </a:endParaRP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pic>
        <p:nvPicPr>
          <p:cNvPr id="6" name="Picture 5">
            <a:extLst>
              <a:ext uri="{FF2B5EF4-FFF2-40B4-BE49-F238E27FC236}">
                <a16:creationId xmlns:a16="http://schemas.microsoft.com/office/drawing/2014/main" id="{54DC0EBD-36F7-2E4E-AFFA-1D516691CDC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808406" y="758139"/>
            <a:ext cx="2769407" cy="2671484"/>
          </a:xfrm>
          <a:prstGeom prst="rect">
            <a:avLst/>
          </a:prstGeom>
        </p:spPr>
      </p:pic>
      <p:pic>
        <p:nvPicPr>
          <p:cNvPr id="8" name="Picture 7" descr="A picture containing person, sky, outdoor, child&#10;&#10;Description automatically generated">
            <a:extLst>
              <a:ext uri="{FF2B5EF4-FFF2-40B4-BE49-F238E27FC236}">
                <a16:creationId xmlns:a16="http://schemas.microsoft.com/office/drawing/2014/main" id="{35524BDD-0A63-CE4E-9713-73FCFD6E981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5094" y="721161"/>
            <a:ext cx="3498262" cy="2028248"/>
          </a:xfrm>
          <a:prstGeom prst="rect">
            <a:avLst/>
          </a:prstGeom>
        </p:spPr>
      </p:pic>
      <p:sp>
        <p:nvSpPr>
          <p:cNvPr id="9" name="TextBox 8">
            <a:extLst>
              <a:ext uri="{FF2B5EF4-FFF2-40B4-BE49-F238E27FC236}">
                <a16:creationId xmlns:a16="http://schemas.microsoft.com/office/drawing/2014/main" id="{09452002-F78C-484B-B7EC-0162BBFCE4B2}"/>
              </a:ext>
            </a:extLst>
          </p:cNvPr>
          <p:cNvSpPr txBox="1"/>
          <p:nvPr/>
        </p:nvSpPr>
        <p:spPr>
          <a:xfrm>
            <a:off x="7813443" y="2923386"/>
            <a:ext cx="3498262" cy="338554"/>
          </a:xfrm>
          <a:prstGeom prst="rect">
            <a:avLst/>
          </a:prstGeom>
          <a:noFill/>
        </p:spPr>
        <p:txBody>
          <a:bodyPr wrap="square" rtlCol="0">
            <a:spAutoFit/>
          </a:bodyPr>
          <a:lstStyle/>
          <a:p>
            <a:pPr>
              <a:spcBef>
                <a:spcPts val="700"/>
              </a:spcBef>
              <a:buClr>
                <a:srgbClr val="DD8047"/>
              </a:buClr>
              <a:buSzPct val="60000"/>
            </a:pPr>
            <a:r>
              <a:rPr lang="en-US" sz="1600" b="1" dirty="0">
                <a:solidFill>
                  <a:srgbClr val="0070C0"/>
                </a:solidFill>
                <a:latin typeface="+mj-lt"/>
                <a:cs typeface="Calibri" panose="020F0502020204030204" pitchFamily="34" charset="0"/>
              </a:rPr>
              <a:t>https://www.vaccinesafetynet.org</a:t>
            </a:r>
          </a:p>
        </p:txBody>
      </p:sp>
      <p:sp>
        <p:nvSpPr>
          <p:cNvPr id="10" name="TextBox 9">
            <a:extLst>
              <a:ext uri="{FF2B5EF4-FFF2-40B4-BE49-F238E27FC236}">
                <a16:creationId xmlns:a16="http://schemas.microsoft.com/office/drawing/2014/main" id="{A8741E12-31C1-944D-A61F-C0E0D52BED0D}"/>
              </a:ext>
            </a:extLst>
          </p:cNvPr>
          <p:cNvSpPr txBox="1"/>
          <p:nvPr/>
        </p:nvSpPr>
        <p:spPr>
          <a:xfrm>
            <a:off x="3808406" y="3772877"/>
            <a:ext cx="2797744" cy="1228541"/>
          </a:xfrm>
          <a:prstGeom prst="rect">
            <a:avLst/>
          </a:prstGeom>
          <a:noFill/>
        </p:spPr>
        <p:txBody>
          <a:bodyPr wrap="square" rtlCol="0">
            <a:spAutoFit/>
          </a:bodyPr>
          <a:lstStyle/>
          <a:p>
            <a:pPr algn="ctr">
              <a:spcBef>
                <a:spcPts val="700"/>
              </a:spcBef>
              <a:buClr>
                <a:srgbClr val="DD8047"/>
              </a:buClr>
              <a:buSzPct val="60000"/>
            </a:pPr>
            <a:r>
              <a:rPr lang="zh-CN" altLang="en-US" sz="16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5"/>
              </a:rPr>
              <a:t>关于制定</a:t>
            </a:r>
            <a:r>
              <a:rPr lang="en-US" altLang="zh-CN" sz="16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5"/>
              </a:rPr>
              <a:t>COVID-19</a:t>
            </a:r>
            <a:r>
              <a:rPr lang="zh-CN" altLang="en-US" sz="16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5"/>
              </a:rPr>
              <a:t>疫苗</a:t>
            </a:r>
            <a:br>
              <a:rPr lang="en-US" altLang="zh-CN" sz="16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5"/>
              </a:rPr>
            </a:br>
            <a:r>
              <a:rPr lang="zh-CN" altLang="en-US" sz="16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5"/>
              </a:rPr>
              <a:t>国家部署和疫苗接种计划的</a:t>
            </a:r>
            <a:br>
              <a:rPr lang="en-US" altLang="zh-CN" sz="16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5"/>
              </a:rPr>
            </a:br>
            <a:r>
              <a:rPr lang="zh-CN" altLang="en-US" sz="16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5"/>
              </a:rPr>
              <a:t>指导意见</a:t>
            </a:r>
            <a:endParaRPr lang="en-US" sz="16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endParaRPr>
          </a:p>
          <a:p>
            <a:pPr algn="l">
              <a:spcBef>
                <a:spcPts val="700"/>
              </a:spcBef>
              <a:buClr>
                <a:srgbClr val="DD8047"/>
              </a:buClr>
              <a:buSzPct val="60000"/>
            </a:pPr>
            <a:endParaRPr lang="en-US" sz="2000" b="1" dirty="0">
              <a:solidFill>
                <a:srgbClr val="0070C0"/>
              </a:solidFill>
              <a:latin typeface="+mj-lt"/>
              <a:cs typeface="Calibri" panose="020F0502020204030204" pitchFamily="34" charset="0"/>
            </a:endParaRPr>
          </a:p>
        </p:txBody>
      </p:sp>
      <p:sp>
        <p:nvSpPr>
          <p:cNvPr id="11" name="Rectangle 10">
            <a:extLst>
              <a:ext uri="{FF2B5EF4-FFF2-40B4-BE49-F238E27FC236}">
                <a16:creationId xmlns:a16="http://schemas.microsoft.com/office/drawing/2014/main" id="{D27C7C42-C15D-B140-908A-4059C73EB8E6}"/>
              </a:ext>
            </a:extLst>
          </p:cNvPr>
          <p:cNvSpPr/>
          <p:nvPr/>
        </p:nvSpPr>
        <p:spPr>
          <a:xfrm>
            <a:off x="7866333" y="5995499"/>
            <a:ext cx="3392481" cy="584775"/>
          </a:xfrm>
          <a:prstGeom prst="rect">
            <a:avLst/>
          </a:prstGeom>
        </p:spPr>
        <p:txBody>
          <a:bodyPr wrap="square">
            <a:spAutoFit/>
          </a:bodyPr>
          <a:lstStyle/>
          <a:p>
            <a:pPr algn="ctr"/>
            <a:r>
              <a:rPr lang="en-US" sz="1600" dirty="0">
                <a:solidFill>
                  <a:srgbClr val="008DCF"/>
                </a:solidFill>
              </a:rPr>
              <a:t>https://www.who.int/immunization_standards/vaccine_regulation/en/</a:t>
            </a:r>
          </a:p>
        </p:txBody>
      </p:sp>
      <p:pic>
        <p:nvPicPr>
          <p:cNvPr id="13" name="Picture 12" descr="Graphical user interface, text, application, email&#10;&#10;Description automatically generated">
            <a:extLst>
              <a:ext uri="{FF2B5EF4-FFF2-40B4-BE49-F238E27FC236}">
                <a16:creationId xmlns:a16="http://schemas.microsoft.com/office/drawing/2014/main" id="{1E2C3795-61D4-FA46-A0ED-23FA3BA82572}"/>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813443" y="3435917"/>
            <a:ext cx="3264132" cy="2578962"/>
          </a:xfrm>
          <a:prstGeom prst="rect">
            <a:avLst/>
          </a:prstGeom>
        </p:spPr>
      </p:pic>
      <p:pic>
        <p:nvPicPr>
          <p:cNvPr id="12" name="Picture 11">
            <a:extLst>
              <a:ext uri="{FF2B5EF4-FFF2-40B4-BE49-F238E27FC236}">
                <a16:creationId xmlns:a16="http://schemas.microsoft.com/office/drawing/2014/main" id="{736ED407-13E5-4BE2-BC2E-B9408770665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248981" y="758139"/>
            <a:ext cx="3079356" cy="35216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3987822A-A621-4A6F-9276-8C82C12F50A4}"/>
              </a:ext>
            </a:extLst>
          </p:cNvPr>
          <p:cNvSpPr/>
          <p:nvPr/>
        </p:nvSpPr>
        <p:spPr>
          <a:xfrm>
            <a:off x="152780" y="4510258"/>
            <a:ext cx="3079357" cy="923330"/>
          </a:xfrm>
          <a:prstGeom prst="rect">
            <a:avLst/>
          </a:prstGeom>
        </p:spPr>
        <p:txBody>
          <a:bodyPr wrap="square">
            <a:spAutoFit/>
          </a:bodyPr>
          <a:lstStyle/>
          <a:p>
            <a:pPr algn="ctr"/>
            <a:r>
              <a:rPr lang="en-GB" dirty="0">
                <a:hlinkClick r:id="rId8"/>
              </a:rPr>
              <a:t>https://cms.who.int/teams/regulation-prequalification/covid-19</a:t>
            </a:r>
            <a:r>
              <a:rPr lang="en-GB" dirty="0"/>
              <a:t> </a:t>
            </a:r>
          </a:p>
        </p:txBody>
      </p:sp>
      <p:sp>
        <p:nvSpPr>
          <p:cNvPr id="14" name="文本框 2">
            <a:extLst>
              <a:ext uri="{FF2B5EF4-FFF2-40B4-BE49-F238E27FC236}">
                <a16:creationId xmlns:a16="http://schemas.microsoft.com/office/drawing/2014/main" id="{D2553D73-393E-4DB9-A370-4338CF567174}"/>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5" name="文本框 14">
            <a:extLst>
              <a:ext uri="{FF2B5EF4-FFF2-40B4-BE49-F238E27FC236}">
                <a16:creationId xmlns:a16="http://schemas.microsoft.com/office/drawing/2014/main" id="{68825109-D753-4473-82FD-1CECB8F27E03}"/>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31</a:t>
            </a:r>
            <a:r>
              <a:rPr lang="zh-CN" altLang="en-US" sz="1200" b="1" dirty="0">
                <a:solidFill>
                  <a:schemeClr val="bg1"/>
                </a:solidFill>
                <a:latin typeface="+mj-lt"/>
                <a:cs typeface="Calibri" panose="020F0502020204030204" pitchFamily="34" charset="0"/>
              </a:rPr>
              <a:t>页</a:t>
            </a:r>
          </a:p>
        </p:txBody>
      </p:sp>
      <p:sp>
        <p:nvSpPr>
          <p:cNvPr id="16" name="文本框 1">
            <a:extLst>
              <a:ext uri="{FF2B5EF4-FFF2-40B4-BE49-F238E27FC236}">
                <a16:creationId xmlns:a16="http://schemas.microsoft.com/office/drawing/2014/main" id="{44847994-3B9A-48C6-AD09-7A18F9A61BDE}"/>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Tree>
    <p:extLst>
      <p:ext uri="{BB962C8B-B14F-4D97-AF65-F5344CB8AC3E}">
        <p14:creationId xmlns:p14="http://schemas.microsoft.com/office/powerpoint/2010/main" val="34605382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8DB75-6FDF-4990-B74D-9A2732931021}"/>
              </a:ext>
            </a:extLst>
          </p:cNvPr>
          <p:cNvSpPr>
            <a:spLocks noGrp="1"/>
          </p:cNvSpPr>
          <p:nvPr>
            <p:ph type="title"/>
          </p:nvPr>
        </p:nvSpPr>
        <p:spPr/>
        <p:txBody>
          <a:bodyPr>
            <a:normAutofit fontScale="90000"/>
          </a:bodyPr>
          <a:lstStyle/>
          <a:p>
            <a:r>
              <a:rPr lang="zh-CN" altLang="en-US" dirty="0"/>
              <a:t>休息</a:t>
            </a:r>
            <a:endParaRPr lang="en-US" dirty="0"/>
          </a:p>
        </p:txBody>
      </p:sp>
      <p:sp>
        <p:nvSpPr>
          <p:cNvPr id="4" name="Date Placeholder 3">
            <a:extLst>
              <a:ext uri="{FF2B5EF4-FFF2-40B4-BE49-F238E27FC236}">
                <a16:creationId xmlns:a16="http://schemas.microsoft.com/office/drawing/2014/main" id="{036C72D3-CA0F-4CE2-B229-7BBC2D9084AB}"/>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5" name="Rectangle 4">
            <a:extLst>
              <a:ext uri="{FF2B5EF4-FFF2-40B4-BE49-F238E27FC236}">
                <a16:creationId xmlns:a16="http://schemas.microsoft.com/office/drawing/2014/main" id="{8A53E21E-7CF7-4CC4-8BCD-1B6388A2620A}"/>
              </a:ext>
            </a:extLst>
          </p:cNvPr>
          <p:cNvSpPr/>
          <p:nvPr/>
        </p:nvSpPr>
        <p:spPr>
          <a:xfrm>
            <a:off x="1511808" y="1809134"/>
            <a:ext cx="3600000" cy="3600000"/>
          </a:xfrm>
          <a:prstGeom prst="rect">
            <a:avLst/>
          </a:prstGeom>
          <a:solidFill>
            <a:schemeClr val="bg1"/>
          </a:solidFill>
          <a:ln w="231775" cmpd="thickThin">
            <a:solidFill>
              <a:schemeClr val="accent1"/>
            </a:solidFill>
          </a:ln>
        </p:spPr>
        <p:txBody>
          <a:bodyPr wrap="square" lIns="0" tIns="0" rIns="0" bIns="0" anchor="ctr">
            <a:noAutofit/>
          </a:bodyPr>
          <a:lstStyle/>
          <a:p>
            <a:pPr algn="ctr"/>
            <a:r>
              <a:rPr lang="zh-CN" altLang="en-US" sz="3600" b="1" dirty="0">
                <a:solidFill>
                  <a:schemeClr val="accent1"/>
                </a:solidFill>
              </a:rPr>
              <a:t>茶歇</a:t>
            </a:r>
            <a:br>
              <a:rPr lang="zh-CN" altLang="en-US" sz="3600" b="1" dirty="0">
                <a:solidFill>
                  <a:schemeClr val="accent1"/>
                </a:solidFill>
              </a:rPr>
            </a:br>
            <a:r>
              <a:rPr lang="zh-CN" altLang="en-US" sz="3600" b="1" dirty="0">
                <a:solidFill>
                  <a:schemeClr val="accent1"/>
                </a:solidFill>
              </a:rPr>
              <a:t>（</a:t>
            </a:r>
            <a:r>
              <a:rPr lang="en-US" altLang="zh-CN" sz="3600" b="1" dirty="0">
                <a:solidFill>
                  <a:schemeClr val="accent1"/>
                </a:solidFill>
              </a:rPr>
              <a:t>15</a:t>
            </a:r>
            <a:r>
              <a:rPr lang="zh-CN" altLang="en-US" sz="3600" b="1" dirty="0">
                <a:solidFill>
                  <a:schemeClr val="accent1"/>
                </a:solidFill>
              </a:rPr>
              <a:t>分钟）</a:t>
            </a:r>
          </a:p>
        </p:txBody>
      </p:sp>
      <p:pic>
        <p:nvPicPr>
          <p:cNvPr id="8" name="Content Placeholder 6" descr="A close up of a coffee cup sitting on a table&#10;&#10;Description automatically generated">
            <a:extLst>
              <a:ext uri="{FF2B5EF4-FFF2-40B4-BE49-F238E27FC236}">
                <a16:creationId xmlns:a16="http://schemas.microsoft.com/office/drawing/2014/main" id="{40D55979-E3C8-4FF8-8E59-A1BD7A07A87B}"/>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785448" y="608658"/>
            <a:ext cx="5256363" cy="6000953"/>
          </a:xfrm>
          <a:prstGeom prst="rect">
            <a:avLst/>
          </a:prstGeom>
        </p:spPr>
      </p:pic>
      <p:sp>
        <p:nvSpPr>
          <p:cNvPr id="6" name="文本框 1">
            <a:extLst>
              <a:ext uri="{FF2B5EF4-FFF2-40B4-BE49-F238E27FC236}">
                <a16:creationId xmlns:a16="http://schemas.microsoft.com/office/drawing/2014/main" id="{149F70DE-AC20-4B77-AF21-ACC00EEA3577}"/>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7" name="文本框 2">
            <a:extLst>
              <a:ext uri="{FF2B5EF4-FFF2-40B4-BE49-F238E27FC236}">
                <a16:creationId xmlns:a16="http://schemas.microsoft.com/office/drawing/2014/main" id="{B957496E-B4D1-4955-8527-B9654A51AB61}"/>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9" name="文本框 8">
            <a:extLst>
              <a:ext uri="{FF2B5EF4-FFF2-40B4-BE49-F238E27FC236}">
                <a16:creationId xmlns:a16="http://schemas.microsoft.com/office/drawing/2014/main" id="{83801B55-3708-47E7-9C82-612A6C5ECBF6}"/>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32</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23032282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7D67A4-6045-44ED-A760-574DD29CB4AF}"/>
              </a:ext>
            </a:extLst>
          </p:cNvPr>
          <p:cNvSpPr>
            <a:spLocks noGrp="1"/>
          </p:cNvSpPr>
          <p:nvPr>
            <p:ph type="title"/>
          </p:nvPr>
        </p:nvSpPr>
        <p:spPr/>
        <p:txBody>
          <a:bodyPr>
            <a:normAutofit fontScale="90000"/>
          </a:bodyPr>
          <a:lstStyle/>
          <a:p>
            <a:r>
              <a:rPr lang="zh-CN" altLang="en-US" dirty="0">
                <a:latin typeface="+mn-ea"/>
                <a:ea typeface="+mn-ea"/>
              </a:rPr>
              <a:t>优势和差距分析</a:t>
            </a:r>
            <a:endParaRPr lang="en-US" dirty="0">
              <a:latin typeface="+mn-ea"/>
              <a:ea typeface="+mn-ea"/>
            </a:endParaRPr>
          </a:p>
        </p:txBody>
      </p:sp>
      <p:sp>
        <p:nvSpPr>
          <p:cNvPr id="4" name="Date Placeholder 3">
            <a:extLst>
              <a:ext uri="{FF2B5EF4-FFF2-40B4-BE49-F238E27FC236}">
                <a16:creationId xmlns:a16="http://schemas.microsoft.com/office/drawing/2014/main" id="{2D9A1CCC-322E-471D-AE48-C3EDFCBBEEF5}"/>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sp>
        <p:nvSpPr>
          <p:cNvPr id="12" name="Rectangle 11">
            <a:extLst>
              <a:ext uri="{FF2B5EF4-FFF2-40B4-BE49-F238E27FC236}">
                <a16:creationId xmlns:a16="http://schemas.microsoft.com/office/drawing/2014/main" id="{1877A0E9-096C-4A41-9A11-6F78DDD52E07}"/>
              </a:ext>
            </a:extLst>
          </p:cNvPr>
          <p:cNvSpPr/>
          <p:nvPr/>
        </p:nvSpPr>
        <p:spPr>
          <a:xfrm>
            <a:off x="388225" y="5660071"/>
            <a:ext cx="4817660" cy="767789"/>
          </a:xfrm>
          <a:prstGeom prst="rect">
            <a:avLst/>
          </a:prstGeom>
          <a:solidFill>
            <a:schemeClr val="accent5">
              <a:lumMod val="5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prstClr val="white"/>
                </a:solidFill>
              </a:rPr>
              <a:t>行动计划</a:t>
            </a:r>
          </a:p>
        </p:txBody>
      </p:sp>
      <p:sp>
        <p:nvSpPr>
          <p:cNvPr id="11" name="Flowchart: Off-page Connector 10">
            <a:extLst>
              <a:ext uri="{FF2B5EF4-FFF2-40B4-BE49-F238E27FC236}">
                <a16:creationId xmlns:a16="http://schemas.microsoft.com/office/drawing/2014/main" id="{08E76C2F-ACDA-41BF-B5D5-4F2B6F3316EB}"/>
              </a:ext>
            </a:extLst>
          </p:cNvPr>
          <p:cNvSpPr/>
          <p:nvPr/>
        </p:nvSpPr>
        <p:spPr>
          <a:xfrm>
            <a:off x="388225" y="3740296"/>
            <a:ext cx="4817660" cy="2019058"/>
          </a:xfrm>
          <a:prstGeom prst="flowChartOffpageConnector">
            <a:avLst/>
          </a:prstGeom>
          <a:solidFill>
            <a:schemeClr val="tx2">
              <a:lumMod val="60000"/>
              <a:lumOff val="4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dirty="0">
                <a:solidFill>
                  <a:prstClr val="black"/>
                </a:solidFill>
              </a:rPr>
              <a:t>提出加强贵方系统、计划和程序的想法</a:t>
            </a:r>
          </a:p>
        </p:txBody>
      </p:sp>
      <p:sp>
        <p:nvSpPr>
          <p:cNvPr id="10" name="Flowchart: Off-page Connector 9">
            <a:extLst>
              <a:ext uri="{FF2B5EF4-FFF2-40B4-BE49-F238E27FC236}">
                <a16:creationId xmlns:a16="http://schemas.microsoft.com/office/drawing/2014/main" id="{79B8B67E-8274-4744-97F0-91637BA7A559}"/>
              </a:ext>
            </a:extLst>
          </p:cNvPr>
          <p:cNvSpPr/>
          <p:nvPr/>
        </p:nvSpPr>
        <p:spPr>
          <a:xfrm>
            <a:off x="388225" y="2342740"/>
            <a:ext cx="4817660" cy="1474280"/>
          </a:xfrm>
          <a:prstGeom prst="flowChartOffpageConnector">
            <a:avLst/>
          </a:prstGeom>
          <a:solidFill>
            <a:schemeClr val="tx2">
              <a:lumMod val="40000"/>
              <a:lumOff val="60000"/>
            </a:schemeClr>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dirty="0">
                <a:solidFill>
                  <a:prstClr val="black"/>
                </a:solidFill>
              </a:rPr>
              <a:t>核对假设情况</a:t>
            </a:r>
          </a:p>
        </p:txBody>
      </p:sp>
      <p:sp>
        <p:nvSpPr>
          <p:cNvPr id="8" name="Flowchart: Off-page Connector 7">
            <a:extLst>
              <a:ext uri="{FF2B5EF4-FFF2-40B4-BE49-F238E27FC236}">
                <a16:creationId xmlns:a16="http://schemas.microsoft.com/office/drawing/2014/main" id="{D7F5B448-CFCC-47F0-A53A-961C9A8A21DE}"/>
              </a:ext>
            </a:extLst>
          </p:cNvPr>
          <p:cNvSpPr/>
          <p:nvPr/>
        </p:nvSpPr>
        <p:spPr>
          <a:xfrm>
            <a:off x="388225" y="914568"/>
            <a:ext cx="4817660" cy="1474280"/>
          </a:xfrm>
          <a:prstGeom prst="flowChartOffpageConnector">
            <a:avLst/>
          </a:prstGeom>
          <a:solidFill>
            <a:schemeClr val="bg2"/>
          </a:solidFill>
          <a:ln w="25400">
            <a:solidFill>
              <a:schemeClr val="accent3"/>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dirty="0">
                <a:solidFill>
                  <a:prstClr val="black"/>
                </a:solidFill>
              </a:rPr>
              <a:t>审查优势和差距</a:t>
            </a:r>
          </a:p>
        </p:txBody>
      </p:sp>
      <p:sp>
        <p:nvSpPr>
          <p:cNvPr id="13" name="Rectangle 12">
            <a:extLst>
              <a:ext uri="{FF2B5EF4-FFF2-40B4-BE49-F238E27FC236}">
                <a16:creationId xmlns:a16="http://schemas.microsoft.com/office/drawing/2014/main" id="{26D38A6C-2F8F-4154-AD53-AC19193B93C6}"/>
              </a:ext>
            </a:extLst>
          </p:cNvPr>
          <p:cNvSpPr/>
          <p:nvPr/>
        </p:nvSpPr>
        <p:spPr>
          <a:xfrm>
            <a:off x="5841240" y="990741"/>
            <a:ext cx="5559361" cy="4910528"/>
          </a:xfrm>
          <a:prstGeom prst="rect">
            <a:avLst/>
          </a:prstGeom>
        </p:spPr>
        <p:txBody>
          <a:bodyPr wrap="square" lIns="91440" tIns="45720" rIns="91440" bIns="45720" anchor="t">
            <a:noAutofit/>
          </a:bodyPr>
          <a:lstStyle/>
          <a:p>
            <a:pPr lvl="0">
              <a:spcAft>
                <a:spcPts val="1200"/>
              </a:spcAft>
              <a:defRPr/>
            </a:pPr>
            <a:r>
              <a:rPr lang="zh-CN" altLang="en-US" sz="2000" b="1" u="sng" dirty="0">
                <a:solidFill>
                  <a:prstClr val="black"/>
                </a:solidFill>
                <a:latin typeface="+mn-ea"/>
                <a:cs typeface="Calibri" panose="020F0502020204030204" pitchFamily="34" charset="0"/>
              </a:rPr>
              <a:t>任务：</a:t>
            </a:r>
          </a:p>
          <a:p>
            <a:pPr marL="342900" lvl="0" indent="-342900" algn="just">
              <a:spcAft>
                <a:spcPts val="1200"/>
              </a:spcAft>
              <a:buFontTx/>
              <a:buAutoNum type="arabicPeriod"/>
              <a:defRPr/>
            </a:pP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分成小组，将一张纸分成三个部分。</a:t>
            </a:r>
          </a:p>
          <a:p>
            <a:pPr marL="342900" lvl="0" indent="-342900" algn="just">
              <a:spcAft>
                <a:spcPts val="1200"/>
              </a:spcAft>
              <a:buFontTx/>
              <a:buAutoNum type="arabicPeriod"/>
              <a:defRPr/>
            </a:pP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审查国家疫苗接种部署计划和您的桌面演练笔记</a:t>
            </a:r>
            <a:endParaRPr kumimoji="0" lang="en-US" sz="2000" b="0" i="0" u="none" strike="noStrike" kern="1200" cap="none" spc="0" normalizeH="0" baseline="0" noProof="0" dirty="0">
              <a:ln>
                <a:noFill/>
              </a:ln>
              <a:solidFill>
                <a:prstClr val="black"/>
              </a:solidFill>
              <a:effectLst/>
              <a:uLnTx/>
              <a:uFillTx/>
              <a:latin typeface="Times New Roman" panose="02020603050405020304" pitchFamily="18" charset="0"/>
              <a:ea typeface="SimSun" panose="02010600030101010101" pitchFamily="2" charset="-122"/>
              <a:cs typeface="Times New Roman" panose="02020603050405020304" pitchFamily="18" charset="0"/>
            </a:endParaRPr>
          </a:p>
          <a:p>
            <a:pPr marL="342900" lvl="0" indent="-342900" algn="just">
              <a:spcAft>
                <a:spcPts val="1200"/>
              </a:spcAft>
              <a:buFont typeface="+mj-lt"/>
              <a:buAutoNum type="arabicPeriod"/>
              <a:defRPr/>
            </a:pP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讨论须回答的每个部分，并写下您的意见：</a:t>
            </a:r>
          </a:p>
          <a:p>
            <a:pPr marL="800100" lvl="1" indent="-342900" algn="just">
              <a:spcAft>
                <a:spcPts val="1200"/>
              </a:spcAft>
              <a:buFont typeface="Arial" panose="020B0604020202020204" pitchFamily="34" charset="0"/>
              <a:buChar char="•"/>
              <a:defRPr/>
            </a:pPr>
            <a:r>
              <a:rPr lang="en-US" altLang="zh-CN"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疫苗部署计划的哪些组成部分很强大</a:t>
            </a:r>
            <a:r>
              <a:rPr lang="en-US" altLang="zh-CN"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a:t>
            </a: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运行良好？（良好做法）</a:t>
            </a:r>
          </a:p>
          <a:p>
            <a:pPr marL="800100" lvl="1" indent="-342900" algn="just">
              <a:spcAft>
                <a:spcPts val="1200"/>
              </a:spcAft>
              <a:buFont typeface="Arial" panose="020B0604020202020204" pitchFamily="34" charset="0"/>
              <a:buChar char="•"/>
              <a:defRPr/>
            </a:pPr>
            <a:r>
              <a:rPr lang="en-US" altLang="zh-CN"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疫苗部署计划的哪些组成部分较薄弱</a:t>
            </a:r>
            <a:r>
              <a:rPr lang="en-US" altLang="zh-CN"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a:t>
            </a: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具有挑战性，并需要开展进一步的工作？（瓶颈）</a:t>
            </a:r>
          </a:p>
          <a:p>
            <a:pPr marL="800100" lvl="1" indent="-342900" algn="just">
              <a:spcAft>
                <a:spcPts val="1200"/>
              </a:spcAft>
              <a:buFont typeface="Arial" panose="020B0604020202020204" pitchFamily="34" charset="0"/>
              <a:buChar char="•"/>
              <a:defRPr/>
            </a:pP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建议需要进一步计划的关键领域</a:t>
            </a:r>
            <a:r>
              <a:rPr lang="en-US" altLang="zh-CN"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a:t>
            </a: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活动并确定优先次序（前</a:t>
            </a:r>
            <a:r>
              <a:rPr lang="en-US" altLang="zh-CN"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3</a:t>
            </a:r>
            <a:r>
              <a:rPr lang="zh-CN" altLang="en-US" sz="2000"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名）</a:t>
            </a:r>
          </a:p>
        </p:txBody>
      </p:sp>
      <p:grpSp>
        <p:nvGrpSpPr>
          <p:cNvPr id="14" name="Group 13">
            <a:extLst>
              <a:ext uri="{FF2B5EF4-FFF2-40B4-BE49-F238E27FC236}">
                <a16:creationId xmlns:a16="http://schemas.microsoft.com/office/drawing/2014/main" id="{89301FD9-3E22-4D05-AB5A-E42D4E841735}"/>
              </a:ext>
            </a:extLst>
          </p:cNvPr>
          <p:cNvGrpSpPr/>
          <p:nvPr/>
        </p:nvGrpSpPr>
        <p:grpSpPr>
          <a:xfrm>
            <a:off x="10015153" y="616062"/>
            <a:ext cx="1836457" cy="749356"/>
            <a:chOff x="9978391" y="5342554"/>
            <a:chExt cx="1836457" cy="749356"/>
          </a:xfrm>
        </p:grpSpPr>
        <p:pic>
          <p:nvPicPr>
            <p:cNvPr id="15" name="Picture 14">
              <a:extLst>
                <a:ext uri="{FF2B5EF4-FFF2-40B4-BE49-F238E27FC236}">
                  <a16:creationId xmlns:a16="http://schemas.microsoft.com/office/drawing/2014/main" id="{68BB950D-E0EA-4CF9-914C-A9343E4B7783}"/>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6" name="TextBox 15">
              <a:extLst>
                <a:ext uri="{FF2B5EF4-FFF2-40B4-BE49-F238E27FC236}">
                  <a16:creationId xmlns:a16="http://schemas.microsoft.com/office/drawing/2014/main" id="{E30C1043-CB9B-46D4-B470-C7E83CDEBCC2}"/>
                </a:ext>
              </a:extLst>
            </p:cNvPr>
            <p:cNvSpPr txBox="1"/>
            <p:nvPr/>
          </p:nvSpPr>
          <p:spPr>
            <a:xfrm>
              <a:off x="10668380" y="5522976"/>
              <a:ext cx="1146468" cy="461665"/>
            </a:xfrm>
            <a:prstGeom prst="rect">
              <a:avLst/>
            </a:prstGeom>
            <a:noFill/>
          </p:spPr>
          <p:txBody>
            <a:bodyPr wrap="none" rtlCol="0">
              <a:spAutoFit/>
            </a:bodyPr>
            <a:lstStyle/>
            <a:p>
              <a:pPr lvl="0">
                <a:spcBef>
                  <a:spcPts val="700"/>
                </a:spcBef>
                <a:buClr>
                  <a:srgbClr val="DD8047"/>
                </a:buClr>
                <a:buSzPct val="60000"/>
                <a:defRPr/>
              </a:pPr>
              <a:r>
                <a:rPr lang="en-US" altLang="zh-CN" sz="2400" b="1" dirty="0">
                  <a:solidFill>
                    <a:srgbClr val="0070C0"/>
                  </a:solidFill>
                  <a:cs typeface="Calibri" panose="020F0502020204030204" pitchFamily="34" charset="0"/>
                </a:rPr>
                <a:t>75</a:t>
              </a:r>
              <a:r>
                <a:rPr lang="zh-CN" altLang="en-US" sz="2400" b="1" dirty="0">
                  <a:solidFill>
                    <a:srgbClr val="0070C0"/>
                  </a:solidFill>
                  <a:cs typeface="Calibri" panose="020F0502020204030204" pitchFamily="34" charset="0"/>
                </a:rPr>
                <a:t>分钟</a:t>
              </a:r>
            </a:p>
          </p:txBody>
        </p:sp>
      </p:grpSp>
      <p:cxnSp>
        <p:nvCxnSpPr>
          <p:cNvPr id="18" name="Straight Connector 17">
            <a:extLst>
              <a:ext uri="{FF2B5EF4-FFF2-40B4-BE49-F238E27FC236}">
                <a16:creationId xmlns:a16="http://schemas.microsoft.com/office/drawing/2014/main" id="{BCBB288C-3A71-44A7-A69E-8D16D8551DF0}"/>
              </a:ext>
            </a:extLst>
          </p:cNvPr>
          <p:cNvCxnSpPr/>
          <p:nvPr/>
        </p:nvCxnSpPr>
        <p:spPr>
          <a:xfrm>
            <a:off x="5506589" y="6270602"/>
            <a:ext cx="6228665" cy="0"/>
          </a:xfrm>
          <a:prstGeom prst="line">
            <a:avLst/>
          </a:prstGeom>
          <a:ln w="25400">
            <a:prstDash val="dash"/>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5B964DD-F08B-438A-B1C8-E8CDC9A289C8}"/>
              </a:ext>
            </a:extLst>
          </p:cNvPr>
          <p:cNvSpPr txBox="1"/>
          <p:nvPr/>
        </p:nvSpPr>
        <p:spPr>
          <a:xfrm>
            <a:off x="6507881" y="6270602"/>
            <a:ext cx="4892722" cy="369332"/>
          </a:xfrm>
          <a:prstGeom prst="rect">
            <a:avLst/>
          </a:prstGeom>
          <a:noFill/>
        </p:spPr>
        <p:txBody>
          <a:bodyPr wrap="square" rtlCol="0">
            <a:spAutoFit/>
          </a:bodyPr>
          <a:lstStyle/>
          <a:p>
            <a:pPr lvl="0">
              <a:spcBef>
                <a:spcPts val="700"/>
              </a:spcBef>
              <a:buClr>
                <a:srgbClr val="DD8047"/>
              </a:buClr>
              <a:buSzPct val="60000"/>
              <a:defRPr/>
            </a:pPr>
            <a:r>
              <a:rPr lang="zh-CN" altLang="en-US" i="1" dirty="0">
                <a:solidFill>
                  <a:srgbClr val="A24B19"/>
                </a:solidFill>
                <a:cs typeface="Calibri" panose="020F0502020204030204" pitchFamily="34" charset="0"/>
              </a:rPr>
              <a:t>注：行动计划将在下一次小会上完成</a:t>
            </a:r>
          </a:p>
        </p:txBody>
      </p:sp>
      <p:sp>
        <p:nvSpPr>
          <p:cNvPr id="17" name="文本框 1">
            <a:extLst>
              <a:ext uri="{FF2B5EF4-FFF2-40B4-BE49-F238E27FC236}">
                <a16:creationId xmlns:a16="http://schemas.microsoft.com/office/drawing/2014/main" id="{373B3B97-0CD0-4B68-8F5C-86B7FC6CDB98}"/>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20" name="文本框 2">
            <a:extLst>
              <a:ext uri="{FF2B5EF4-FFF2-40B4-BE49-F238E27FC236}">
                <a16:creationId xmlns:a16="http://schemas.microsoft.com/office/drawing/2014/main" id="{3075553C-F3E3-4B7D-B852-B34B52B37914}"/>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21" name="文本框 20">
            <a:extLst>
              <a:ext uri="{FF2B5EF4-FFF2-40B4-BE49-F238E27FC236}">
                <a16:creationId xmlns:a16="http://schemas.microsoft.com/office/drawing/2014/main" id="{D14D3BA6-838E-45D7-8F3A-081D73F28572}"/>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33</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36166254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zh-CN" altLang="en-US" dirty="0">
                <a:latin typeface="+mn-ea"/>
                <a:ea typeface="+mn-ea"/>
              </a:rPr>
              <a:t>行动计划</a:t>
            </a:r>
            <a:endParaRPr lang="en-US" dirty="0">
              <a:latin typeface="+mn-ea"/>
              <a:ea typeface="+mn-ea"/>
            </a:endParaRP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pic>
        <p:nvPicPr>
          <p:cNvPr id="5" name="Picture 4">
            <a:extLst>
              <a:ext uri="{FF2B5EF4-FFF2-40B4-BE49-F238E27FC236}">
                <a16:creationId xmlns:a16="http://schemas.microsoft.com/office/drawing/2014/main" id="{191160E5-625D-4340-B7C6-749B9B9DC69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52780" y="1591319"/>
            <a:ext cx="3633701" cy="3675362"/>
          </a:xfrm>
          <a:prstGeom prst="rect">
            <a:avLst/>
          </a:prstGeom>
        </p:spPr>
      </p:pic>
      <p:pic>
        <p:nvPicPr>
          <p:cNvPr id="20" name="Picture 19">
            <a:extLst>
              <a:ext uri="{FF2B5EF4-FFF2-40B4-BE49-F238E27FC236}">
                <a16:creationId xmlns:a16="http://schemas.microsoft.com/office/drawing/2014/main" id="{F7E3BC02-E4EF-4331-AE3E-414EB8D48D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970240" y="1315990"/>
            <a:ext cx="7944256" cy="4327360"/>
          </a:xfrm>
          <a:prstGeom prst="rect">
            <a:avLst/>
          </a:prstGeom>
        </p:spPr>
      </p:pic>
      <p:grpSp>
        <p:nvGrpSpPr>
          <p:cNvPr id="21" name="Group 20">
            <a:extLst>
              <a:ext uri="{FF2B5EF4-FFF2-40B4-BE49-F238E27FC236}">
                <a16:creationId xmlns:a16="http://schemas.microsoft.com/office/drawing/2014/main" id="{7B2A816A-70D3-48BC-BE06-C4284701AC98}"/>
              </a:ext>
            </a:extLst>
          </p:cNvPr>
          <p:cNvGrpSpPr/>
          <p:nvPr/>
        </p:nvGrpSpPr>
        <p:grpSpPr>
          <a:xfrm>
            <a:off x="1445420" y="5643350"/>
            <a:ext cx="1836457" cy="749356"/>
            <a:chOff x="9978391" y="5342554"/>
            <a:chExt cx="1836457" cy="749356"/>
          </a:xfrm>
        </p:grpSpPr>
        <p:pic>
          <p:nvPicPr>
            <p:cNvPr id="22" name="Picture 21">
              <a:extLst>
                <a:ext uri="{FF2B5EF4-FFF2-40B4-BE49-F238E27FC236}">
                  <a16:creationId xmlns:a16="http://schemas.microsoft.com/office/drawing/2014/main" id="{51F79309-2284-4C6C-8B8E-00FB51F645F1}"/>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23" name="TextBox 22">
              <a:extLst>
                <a:ext uri="{FF2B5EF4-FFF2-40B4-BE49-F238E27FC236}">
                  <a16:creationId xmlns:a16="http://schemas.microsoft.com/office/drawing/2014/main" id="{6FFD4572-B504-4819-B475-93A622443C5B}"/>
                </a:ext>
              </a:extLst>
            </p:cNvPr>
            <p:cNvSpPr txBox="1"/>
            <p:nvPr/>
          </p:nvSpPr>
          <p:spPr>
            <a:xfrm>
              <a:off x="10668380" y="5522976"/>
              <a:ext cx="1146468" cy="461665"/>
            </a:xfrm>
            <a:prstGeom prst="rect">
              <a:avLst/>
            </a:prstGeom>
            <a:noFill/>
          </p:spPr>
          <p:txBody>
            <a:bodyPr wrap="none" rtlCol="0">
              <a:spAutoFit/>
            </a:bodyPr>
            <a:lstStyle/>
            <a:p>
              <a:pPr>
                <a:spcBef>
                  <a:spcPts val="700"/>
                </a:spcBef>
                <a:buClr>
                  <a:srgbClr val="DD8047"/>
                </a:buClr>
                <a:buSzPct val="60000"/>
              </a:pPr>
              <a:r>
                <a:rPr lang="en-US" altLang="zh-CN" sz="2400" b="1" dirty="0">
                  <a:solidFill>
                    <a:srgbClr val="0070C0"/>
                  </a:solidFill>
                  <a:latin typeface="+mj-lt"/>
                  <a:cs typeface="Calibri" panose="020F0502020204030204" pitchFamily="34" charset="0"/>
                </a:rPr>
                <a:t>45</a:t>
              </a:r>
              <a:r>
                <a:rPr lang="zh-CN" altLang="en-US" sz="2400" b="1" dirty="0">
                  <a:solidFill>
                    <a:srgbClr val="0070C0"/>
                  </a:solidFill>
                  <a:latin typeface="+mj-lt"/>
                  <a:cs typeface="Calibri" panose="020F0502020204030204" pitchFamily="34" charset="0"/>
                </a:rPr>
                <a:t>分钟</a:t>
              </a:r>
            </a:p>
          </p:txBody>
        </p:sp>
      </p:grpSp>
      <p:sp>
        <p:nvSpPr>
          <p:cNvPr id="11" name="文本框 10"/>
          <p:cNvSpPr txBox="1">
            <a:spLocks/>
          </p:cNvSpPr>
          <p:nvPr/>
        </p:nvSpPr>
        <p:spPr>
          <a:xfrm>
            <a:off x="4067581" y="1351194"/>
            <a:ext cx="1645920" cy="646331"/>
          </a:xfrm>
          <a:prstGeom prst="rect">
            <a:avLst/>
          </a:prstGeom>
          <a:solidFill>
            <a:srgbClr val="C00000"/>
          </a:solidFill>
        </p:spPr>
        <p:txBody>
          <a:bodyPr wrap="square" rtlCol="0" anchor="ctr" anchorCtr="0">
            <a:spAutoFit/>
          </a:bodyPr>
          <a:lstStyle/>
          <a:p>
            <a:pPr algn="ctr"/>
            <a:r>
              <a:rPr lang="zh-CN" altLang="en-US" b="1" dirty="0">
                <a:solidFill>
                  <a:schemeClr val="bg1"/>
                </a:solidFill>
                <a:latin typeface="+mn-ea"/>
              </a:rPr>
              <a:t>主要挑战</a:t>
            </a:r>
            <a:r>
              <a:rPr lang="en-US" altLang="zh-CN" b="1" dirty="0">
                <a:solidFill>
                  <a:schemeClr val="bg1"/>
                </a:solidFill>
                <a:latin typeface="+mn-ea"/>
              </a:rPr>
              <a:t>/</a:t>
            </a:r>
            <a:br>
              <a:rPr lang="en-US" altLang="zh-CN" b="1" dirty="0">
                <a:solidFill>
                  <a:schemeClr val="bg1"/>
                </a:solidFill>
                <a:latin typeface="+mn-ea"/>
              </a:rPr>
            </a:br>
            <a:r>
              <a:rPr lang="zh-CN" altLang="en-US" b="1" dirty="0">
                <a:solidFill>
                  <a:schemeClr val="bg1"/>
                </a:solidFill>
                <a:latin typeface="+mn-ea"/>
              </a:rPr>
              <a:t>差距</a:t>
            </a:r>
          </a:p>
        </p:txBody>
      </p:sp>
      <p:sp>
        <p:nvSpPr>
          <p:cNvPr id="12" name="文本框 11"/>
          <p:cNvSpPr txBox="1"/>
          <p:nvPr/>
        </p:nvSpPr>
        <p:spPr>
          <a:xfrm>
            <a:off x="5713501" y="1518365"/>
            <a:ext cx="2412000" cy="369332"/>
          </a:xfrm>
          <a:prstGeom prst="rect">
            <a:avLst/>
          </a:prstGeom>
          <a:solidFill>
            <a:srgbClr val="C00000"/>
          </a:solidFill>
        </p:spPr>
        <p:txBody>
          <a:bodyPr wrap="square" rtlCol="0" anchor="ctr" anchorCtr="0">
            <a:spAutoFit/>
          </a:bodyPr>
          <a:lstStyle/>
          <a:p>
            <a:pPr algn="ctr"/>
            <a:r>
              <a:rPr lang="zh-CN" altLang="en-US" b="1" dirty="0">
                <a:solidFill>
                  <a:schemeClr val="bg1"/>
                </a:solidFill>
                <a:latin typeface="STXihei" panose="02010600040101010101" pitchFamily="2" charset="-122"/>
                <a:ea typeface="STXihei" panose="02010600040101010101" pitchFamily="2" charset="-122"/>
              </a:rPr>
              <a:t>建议的解决方案</a:t>
            </a:r>
          </a:p>
        </p:txBody>
      </p:sp>
      <p:sp>
        <p:nvSpPr>
          <p:cNvPr id="13" name="文本框 12"/>
          <p:cNvSpPr txBox="1"/>
          <p:nvPr/>
        </p:nvSpPr>
        <p:spPr>
          <a:xfrm>
            <a:off x="8187445" y="1386462"/>
            <a:ext cx="1836638" cy="646331"/>
          </a:xfrm>
          <a:prstGeom prst="rect">
            <a:avLst/>
          </a:prstGeom>
          <a:solidFill>
            <a:srgbClr val="C00000"/>
          </a:solidFill>
        </p:spPr>
        <p:txBody>
          <a:bodyPr wrap="square" rtlCol="0">
            <a:spAutoFit/>
          </a:bodyPr>
          <a:lstStyle/>
          <a:p>
            <a:pPr algn="ctr"/>
            <a:r>
              <a:rPr lang="zh-CN" altLang="en-US" b="1" dirty="0">
                <a:solidFill>
                  <a:schemeClr val="bg1"/>
                </a:solidFill>
                <a:latin typeface="STXihei" panose="02010600040101010101" pitchFamily="2" charset="-122"/>
                <a:ea typeface="STXihei" panose="02010600040101010101" pitchFamily="2" charset="-122"/>
              </a:rPr>
              <a:t>解决问题的</a:t>
            </a:r>
            <a:br>
              <a:rPr lang="en-US" altLang="zh-CN" b="1" dirty="0">
                <a:solidFill>
                  <a:schemeClr val="bg1"/>
                </a:solidFill>
                <a:latin typeface="STXihei" panose="02010600040101010101" pitchFamily="2" charset="-122"/>
                <a:ea typeface="STXihei" panose="02010600040101010101" pitchFamily="2" charset="-122"/>
              </a:rPr>
            </a:br>
            <a:r>
              <a:rPr lang="zh-CN" altLang="en-US" b="1" dirty="0">
                <a:solidFill>
                  <a:schemeClr val="bg1"/>
                </a:solidFill>
                <a:latin typeface="STXihei" panose="02010600040101010101" pitchFamily="2" charset="-122"/>
                <a:ea typeface="STXihei" panose="02010600040101010101" pitchFamily="2" charset="-122"/>
              </a:rPr>
              <a:t>时间安排</a:t>
            </a:r>
          </a:p>
        </p:txBody>
      </p:sp>
      <p:sp>
        <p:nvSpPr>
          <p:cNvPr id="14" name="文本框 13"/>
          <p:cNvSpPr txBox="1"/>
          <p:nvPr/>
        </p:nvSpPr>
        <p:spPr>
          <a:xfrm>
            <a:off x="10086027" y="1489693"/>
            <a:ext cx="1800000" cy="369332"/>
          </a:xfrm>
          <a:prstGeom prst="rect">
            <a:avLst/>
          </a:prstGeom>
          <a:solidFill>
            <a:srgbClr val="C00000"/>
          </a:solidFill>
        </p:spPr>
        <p:txBody>
          <a:bodyPr wrap="square" rtlCol="0" anchor="ctr" anchorCtr="0">
            <a:spAutoFit/>
          </a:bodyPr>
          <a:lstStyle/>
          <a:p>
            <a:pPr algn="ctr"/>
            <a:r>
              <a:rPr lang="zh-CN" altLang="en-US" b="1" dirty="0">
                <a:solidFill>
                  <a:schemeClr val="bg1"/>
                </a:solidFill>
                <a:latin typeface="STXihei" panose="02010600040101010101" pitchFamily="2" charset="-122"/>
                <a:ea typeface="STXihei" panose="02010600040101010101" pitchFamily="2" charset="-122"/>
              </a:rPr>
              <a:t>负责单位</a:t>
            </a:r>
          </a:p>
        </p:txBody>
      </p:sp>
      <p:sp>
        <p:nvSpPr>
          <p:cNvPr id="15" name="文本框 1">
            <a:extLst>
              <a:ext uri="{FF2B5EF4-FFF2-40B4-BE49-F238E27FC236}">
                <a16:creationId xmlns:a16="http://schemas.microsoft.com/office/drawing/2014/main" id="{BD1AB457-E60F-4CD9-BA4C-9068D7774CB6}"/>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6" name="文本框 2">
            <a:extLst>
              <a:ext uri="{FF2B5EF4-FFF2-40B4-BE49-F238E27FC236}">
                <a16:creationId xmlns:a16="http://schemas.microsoft.com/office/drawing/2014/main" id="{3C1D5CB9-B580-4F98-8181-47E6383E61A9}"/>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7" name="文本框 16">
            <a:extLst>
              <a:ext uri="{FF2B5EF4-FFF2-40B4-BE49-F238E27FC236}">
                <a16:creationId xmlns:a16="http://schemas.microsoft.com/office/drawing/2014/main" id="{97478D7F-3358-4B0D-A343-5982A3ABD591}"/>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34</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3263521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zh-CN" altLang="en-US" dirty="0"/>
              <a:t>与会者反馈表</a:t>
            </a:r>
            <a:endParaRPr lang="en-US" dirty="0"/>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pic>
        <p:nvPicPr>
          <p:cNvPr id="3" name="Picture 2">
            <a:extLst>
              <a:ext uri="{FF2B5EF4-FFF2-40B4-BE49-F238E27FC236}">
                <a16:creationId xmlns:a16="http://schemas.microsoft.com/office/drawing/2014/main" id="{AB918967-1504-466D-B993-22C06F961813}"/>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19772" y="1062607"/>
            <a:ext cx="3884491" cy="515456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C62B40BA-F069-46EB-80AD-1DA680739316}"/>
              </a:ext>
            </a:extLst>
          </p:cNvPr>
          <p:cNvSpPr/>
          <p:nvPr/>
        </p:nvSpPr>
        <p:spPr>
          <a:xfrm>
            <a:off x="6172765" y="2184611"/>
            <a:ext cx="4799463" cy="1384995"/>
          </a:xfrm>
          <a:prstGeom prst="rect">
            <a:avLst/>
          </a:prstGeom>
        </p:spPr>
        <p:txBody>
          <a:bodyPr wrap="square">
            <a:spAutoFit/>
          </a:bodyPr>
          <a:lstStyle/>
          <a:p>
            <a:pPr lvl="0" algn="just">
              <a:spcAft>
                <a:spcPts val="800"/>
              </a:spcAft>
              <a:defRPr/>
            </a:pPr>
            <a:r>
              <a:rPr lang="zh-CN" altLang="en-US" sz="2800" dirty="0">
                <a:solidFill>
                  <a:prstClr val="black"/>
                </a:solidFill>
                <a:latin typeface="KaiTi" panose="02010609060101010101" pitchFamily="49" charset="-122"/>
                <a:ea typeface="KaiTi" panose="02010609060101010101" pitchFamily="49" charset="-122"/>
              </a:rPr>
              <a:t>您的</a:t>
            </a:r>
            <a:r>
              <a:rPr lang="zh-CN" altLang="en-US" sz="2800" u="sng" dirty="0">
                <a:solidFill>
                  <a:schemeClr val="accent3"/>
                </a:solidFill>
                <a:latin typeface="KaiTi" panose="02010609060101010101" pitchFamily="49" charset="-122"/>
                <a:ea typeface="KaiTi" panose="02010609060101010101" pitchFamily="49" charset="-122"/>
              </a:rPr>
              <a:t>反馈</a:t>
            </a:r>
            <a:r>
              <a:rPr lang="zh-CN" altLang="en-US" sz="2800" dirty="0">
                <a:solidFill>
                  <a:prstClr val="black"/>
                </a:solidFill>
                <a:latin typeface="KaiTi" panose="02010609060101010101" pitchFamily="49" charset="-122"/>
                <a:ea typeface="KaiTi" panose="02010609060101010101" pitchFamily="49" charset="-122"/>
              </a:rPr>
              <a:t>将帮助我们保持和提高未来模拟演练的质量和相关性。</a:t>
            </a:r>
          </a:p>
        </p:txBody>
      </p:sp>
      <p:grpSp>
        <p:nvGrpSpPr>
          <p:cNvPr id="9" name="Group 8">
            <a:extLst>
              <a:ext uri="{FF2B5EF4-FFF2-40B4-BE49-F238E27FC236}">
                <a16:creationId xmlns:a16="http://schemas.microsoft.com/office/drawing/2014/main" id="{2B3E6510-CC81-4105-9D35-20E4BF56DD55}"/>
              </a:ext>
            </a:extLst>
          </p:cNvPr>
          <p:cNvGrpSpPr/>
          <p:nvPr/>
        </p:nvGrpSpPr>
        <p:grpSpPr>
          <a:xfrm>
            <a:off x="7730214" y="4687651"/>
            <a:ext cx="1664936" cy="749356"/>
            <a:chOff x="9978391" y="5342554"/>
            <a:chExt cx="1664936" cy="749356"/>
          </a:xfrm>
        </p:grpSpPr>
        <p:pic>
          <p:nvPicPr>
            <p:cNvPr id="13" name="Picture 12">
              <a:extLst>
                <a:ext uri="{FF2B5EF4-FFF2-40B4-BE49-F238E27FC236}">
                  <a16:creationId xmlns:a16="http://schemas.microsoft.com/office/drawing/2014/main" id="{973EC829-C3FA-4328-99AA-B40E0032AAF7}"/>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978391" y="5342554"/>
              <a:ext cx="784098" cy="749356"/>
            </a:xfrm>
            <a:prstGeom prst="rect">
              <a:avLst/>
            </a:prstGeom>
          </p:spPr>
        </p:pic>
        <p:sp>
          <p:nvSpPr>
            <p:cNvPr id="14" name="TextBox 13">
              <a:extLst>
                <a:ext uri="{FF2B5EF4-FFF2-40B4-BE49-F238E27FC236}">
                  <a16:creationId xmlns:a16="http://schemas.microsoft.com/office/drawing/2014/main" id="{CC1F5717-065B-4919-AD00-736B6FD64B1C}"/>
                </a:ext>
              </a:extLst>
            </p:cNvPr>
            <p:cNvSpPr txBox="1"/>
            <p:nvPr/>
          </p:nvSpPr>
          <p:spPr>
            <a:xfrm>
              <a:off x="10668380" y="5522976"/>
              <a:ext cx="974947" cy="461665"/>
            </a:xfrm>
            <a:prstGeom prst="rect">
              <a:avLst/>
            </a:prstGeom>
            <a:noFill/>
          </p:spPr>
          <p:txBody>
            <a:bodyPr wrap="none" rtlCol="0">
              <a:spAutoFit/>
            </a:bodyPr>
            <a:lstStyle/>
            <a:p>
              <a:pPr lvl="0">
                <a:spcBef>
                  <a:spcPts val="700"/>
                </a:spcBef>
                <a:buClr>
                  <a:srgbClr val="DD8047"/>
                </a:buClr>
                <a:buSzPct val="60000"/>
                <a:defRPr/>
              </a:pPr>
              <a:r>
                <a:rPr lang="en-US" altLang="zh-CN" sz="2400" b="1" dirty="0">
                  <a:solidFill>
                    <a:srgbClr val="0070C0"/>
                  </a:solidFill>
                  <a:cs typeface="Calibri" panose="020F0502020204030204" pitchFamily="34" charset="0"/>
                </a:rPr>
                <a:t>5</a:t>
              </a:r>
              <a:r>
                <a:rPr lang="zh-CN" altLang="en-US" sz="2400" b="1" dirty="0">
                  <a:solidFill>
                    <a:srgbClr val="0070C0"/>
                  </a:solidFill>
                  <a:cs typeface="Calibri" panose="020F0502020204030204" pitchFamily="34" charset="0"/>
                </a:rPr>
                <a:t>分钟</a:t>
              </a:r>
            </a:p>
          </p:txBody>
        </p:sp>
      </p:grpSp>
      <p:sp>
        <p:nvSpPr>
          <p:cNvPr id="10" name="文本框 1">
            <a:extLst>
              <a:ext uri="{FF2B5EF4-FFF2-40B4-BE49-F238E27FC236}">
                <a16:creationId xmlns:a16="http://schemas.microsoft.com/office/drawing/2014/main" id="{3ACDA602-DCE8-40AD-9C0B-7D2CDA06083B}"/>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1" name="文本框 2">
            <a:extLst>
              <a:ext uri="{FF2B5EF4-FFF2-40B4-BE49-F238E27FC236}">
                <a16:creationId xmlns:a16="http://schemas.microsoft.com/office/drawing/2014/main" id="{5A608B06-52E8-4967-863A-713EE8D2D8FF}"/>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2" name="文本框 11">
            <a:extLst>
              <a:ext uri="{FF2B5EF4-FFF2-40B4-BE49-F238E27FC236}">
                <a16:creationId xmlns:a16="http://schemas.microsoft.com/office/drawing/2014/main" id="{7C40283F-88AC-45A6-A684-94DFAA9A348A}"/>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35</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1238934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9330F-8F6C-451F-B474-42C12FEF873B}"/>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后续步骤和总结</a:t>
            </a:r>
            <a:endParaRPr lang="en-US" dirty="0">
              <a:latin typeface="STXihei" panose="02010600040101010101" pitchFamily="2" charset="-122"/>
              <a:ea typeface="STXihei" panose="02010600040101010101" pitchFamily="2" charset="-122"/>
            </a:endParaRPr>
          </a:p>
        </p:txBody>
      </p:sp>
      <p:sp>
        <p:nvSpPr>
          <p:cNvPr id="4" name="Date Placeholder 3">
            <a:extLst>
              <a:ext uri="{FF2B5EF4-FFF2-40B4-BE49-F238E27FC236}">
                <a16:creationId xmlns:a16="http://schemas.microsoft.com/office/drawing/2014/main" id="{38AF6609-EB6A-404F-AE07-77BA3F8C38EC}"/>
              </a:ext>
            </a:extLst>
          </p:cNvPr>
          <p:cNvSpPr>
            <a:spLocks noGrp="1"/>
          </p:cNvSpPr>
          <p:nvPr>
            <p:ph type="dt" sz="half" idx="10"/>
          </p:nvPr>
        </p:nvSpPr>
        <p:spPr/>
        <p:txBody>
          <a:bodyPr/>
          <a:lstStyle/>
          <a:p>
            <a:r>
              <a:rPr lang="en-US" altLang="zh-CN" dirty="0"/>
              <a:t>2021</a:t>
            </a:r>
            <a:r>
              <a:rPr lang="zh-CN" altLang="en-US" dirty="0"/>
              <a:t>年</a:t>
            </a:r>
            <a:r>
              <a:rPr lang="en-US" altLang="zh-CN" dirty="0"/>
              <a:t>1</a:t>
            </a:r>
            <a:r>
              <a:rPr lang="zh-CN" altLang="en-US" dirty="0"/>
              <a:t>月</a:t>
            </a:r>
            <a:r>
              <a:rPr lang="en-US" altLang="zh-CN" dirty="0"/>
              <a:t>12</a:t>
            </a:r>
            <a:r>
              <a:rPr lang="zh-CN" altLang="en-US" dirty="0"/>
              <a:t>日</a:t>
            </a:r>
            <a:endParaRPr lang="en-US" altLang="zh-CN" dirty="0"/>
          </a:p>
        </p:txBody>
      </p:sp>
      <p:pic>
        <p:nvPicPr>
          <p:cNvPr id="7" name="Picture 6">
            <a:extLst>
              <a:ext uri="{FF2B5EF4-FFF2-40B4-BE49-F238E27FC236}">
                <a16:creationId xmlns:a16="http://schemas.microsoft.com/office/drawing/2014/main" id="{7200FD45-150F-4024-82DC-29A8CF80CB9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419557">
            <a:off x="1928217" y="1162881"/>
            <a:ext cx="7850404" cy="4500941"/>
          </a:xfrm>
          <a:prstGeom prst="rect">
            <a:avLst/>
          </a:prstGeom>
        </p:spPr>
      </p:pic>
      <p:sp>
        <p:nvSpPr>
          <p:cNvPr id="8" name="TextBox 7">
            <a:extLst>
              <a:ext uri="{FF2B5EF4-FFF2-40B4-BE49-F238E27FC236}">
                <a16:creationId xmlns:a16="http://schemas.microsoft.com/office/drawing/2014/main" id="{0E46B248-6FCC-4C4D-B5C7-8F13B04B80AF}"/>
              </a:ext>
            </a:extLst>
          </p:cNvPr>
          <p:cNvSpPr txBox="1"/>
          <p:nvPr/>
        </p:nvSpPr>
        <p:spPr>
          <a:xfrm>
            <a:off x="1878508" y="4578825"/>
            <a:ext cx="7949821" cy="646331"/>
          </a:xfrm>
          <a:prstGeom prst="rect">
            <a:avLst/>
          </a:prstGeom>
          <a:noFill/>
        </p:spPr>
        <p:txBody>
          <a:bodyPr wrap="square" rtlCol="0">
            <a:spAutoFit/>
          </a:bodyPr>
          <a:lstStyle/>
          <a:p>
            <a:pPr algn="ctr">
              <a:spcBef>
                <a:spcPts val="700"/>
              </a:spcBef>
              <a:buClr>
                <a:srgbClr val="DD8047"/>
              </a:buClr>
              <a:buSzPct val="60000"/>
            </a:pPr>
            <a:r>
              <a:rPr lang="zh-CN" altLang="en-US" sz="3600" b="1" dirty="0">
                <a:solidFill>
                  <a:srgbClr val="0070C0"/>
                </a:solidFill>
                <a:latin typeface="STXihei" panose="02010600040101010101" pitchFamily="2" charset="-122"/>
                <a:ea typeface="STXihei" panose="02010600040101010101" pitchFamily="2" charset="-122"/>
                <a:cs typeface="Calibri" panose="020F0502020204030204" pitchFamily="34" charset="0"/>
              </a:rPr>
              <a:t>后续步骤</a:t>
            </a:r>
          </a:p>
        </p:txBody>
      </p:sp>
      <p:sp>
        <p:nvSpPr>
          <p:cNvPr id="6" name="文本框 1">
            <a:extLst>
              <a:ext uri="{FF2B5EF4-FFF2-40B4-BE49-F238E27FC236}">
                <a16:creationId xmlns:a16="http://schemas.microsoft.com/office/drawing/2014/main" id="{C5DD9F17-0831-44D2-AE37-21F9F40BF1BC}"/>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9" name="文本框 2">
            <a:extLst>
              <a:ext uri="{FF2B5EF4-FFF2-40B4-BE49-F238E27FC236}">
                <a16:creationId xmlns:a16="http://schemas.microsoft.com/office/drawing/2014/main" id="{FC9D8C54-5B29-4E56-91BA-53506DBD15CB}"/>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0" name="文本框 9">
            <a:extLst>
              <a:ext uri="{FF2B5EF4-FFF2-40B4-BE49-F238E27FC236}">
                <a16:creationId xmlns:a16="http://schemas.microsoft.com/office/drawing/2014/main" id="{BEB843DA-43B2-40E2-8B04-3DC71E8A7638}"/>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36</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2979113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772BCF9-0B8D-4074-9436-701BDD2B6BFF}"/>
              </a:ext>
            </a:extLst>
          </p:cNvPr>
          <p:cNvSpPr/>
          <p:nvPr/>
        </p:nvSpPr>
        <p:spPr>
          <a:xfrm>
            <a:off x="0" y="3773606"/>
            <a:ext cx="12192000" cy="28933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t"/>
          <a:lstStyle/>
          <a:p>
            <a:pPr marL="0" marR="0" lvl="0" indent="0" algn="ctr" defTabSz="914400" rtl="0" eaLnBrk="1" fontAlgn="auto" latinLnBrk="0" hangingPunct="1">
              <a:lnSpc>
                <a:spcPct val="150000"/>
              </a:lnSpc>
              <a:spcBef>
                <a:spcPts val="0"/>
              </a:spcBef>
              <a:spcAft>
                <a:spcPts val="0"/>
              </a:spcAft>
              <a:buClrTx/>
              <a:buSzTx/>
              <a:buFontTx/>
              <a:buNone/>
              <a:tabLst/>
              <a:defRPr/>
            </a:pPr>
            <a:r>
              <a:rPr lang="zh-CN" altLang="en-US" sz="2400" b="1" dirty="0">
                <a:solidFill>
                  <a:prstClr val="white"/>
                </a:solidFill>
                <a:latin typeface="Arial" panose="020B0604020202020204"/>
              </a:rPr>
              <a:t>世卫组织</a:t>
            </a:r>
            <a:r>
              <a:rPr kumimoji="0" lang="zh-CN" altLang="en-US" sz="2400" b="1" i="0" u="none" strike="noStrike" kern="1200" cap="none" spc="0" normalizeH="0" baseline="0" noProof="0" dirty="0">
                <a:ln>
                  <a:noFill/>
                </a:ln>
                <a:solidFill>
                  <a:prstClr val="white"/>
                </a:solidFill>
                <a:effectLst/>
                <a:uLnTx/>
                <a:uFillTx/>
                <a:latin typeface="Arial" panose="020B0604020202020204"/>
                <a:ea typeface="+mn-ea"/>
                <a:cs typeface="+mn-cs"/>
              </a:rPr>
              <a:t>资源</a:t>
            </a:r>
            <a:endParaRPr kumimoji="0" lang="en-US" sz="2400" b="1" i="0" u="none" strike="noStrike" kern="1200" cap="none" spc="0" normalizeH="0" baseline="0" noProof="0" dirty="0">
              <a:ln>
                <a:noFill/>
              </a:ln>
              <a:solidFill>
                <a:prstClr val="white"/>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04F2AF43-6C07-4B87-BFC4-B1B98FDD4CAF}"/>
              </a:ext>
            </a:extLst>
          </p:cNvPr>
          <p:cNvSpPr txBox="1"/>
          <p:nvPr/>
        </p:nvSpPr>
        <p:spPr>
          <a:xfrm>
            <a:off x="0" y="-101526"/>
            <a:ext cx="12192000" cy="769441"/>
          </a:xfrm>
          <a:prstGeom prst="rect">
            <a:avLst/>
          </a:prstGeom>
          <a:noFill/>
        </p:spPr>
        <p:txBody>
          <a:bodyPr wrap="square" rtlCol="0">
            <a:spAutoFit/>
          </a:bodyPr>
          <a:lstStyle/>
          <a:p>
            <a:pPr lvl="0" algn="ctr">
              <a:spcBef>
                <a:spcPts val="700"/>
              </a:spcBef>
              <a:buClr>
                <a:srgbClr val="DD8047"/>
              </a:buClr>
              <a:buSzPct val="60000"/>
              <a:defRPr/>
            </a:pPr>
            <a:r>
              <a:rPr lang="zh-CN" altLang="en-US" sz="4400" b="1" dirty="0">
                <a:solidFill>
                  <a:prstClr val="white"/>
                </a:solidFill>
                <a:latin typeface="+mn-ea"/>
                <a:cs typeface="Calibri" panose="020F0502020204030204" pitchFamily="34" charset="0"/>
              </a:rPr>
              <a:t>谢谢！</a:t>
            </a:r>
          </a:p>
        </p:txBody>
      </p:sp>
      <p:sp>
        <p:nvSpPr>
          <p:cNvPr id="13" name="Rectangle: Rounded Corners 12">
            <a:extLst>
              <a:ext uri="{FF2B5EF4-FFF2-40B4-BE49-F238E27FC236}">
                <a16:creationId xmlns:a16="http://schemas.microsoft.com/office/drawing/2014/main" id="{C11B9C60-02FC-41E8-B2BE-53DD780C3CA3}"/>
              </a:ext>
            </a:extLst>
          </p:cNvPr>
          <p:cNvSpPr/>
          <p:nvPr/>
        </p:nvSpPr>
        <p:spPr>
          <a:xfrm>
            <a:off x="1239599"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lvl="0" algn="ctr">
              <a:defRPr/>
            </a:pPr>
            <a:r>
              <a:rPr lang="zh-CN" altLang="en-US" b="1" dirty="0">
                <a:solidFill>
                  <a:prstClr val="black"/>
                </a:solidFill>
              </a:rPr>
              <a:t>世卫组织</a:t>
            </a:r>
            <a:r>
              <a:rPr lang="en-US" altLang="zh-CN" b="1" dirty="0">
                <a:solidFill>
                  <a:prstClr val="black"/>
                </a:solidFill>
              </a:rPr>
              <a:t>COVID-19</a:t>
            </a:r>
          </a:p>
          <a:p>
            <a:pPr lvl="0" algn="ctr">
              <a:defRPr/>
            </a:pPr>
            <a:r>
              <a:rPr lang="zh-CN" altLang="en-US" b="1" dirty="0">
                <a:solidFill>
                  <a:prstClr val="black"/>
                </a:solidFill>
              </a:rPr>
              <a:t>突发事件网页</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rPr>
              <a:t>webpage</a:t>
            </a:r>
          </a:p>
        </p:txBody>
      </p:sp>
      <p:pic>
        <p:nvPicPr>
          <p:cNvPr id="9" name="Picture 8">
            <a:hlinkClick r:id="rId3"/>
            <a:extLst>
              <a:ext uri="{FF2B5EF4-FFF2-40B4-BE49-F238E27FC236}">
                <a16:creationId xmlns:a16="http://schemas.microsoft.com/office/drawing/2014/main" id="{73E02E2C-30C2-49FA-8399-05DC2B895B5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950782" y="5090038"/>
            <a:ext cx="1043875" cy="1063135"/>
          </a:xfrm>
          <a:prstGeom prst="rect">
            <a:avLst/>
          </a:prstGeom>
        </p:spPr>
      </p:pic>
      <p:sp>
        <p:nvSpPr>
          <p:cNvPr id="18" name="TextBox 17">
            <a:extLst>
              <a:ext uri="{FF2B5EF4-FFF2-40B4-BE49-F238E27FC236}">
                <a16:creationId xmlns:a16="http://schemas.microsoft.com/office/drawing/2014/main" id="{E23129EC-78FD-42DC-A2CC-588997984439}"/>
              </a:ext>
            </a:extLst>
          </p:cNvPr>
          <p:cNvSpPr txBox="1"/>
          <p:nvPr/>
        </p:nvSpPr>
        <p:spPr>
          <a:xfrm>
            <a:off x="1773272" y="6227799"/>
            <a:ext cx="1398895" cy="307777"/>
          </a:xfrm>
          <a:prstGeom prst="rect">
            <a:avLst/>
          </a:prstGeom>
          <a:noFill/>
        </p:spPr>
        <p:txBody>
          <a:bodyPr wrap="square" rtlCol="0">
            <a:spAutoFit/>
          </a:bodyPr>
          <a:lstStyle/>
          <a:p>
            <a:pPr lvl="0" algn="ctr">
              <a:spcBef>
                <a:spcPts val="700"/>
              </a:spcBef>
              <a:buClr>
                <a:srgbClr val="DD8047"/>
              </a:buClr>
              <a:buSzPct val="60000"/>
              <a:defRPr/>
            </a:pPr>
            <a:r>
              <a:rPr lang="zh-CN" altLang="en-US" sz="1400" b="1" dirty="0">
                <a:solidFill>
                  <a:srgbClr val="0070C0"/>
                </a:solidFill>
                <a:cs typeface="Calibri" panose="020F0502020204030204" pitchFamily="34" charset="0"/>
              </a:rPr>
              <a:t>扫描或点击</a:t>
            </a:r>
          </a:p>
        </p:txBody>
      </p:sp>
      <p:sp>
        <p:nvSpPr>
          <p:cNvPr id="2" name="TextBox 1">
            <a:extLst>
              <a:ext uri="{FF2B5EF4-FFF2-40B4-BE49-F238E27FC236}">
                <a16:creationId xmlns:a16="http://schemas.microsoft.com/office/drawing/2014/main" id="{792C72D7-0DB3-47B6-ACCD-3268695FBC1A}"/>
              </a:ext>
            </a:extLst>
          </p:cNvPr>
          <p:cNvSpPr txBox="1"/>
          <p:nvPr/>
        </p:nvSpPr>
        <p:spPr>
          <a:xfrm>
            <a:off x="0" y="665919"/>
            <a:ext cx="12192000" cy="3518912"/>
          </a:xfrm>
          <a:prstGeom prst="rect">
            <a:avLst/>
          </a:prstGeom>
          <a:noFill/>
        </p:spPr>
        <p:txBody>
          <a:bodyPr wrap="square" lIns="91440" tIns="45720" rIns="91440" bIns="45720" rtlCol="0" anchor="t">
            <a:spAutoFit/>
          </a:bodyPr>
          <a:lstStyle/>
          <a:p>
            <a:pPr lvl="0" algn="ctr">
              <a:spcBef>
                <a:spcPts val="700"/>
              </a:spcBef>
              <a:buClr>
                <a:srgbClr val="DD8047"/>
              </a:buClr>
              <a:buSzPct val="60000"/>
              <a:defRPr/>
            </a:pPr>
            <a:r>
              <a:rPr lang="zh-CN" altLang="en-US" sz="2400" b="1" dirty="0">
                <a:solidFill>
                  <a:srgbClr val="0070C0"/>
                </a:solidFill>
                <a:latin typeface="STXihei" panose="02010600040101010101" pitchFamily="2" charset="-122"/>
                <a:ea typeface="STXihei" panose="02010600040101010101" pitchFamily="2" charset="-122"/>
                <a:cs typeface="Calibri"/>
              </a:rPr>
              <a:t>关于模拟演练技术支持，</a:t>
            </a:r>
          </a:p>
          <a:p>
            <a:pPr lvl="0" algn="ctr">
              <a:spcBef>
                <a:spcPts val="700"/>
              </a:spcBef>
              <a:buClr>
                <a:srgbClr val="DD8047"/>
              </a:buClr>
              <a:buSzPct val="60000"/>
              <a:defRPr/>
            </a:pPr>
            <a:r>
              <a:rPr lang="zh-CN" altLang="en-US" sz="2400" b="1" dirty="0">
                <a:solidFill>
                  <a:srgbClr val="0070C0"/>
                </a:solidFill>
                <a:latin typeface="STXihei" panose="02010600040101010101" pitchFamily="2" charset="-122"/>
                <a:ea typeface="STXihei" panose="02010600040101010101" pitchFamily="2" charset="-122"/>
                <a:cs typeface="Calibri"/>
              </a:rPr>
              <a:t>请联系贵国世卫组织国家办事处或区域办事处联络人：</a:t>
            </a:r>
          </a:p>
          <a:p>
            <a:pPr>
              <a:spcBef>
                <a:spcPts val="700"/>
              </a:spcBef>
              <a:buClr>
                <a:srgbClr val="DD8047"/>
              </a:buClr>
              <a:buSzPct val="60000"/>
            </a:pPr>
            <a:r>
              <a:rPr kumimoji="0" lang="en-US" sz="2000" b="1" i="0" u="none" strike="noStrike" kern="1200" cap="none" spc="0" normalizeH="0" baseline="0" noProof="0" dirty="0">
                <a:ln>
                  <a:noFill/>
                </a:ln>
                <a:solidFill>
                  <a:srgbClr val="0070C0"/>
                </a:solidFill>
                <a:effectLst/>
                <a:uLnTx/>
                <a:uFillTx/>
                <a:latin typeface="Arial" panose="020B0604020202020204"/>
                <a:ea typeface="+mn-ea"/>
                <a:cs typeface="Calibri"/>
              </a:rPr>
              <a:t>				</a:t>
            </a:r>
            <a:r>
              <a:rPr lang="zh-CN" altLang="en-US"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非洲区域办事处：</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hlinkClick r:id="rId5"/>
              </a:rPr>
              <a:t>stephenm@who.int</a:t>
            </a:r>
            <a:endPar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a:p>
            <a:pPr>
              <a:spcBef>
                <a:spcPts val="700"/>
              </a:spcBef>
              <a:buClr>
                <a:srgbClr val="DD8047"/>
              </a:buClr>
              <a:buSzPct val="60000"/>
            </a:pP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东地中海区域办事处：</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hlinkClick r:id="rId6"/>
              </a:rPr>
              <a:t>samhourid@who.int</a:t>
            </a:r>
            <a:endPar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a:p>
            <a:pPr>
              <a:spcBef>
                <a:spcPts val="700"/>
              </a:spcBef>
              <a:buClr>
                <a:srgbClr val="DD8047"/>
              </a:buClr>
              <a:buSzPct val="60000"/>
            </a:pP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欧洲区域办事处：</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hlinkClick r:id="rId7"/>
              </a:rPr>
              <a:t>schmidtt@who.int</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hlinkClick r:id="rId8"/>
              </a:rPr>
              <a:t>rashforda@who.int</a:t>
            </a:r>
            <a:endPar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a:p>
            <a:pPr>
              <a:spcBef>
                <a:spcPts val="700"/>
              </a:spcBef>
              <a:buClr>
                <a:srgbClr val="DD8047"/>
              </a:buClr>
              <a:buSzPct val="60000"/>
            </a:pP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泛美卫生组织：</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hlinkClick r:id="rId9"/>
              </a:rPr>
              <a:t>andragro@paho.org</a:t>
            </a:r>
            <a:endPar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a:p>
            <a:pPr>
              <a:spcBef>
                <a:spcPts val="700"/>
              </a:spcBef>
              <a:buClr>
                <a:srgbClr val="DD8047"/>
              </a:buClr>
              <a:buSzPct val="60000"/>
            </a:pP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东南亚区域办事处：</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en-US" altLang="zh-CN" b="1" dirty="0">
                <a:latin typeface="Times New Roman" panose="02020603050405020304" pitchFamily="18" charset="0"/>
                <a:ea typeface="STXihei" panose="02010600040101010101" pitchFamily="2" charset="-122"/>
                <a:cs typeface="Times New Roman" panose="02020603050405020304" pitchFamily="18" charset="0"/>
                <a:hlinkClick r:id="rId10"/>
              </a:rPr>
              <a:t>katom@who.int</a:t>
            </a:r>
            <a:r>
              <a:rPr lang="en-US" altLang="zh-CN" b="1" dirty="0">
                <a:latin typeface="Times New Roman" panose="02020603050405020304" pitchFamily="18" charset="0"/>
                <a:ea typeface="STXihei" panose="02010600040101010101" pitchFamily="2" charset="-122"/>
                <a:cs typeface="Times New Roman" panose="02020603050405020304" pitchFamily="18" charset="0"/>
              </a:rPr>
              <a:t>; </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hlinkClick r:id="rId11"/>
              </a:rPr>
              <a:t>htikem@who.int</a:t>
            </a:r>
            <a:endPar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a:p>
            <a:pPr>
              <a:spcBef>
                <a:spcPts val="700"/>
              </a:spcBef>
              <a:buClr>
                <a:srgbClr val="DD8047"/>
              </a:buClr>
              <a:buSzPct val="60000"/>
            </a:pP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zh-CN" altLang="en-US"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西太平洋区域办事处：</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rPr>
              <a:t>	</a:t>
            </a:r>
            <a:r>
              <a:rPr lang="en-US"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hlinkClick r:id="rId12"/>
              </a:rPr>
              <a:t>eshofoniea@who.int</a:t>
            </a:r>
            <a:endParaRPr lang="en-GB" altLang="zh-CN" b="1" dirty="0">
              <a:solidFill>
                <a:srgbClr val="0070C0"/>
              </a:solidFill>
              <a:latin typeface="Times New Roman" panose="02020603050405020304" pitchFamily="18" charset="0"/>
              <a:ea typeface="STXihei" panose="0201060004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700"/>
              </a:spcBef>
              <a:spcAft>
                <a:spcPts val="0"/>
              </a:spcAft>
              <a:buClr>
                <a:srgbClr val="DD8047"/>
              </a:buClr>
              <a:buSzPct val="60000"/>
              <a:buFontTx/>
              <a:buNone/>
              <a:tabLst/>
              <a:defRPr/>
            </a:pPr>
            <a:r>
              <a:rPr kumimoji="0" lang="en-US" sz="1800" b="1" i="0" u="none" strike="noStrike" kern="1200" cap="none" spc="0" normalizeH="0" baseline="0" noProof="0" dirty="0">
                <a:ln>
                  <a:noFill/>
                </a:ln>
                <a:solidFill>
                  <a:srgbClr val="0070C0"/>
                </a:solidFill>
                <a:effectLst/>
                <a:uLnTx/>
                <a:uFillTx/>
                <a:latin typeface="Arial" panose="020B0604020202020204"/>
                <a:ea typeface="+mn-ea"/>
                <a:cs typeface="Calibri"/>
              </a:rPr>
              <a:t> </a:t>
            </a:r>
            <a:endParaRPr kumimoji="0" lang="en-GB" sz="1800" b="1" i="0" u="none" strike="noStrike" kern="1200" cap="none" spc="0" normalizeH="0" baseline="0" noProof="0" dirty="0">
              <a:ln>
                <a:noFill/>
              </a:ln>
              <a:solidFill>
                <a:srgbClr val="0070C0"/>
              </a:solidFill>
              <a:effectLst/>
              <a:uLnTx/>
              <a:uFillTx/>
              <a:latin typeface="Arial" panose="020B0604020202020204"/>
              <a:ea typeface="+mn-ea"/>
              <a:cs typeface="Calibri" panose="020F0502020204030204" pitchFamily="34" charset="0"/>
            </a:endParaRPr>
          </a:p>
        </p:txBody>
      </p:sp>
      <p:sp>
        <p:nvSpPr>
          <p:cNvPr id="15" name="Rectangle: Rounded Corners 14">
            <a:extLst>
              <a:ext uri="{FF2B5EF4-FFF2-40B4-BE49-F238E27FC236}">
                <a16:creationId xmlns:a16="http://schemas.microsoft.com/office/drawing/2014/main" id="{8C6D610C-26D0-4FA3-8062-200749C0C412}"/>
              </a:ext>
            </a:extLst>
          </p:cNvPr>
          <p:cNvSpPr/>
          <p:nvPr/>
        </p:nvSpPr>
        <p:spPr>
          <a:xfrm>
            <a:off x="4918924" y="4381796"/>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lvl="0" algn="ctr">
              <a:defRPr/>
            </a:pPr>
            <a:r>
              <a:rPr lang="zh-CN" altLang="en-US" b="1" dirty="0">
                <a:solidFill>
                  <a:prstClr val="black"/>
                </a:solidFill>
              </a:rPr>
              <a:t>关于冠状病毒的</a:t>
            </a:r>
            <a:br>
              <a:rPr lang="en-US" altLang="zh-CN" b="1" dirty="0">
                <a:solidFill>
                  <a:prstClr val="black"/>
                </a:solidFill>
              </a:rPr>
            </a:br>
            <a:r>
              <a:rPr lang="zh-CN" altLang="en-US" b="1" dirty="0">
                <a:solidFill>
                  <a:prstClr val="black"/>
                </a:solidFill>
              </a:rPr>
              <a:t>更多信息</a:t>
            </a:r>
          </a:p>
        </p:txBody>
      </p:sp>
      <p:pic>
        <p:nvPicPr>
          <p:cNvPr id="16" name="Picture 15">
            <a:hlinkClick r:id="rId13"/>
            <a:extLst>
              <a:ext uri="{FF2B5EF4-FFF2-40B4-BE49-F238E27FC236}">
                <a16:creationId xmlns:a16="http://schemas.microsoft.com/office/drawing/2014/main" id="{BD923BB1-F5AD-406F-BBD9-A8E464A1FDE4}"/>
              </a:ext>
            </a:extLst>
          </p:cNvPr>
          <p:cNvPicPr>
            <a:picLocks noChangeAspect="1"/>
          </p:cNvPicPr>
          <p:nvPr/>
        </p:nvPicPr>
        <p:blipFill>
          <a:blip r:embed="rId14" cstate="email">
            <a:alphaModFix/>
            <a:extLst>
              <a:ext uri="{28A0092B-C50C-407E-A947-70E740481C1C}">
                <a14:useLocalDpi xmlns:a14="http://schemas.microsoft.com/office/drawing/2010/main"/>
              </a:ext>
            </a:extLst>
          </a:blip>
          <a:stretch>
            <a:fillRect/>
          </a:stretch>
        </p:blipFill>
        <p:spPr>
          <a:xfrm>
            <a:off x="5633959" y="5090038"/>
            <a:ext cx="1036171" cy="1063135"/>
          </a:xfrm>
          <a:prstGeom prst="rect">
            <a:avLst/>
          </a:prstGeom>
        </p:spPr>
      </p:pic>
      <p:sp>
        <p:nvSpPr>
          <p:cNvPr id="17" name="TextBox 16">
            <a:extLst>
              <a:ext uri="{FF2B5EF4-FFF2-40B4-BE49-F238E27FC236}">
                <a16:creationId xmlns:a16="http://schemas.microsoft.com/office/drawing/2014/main" id="{CC06E5A8-EA35-4F91-A6BE-270512AABBE5}"/>
              </a:ext>
            </a:extLst>
          </p:cNvPr>
          <p:cNvSpPr txBox="1"/>
          <p:nvPr/>
        </p:nvSpPr>
        <p:spPr>
          <a:xfrm>
            <a:off x="5452597" y="6227798"/>
            <a:ext cx="1398895" cy="307777"/>
          </a:xfrm>
          <a:prstGeom prst="rect">
            <a:avLst/>
          </a:prstGeom>
          <a:noFill/>
        </p:spPr>
        <p:txBody>
          <a:bodyPr wrap="square" rtlCol="0">
            <a:spAutoFit/>
          </a:bodyPr>
          <a:lstStyle/>
          <a:p>
            <a:pPr lvl="0" algn="ctr">
              <a:spcBef>
                <a:spcPts val="700"/>
              </a:spcBef>
              <a:buClr>
                <a:srgbClr val="DD8047"/>
              </a:buClr>
              <a:buSzPct val="60000"/>
              <a:defRPr/>
            </a:pPr>
            <a:r>
              <a:rPr lang="zh-CN" altLang="en-US" sz="1400" b="1" dirty="0">
                <a:solidFill>
                  <a:srgbClr val="0070C0"/>
                </a:solidFill>
                <a:cs typeface="Calibri" panose="020F0502020204030204" pitchFamily="34" charset="0"/>
              </a:rPr>
              <a:t>扫描或点击</a:t>
            </a:r>
          </a:p>
        </p:txBody>
      </p:sp>
      <p:sp>
        <p:nvSpPr>
          <p:cNvPr id="19" name="Rectangle: Rounded Corners 18">
            <a:extLst>
              <a:ext uri="{FF2B5EF4-FFF2-40B4-BE49-F238E27FC236}">
                <a16:creationId xmlns:a16="http://schemas.microsoft.com/office/drawing/2014/main" id="{143DD285-C321-4EA7-9111-A30C5465E894}"/>
              </a:ext>
            </a:extLst>
          </p:cNvPr>
          <p:cNvSpPr/>
          <p:nvPr/>
        </p:nvSpPr>
        <p:spPr>
          <a:xfrm>
            <a:off x="8598249" y="4381795"/>
            <a:ext cx="2466240" cy="2153780"/>
          </a:xfrm>
          <a:prstGeom prst="roundRect">
            <a:avLst/>
          </a:prstGeom>
          <a:solidFill>
            <a:schemeClr val="bg1"/>
          </a:solidFill>
          <a:effectLst>
            <a:innerShdw blurRad="63500" dist="50800" dir="18900000">
              <a:prstClr val="black">
                <a:alpha val="50000"/>
              </a:prstClr>
            </a:innerShdw>
          </a:effectLst>
        </p:spPr>
        <p:txBody>
          <a:bodyPr wrap="square">
            <a:noAutofit/>
          </a:bodyPr>
          <a:lstStyle/>
          <a:p>
            <a:pPr marL="0" marR="0" lvl="0" indent="0" algn="ctr" defTabSz="914400" rtl="0" eaLnBrk="1" fontAlgn="auto" latinLnBrk="0" hangingPunct="1">
              <a:lnSpc>
                <a:spcPct val="100000"/>
              </a:lnSpc>
              <a:spcBef>
                <a:spcPts val="0"/>
              </a:spcBef>
              <a:spcAft>
                <a:spcPts val="0"/>
              </a:spcAft>
              <a:buClrTx/>
              <a:buSzTx/>
              <a:buFontTx/>
              <a:buNone/>
              <a:tabLst>
                <a:tab pos="1882775" algn="r"/>
              </a:tabLst>
              <a:defRPr/>
            </a:pPr>
            <a:r>
              <a:rPr kumimoji="0" lang="zh-CN" altLang="en-US" sz="1800" b="1" i="0" u="none" strike="noStrike" kern="1200" cap="none" spc="0" normalizeH="0" baseline="0" noProof="0" dirty="0">
                <a:ln>
                  <a:noFill/>
                </a:ln>
                <a:solidFill>
                  <a:prstClr val="black"/>
                </a:solidFill>
                <a:effectLst/>
                <a:uLnTx/>
                <a:uFillTx/>
                <a:latin typeface="Arial" panose="020B0604020202020204"/>
                <a:ea typeface="+mn-ea"/>
                <a:cs typeface="+mn-cs"/>
              </a:rPr>
              <a:t>世卫组织</a:t>
            </a:r>
            <a:br>
              <a:rPr kumimoji="0" lang="en-US" altLang="zh-CN" sz="1800" b="1" i="0" u="none" strike="noStrike" kern="1200" cap="none" spc="0" normalizeH="0" baseline="0" noProof="0" dirty="0">
                <a:ln>
                  <a:noFill/>
                </a:ln>
                <a:solidFill>
                  <a:prstClr val="black"/>
                </a:solidFill>
                <a:effectLst/>
                <a:uLnTx/>
                <a:uFillTx/>
                <a:latin typeface="Arial" panose="020B0604020202020204"/>
                <a:ea typeface="+mn-ea"/>
                <a:cs typeface="+mn-cs"/>
              </a:rPr>
            </a:br>
            <a:r>
              <a:rPr kumimoji="0" lang="zh-CN" altLang="en-US" sz="1800" b="1" i="0" u="none" strike="noStrike" kern="1200" cap="none" spc="0" normalizeH="0" baseline="0" noProof="0" dirty="0">
                <a:ln>
                  <a:noFill/>
                </a:ln>
                <a:solidFill>
                  <a:prstClr val="black"/>
                </a:solidFill>
                <a:effectLst/>
                <a:uLnTx/>
                <a:uFillTx/>
                <a:latin typeface="Arial" panose="020B0604020202020204"/>
                <a:ea typeface="+mn-ea"/>
                <a:cs typeface="+mn-cs"/>
              </a:rPr>
              <a:t>模拟演练资源</a:t>
            </a:r>
            <a:endParaRPr kumimoji="0" lang="en-US" sz="1800" b="1" i="0" u="none" strike="noStrike" kern="1200" cap="none" spc="0" normalizeH="0" baseline="0" noProof="0" dirty="0">
              <a:ln>
                <a:noFill/>
              </a:ln>
              <a:solidFill>
                <a:prstClr val="black"/>
              </a:solidFill>
              <a:effectLst/>
              <a:uLnTx/>
              <a:uFillTx/>
              <a:latin typeface="Arial" panose="020B0604020202020204"/>
              <a:ea typeface="+mn-ea"/>
              <a:cs typeface="+mn-cs"/>
            </a:endParaRPr>
          </a:p>
        </p:txBody>
      </p:sp>
      <p:pic>
        <p:nvPicPr>
          <p:cNvPr id="4" name="Picture 3">
            <a:hlinkClick r:id="rId15"/>
            <a:extLst>
              <a:ext uri="{FF2B5EF4-FFF2-40B4-BE49-F238E27FC236}">
                <a16:creationId xmlns:a16="http://schemas.microsoft.com/office/drawing/2014/main" id="{8D4128EA-2D55-489B-A288-BCFD7174DEE5}"/>
              </a:ext>
            </a:extLst>
          </p:cNvPr>
          <p:cNvPicPr>
            <a:picLocks noChangeAspect="1"/>
          </p:cNvPicPr>
          <p:nvPr/>
        </p:nvPicPr>
        <p:blipFill>
          <a:blip r:embed="rId16" cstate="email">
            <a:extLst>
              <a:ext uri="{28A0092B-C50C-407E-A947-70E740481C1C}">
                <a14:useLocalDpi xmlns:a14="http://schemas.microsoft.com/office/drawing/2010/main"/>
              </a:ext>
            </a:extLst>
          </a:blip>
          <a:stretch>
            <a:fillRect/>
          </a:stretch>
        </p:blipFill>
        <p:spPr>
          <a:xfrm>
            <a:off x="9271436" y="5064618"/>
            <a:ext cx="1119866" cy="1113974"/>
          </a:xfrm>
          <a:prstGeom prst="rect">
            <a:avLst/>
          </a:prstGeom>
        </p:spPr>
      </p:pic>
      <p:sp>
        <p:nvSpPr>
          <p:cNvPr id="20" name="TextBox 19">
            <a:extLst>
              <a:ext uri="{FF2B5EF4-FFF2-40B4-BE49-F238E27FC236}">
                <a16:creationId xmlns:a16="http://schemas.microsoft.com/office/drawing/2014/main" id="{8C6E2D8B-9E90-47C9-847D-B1B528939382}"/>
              </a:ext>
            </a:extLst>
          </p:cNvPr>
          <p:cNvSpPr txBox="1"/>
          <p:nvPr/>
        </p:nvSpPr>
        <p:spPr>
          <a:xfrm>
            <a:off x="9131922" y="6227798"/>
            <a:ext cx="1398895" cy="307777"/>
          </a:xfrm>
          <a:prstGeom prst="rect">
            <a:avLst/>
          </a:prstGeom>
          <a:noFill/>
        </p:spPr>
        <p:txBody>
          <a:bodyPr wrap="square" rtlCol="0">
            <a:spAutoFit/>
          </a:bodyPr>
          <a:lstStyle/>
          <a:p>
            <a:pPr lvl="0" algn="ctr">
              <a:spcBef>
                <a:spcPts val="700"/>
              </a:spcBef>
              <a:buClr>
                <a:srgbClr val="DD8047"/>
              </a:buClr>
              <a:buSzPct val="60000"/>
              <a:defRPr/>
            </a:pPr>
            <a:r>
              <a:rPr lang="zh-CN" altLang="en-US" sz="1400" b="1" dirty="0">
                <a:solidFill>
                  <a:srgbClr val="0070C0"/>
                </a:solidFill>
                <a:cs typeface="Calibri" panose="020F0502020204030204" pitchFamily="34" charset="0"/>
              </a:rPr>
              <a:t>扫描或点击</a:t>
            </a:r>
          </a:p>
        </p:txBody>
      </p:sp>
      <p:sp>
        <p:nvSpPr>
          <p:cNvPr id="14" name="文本框 1">
            <a:extLst>
              <a:ext uri="{FF2B5EF4-FFF2-40B4-BE49-F238E27FC236}">
                <a16:creationId xmlns:a16="http://schemas.microsoft.com/office/drawing/2014/main" id="{AFAADDD6-E7D0-4D3D-881C-65DD6485358E}"/>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21" name="文本框 2">
            <a:extLst>
              <a:ext uri="{FF2B5EF4-FFF2-40B4-BE49-F238E27FC236}">
                <a16:creationId xmlns:a16="http://schemas.microsoft.com/office/drawing/2014/main" id="{51A2C518-ADA4-49C4-AC7F-B9AB2580CDEB}"/>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22" name="文本框 21">
            <a:extLst>
              <a:ext uri="{FF2B5EF4-FFF2-40B4-BE49-F238E27FC236}">
                <a16:creationId xmlns:a16="http://schemas.microsoft.com/office/drawing/2014/main" id="{95F0D508-C1D7-4A87-8108-1B180DF7A815}"/>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37</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5309898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3"/>
            <a:extLst>
              <a:ext uri="{FF2B5EF4-FFF2-40B4-BE49-F238E27FC236}">
                <a16:creationId xmlns:a16="http://schemas.microsoft.com/office/drawing/2014/main" id="{DC4FB458-8FA3-4BC1-8A0D-FC385CD0C48B}"/>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82479" y="5629257"/>
            <a:ext cx="1819796" cy="745309"/>
          </a:xfrm>
          <a:prstGeom prst="rect">
            <a:avLst/>
          </a:prstGeom>
        </p:spPr>
      </p:pic>
      <p:sp>
        <p:nvSpPr>
          <p:cNvPr id="2" name="Title 1">
            <a:extLst>
              <a:ext uri="{FF2B5EF4-FFF2-40B4-BE49-F238E27FC236}">
                <a16:creationId xmlns:a16="http://schemas.microsoft.com/office/drawing/2014/main" id="{D534DAFD-A0A3-4E9F-8BCD-8CF1E43355C4}"/>
              </a:ext>
            </a:extLst>
          </p:cNvPr>
          <p:cNvSpPr>
            <a:spLocks noGrp="1"/>
          </p:cNvSpPr>
          <p:nvPr>
            <p:ph type="title"/>
          </p:nvPr>
        </p:nvSpPr>
        <p:spPr/>
        <p:txBody>
          <a:bodyPr>
            <a:normAutofit fontScale="90000"/>
          </a:bodyPr>
          <a:lstStyle/>
          <a:p>
            <a:r>
              <a:rPr lang="zh-CN" altLang="en-US" dirty="0">
                <a:latin typeface="+mn-ea"/>
                <a:ea typeface="+mn-ea"/>
              </a:rPr>
              <a:t>世卫组织的最新形势报告</a:t>
            </a:r>
            <a:endParaRPr lang="en-US" dirty="0">
              <a:latin typeface="+mn-ea"/>
              <a:ea typeface="+mn-ea"/>
            </a:endParaRPr>
          </a:p>
        </p:txBody>
      </p:sp>
      <p:sp>
        <p:nvSpPr>
          <p:cNvPr id="4" name="Date Placeholder 3">
            <a:extLst>
              <a:ext uri="{FF2B5EF4-FFF2-40B4-BE49-F238E27FC236}">
                <a16:creationId xmlns:a16="http://schemas.microsoft.com/office/drawing/2014/main" id="{A3B10564-5E44-4E45-905F-4B41B230E036}"/>
              </a:ext>
            </a:extLst>
          </p:cNvPr>
          <p:cNvSpPr>
            <a:spLocks noGrp="1"/>
          </p:cNvSpPr>
          <p:nvPr>
            <p:ph type="dt" sz="half" idx="10"/>
          </p:nvPr>
        </p:nvSpPr>
        <p:spPr/>
        <p:txBody>
          <a:bodyPr/>
          <a:lstStyle/>
          <a:p>
            <a:r>
              <a:rPr lang="en-US" altLang="zh-CN" kern="100" dirty="0">
                <a:solidFill>
                  <a:srgbClr val="FFFFFF"/>
                </a:solidFill>
                <a:latin typeface="Calibri" panose="020F0502020204030204" pitchFamily="34" charset="0"/>
                <a:ea typeface="DengXian" panose="02010600030101010101" pitchFamily="2" charset="-122"/>
              </a:rPr>
              <a:t>2021</a:t>
            </a:r>
            <a:r>
              <a:rPr lang="zh-CN" altLang="zh-CN" kern="100" dirty="0">
                <a:solidFill>
                  <a:srgbClr val="FFFFFF"/>
                </a:solidFill>
                <a:latin typeface="Calibri" panose="020F0502020204030204" pitchFamily="34" charset="0"/>
                <a:ea typeface="DengXian" panose="02010600030101010101" pitchFamily="2" charset="-122"/>
              </a:rPr>
              <a:t>年</a:t>
            </a:r>
            <a:r>
              <a:rPr lang="en-US" altLang="zh-CN" kern="100" dirty="0">
                <a:solidFill>
                  <a:srgbClr val="FFFFFF"/>
                </a:solidFill>
                <a:latin typeface="Calibri" panose="020F0502020204030204" pitchFamily="34" charset="0"/>
                <a:ea typeface="DengXian" panose="02010600030101010101" pitchFamily="2" charset="-122"/>
              </a:rPr>
              <a:t>1</a:t>
            </a:r>
            <a:r>
              <a:rPr lang="zh-CN" altLang="zh-CN" kern="100" dirty="0">
                <a:solidFill>
                  <a:srgbClr val="FFFFFF"/>
                </a:solidFill>
                <a:latin typeface="Calibri" panose="020F0502020204030204" pitchFamily="34" charset="0"/>
                <a:ea typeface="DengXian" panose="02010600030101010101" pitchFamily="2" charset="-122"/>
              </a:rPr>
              <a:t>月</a:t>
            </a:r>
            <a:r>
              <a:rPr lang="en-US" altLang="zh-CN" kern="100" dirty="0">
                <a:solidFill>
                  <a:srgbClr val="FFFFFF"/>
                </a:solidFill>
                <a:latin typeface="Calibri" panose="020F0502020204030204" pitchFamily="34" charset="0"/>
                <a:ea typeface="DengXian" panose="02010600030101010101" pitchFamily="2" charset="-122"/>
              </a:rPr>
              <a:t>12</a:t>
            </a:r>
            <a:r>
              <a:rPr lang="zh-CN" altLang="zh-CN" kern="100" dirty="0">
                <a:solidFill>
                  <a:srgbClr val="FFFFFF"/>
                </a:solidFill>
                <a:latin typeface="Calibri" panose="020F0502020204030204" pitchFamily="34" charset="0"/>
                <a:ea typeface="DengXian" panose="02010600030101010101" pitchFamily="2" charset="-122"/>
              </a:rPr>
              <a:t>日</a:t>
            </a:r>
            <a:endParaRPr lang="zh-CN" altLang="zh-CN" kern="100" dirty="0">
              <a:latin typeface="Calibri" panose="020F0502020204030204" pitchFamily="34" charset="0"/>
              <a:ea typeface="DengXian" panose="02010600030101010101" pitchFamily="2" charset="-122"/>
            </a:endParaRPr>
          </a:p>
        </p:txBody>
      </p:sp>
      <p:pic>
        <p:nvPicPr>
          <p:cNvPr id="8" name="Picture 7">
            <a:hlinkClick r:id="rId3"/>
            <a:extLst>
              <a:ext uri="{FF2B5EF4-FFF2-40B4-BE49-F238E27FC236}">
                <a16:creationId xmlns:a16="http://schemas.microsoft.com/office/drawing/2014/main" id="{9189C7DF-0451-4293-B040-91EBEF0391B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084559" y="1726325"/>
            <a:ext cx="2615637" cy="3405349"/>
          </a:xfrm>
          <a:prstGeom prst="roundRect">
            <a:avLst>
              <a:gd name="adj" fmla="val 6425"/>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10" name="Rectangle 9">
            <a:extLst>
              <a:ext uri="{FF2B5EF4-FFF2-40B4-BE49-F238E27FC236}">
                <a16:creationId xmlns:a16="http://schemas.microsoft.com/office/drawing/2014/main" id="{04F871DA-2632-4765-A38B-969A64757D61}"/>
              </a:ext>
            </a:extLst>
          </p:cNvPr>
          <p:cNvSpPr/>
          <p:nvPr/>
        </p:nvSpPr>
        <p:spPr>
          <a:xfrm>
            <a:off x="7089286" y="997974"/>
            <a:ext cx="4967650" cy="707886"/>
          </a:xfrm>
          <a:prstGeom prst="rect">
            <a:avLst/>
          </a:prstGeom>
        </p:spPr>
        <p:txBody>
          <a:bodyPr wrap="square">
            <a:spAutoFit/>
          </a:bodyPr>
          <a:lstStyle/>
          <a:p>
            <a:pPr algn="ctr"/>
            <a:r>
              <a:rPr lang="zh-CN" altLang="en-US" sz="2000" b="1" dirty="0">
                <a:latin typeface="+mn-ea"/>
              </a:rPr>
              <a:t>局势正在迅速演变。</a:t>
            </a:r>
          </a:p>
          <a:p>
            <a:pPr algn="ctr"/>
            <a:r>
              <a:rPr lang="zh-CN" altLang="en-US" sz="2000" dirty="0">
                <a:latin typeface="SimSun" panose="02010600030101010101" pitchFamily="2" charset="-122"/>
                <a:ea typeface="SimSun" panose="02010600030101010101" pitchFamily="2" charset="-122"/>
              </a:rPr>
              <a:t>请阅读世卫组织的最新形势报告。</a:t>
            </a:r>
          </a:p>
        </p:txBody>
      </p:sp>
      <p:sp>
        <p:nvSpPr>
          <p:cNvPr id="3" name="Rectangle 2">
            <a:extLst>
              <a:ext uri="{FF2B5EF4-FFF2-40B4-BE49-F238E27FC236}">
                <a16:creationId xmlns:a16="http://schemas.microsoft.com/office/drawing/2014/main" id="{4C2D76FA-52E5-4517-B5DD-B2567B4D6473}"/>
              </a:ext>
            </a:extLst>
          </p:cNvPr>
          <p:cNvSpPr/>
          <p:nvPr/>
        </p:nvSpPr>
        <p:spPr>
          <a:xfrm>
            <a:off x="276672" y="4372357"/>
            <a:ext cx="6096000" cy="1938992"/>
          </a:xfrm>
          <a:prstGeom prst="rect">
            <a:avLst/>
          </a:prstGeom>
        </p:spPr>
        <p:txBody>
          <a:bodyPr>
            <a:spAutoFit/>
          </a:bodyPr>
          <a:lstStyle/>
          <a:p>
            <a:pPr lvl="0" fontAlgn="b"/>
            <a:r>
              <a:rPr lang="zh-CN" altLang="en-US" sz="2000" b="1" dirty="0">
                <a:solidFill>
                  <a:prstClr val="black"/>
                </a:solidFill>
                <a:latin typeface="+mn-ea"/>
              </a:rPr>
              <a:t>背景</a:t>
            </a:r>
          </a:p>
          <a:p>
            <a:pPr lvl="0" algn="just" fontAlgn="b"/>
            <a:r>
              <a:rPr lang="zh-CN" altLang="en-US" sz="2000" dirty="0">
                <a:solidFill>
                  <a:prstClr val="black"/>
                </a:solidFill>
                <a:latin typeface="SimSun" panose="02010600030101010101" pitchFamily="2" charset="-122"/>
                <a:ea typeface="SimSun" panose="02010600030101010101" pitchFamily="2" charset="-122"/>
              </a:rPr>
              <a:t>许多国家的若干公司正在研究和开发新的疫苗。目前，至少有三种可行的候选疫苗，还有许多其它候选疫苗处于早期开发阶段。疫苗将是抑制</a:t>
            </a:r>
            <a:r>
              <a:rPr lang="en-US" altLang="zh-CN" sz="2000" dirty="0">
                <a:solidFill>
                  <a:prstClr val="black"/>
                </a:solidFill>
                <a:latin typeface="SimSun" panose="02010600030101010101" pitchFamily="2" charset="-122"/>
                <a:ea typeface="SimSun" panose="02010600030101010101" pitchFamily="2" charset="-122"/>
              </a:rPr>
              <a:t>COVID-19</a:t>
            </a:r>
            <a:r>
              <a:rPr lang="zh-CN" altLang="en-US" sz="2000" dirty="0">
                <a:solidFill>
                  <a:prstClr val="black"/>
                </a:solidFill>
                <a:latin typeface="SimSun" panose="02010600030101010101" pitchFamily="2" charset="-122"/>
                <a:ea typeface="SimSun" panose="02010600030101010101" pitchFamily="2" charset="-122"/>
              </a:rPr>
              <a:t>传播的关键工具。然而，疫苗将与既定的方法（如口罩、卫生习惯和保持身体距离）结合使用。</a:t>
            </a:r>
            <a:endParaRPr lang="en-GB" sz="2000" dirty="0">
              <a:solidFill>
                <a:prstClr val="black"/>
              </a:solidFill>
              <a:latin typeface="SimSun" panose="02010600030101010101" pitchFamily="2" charset="-122"/>
              <a:ea typeface="SimSun" panose="02010600030101010101" pitchFamily="2" charset="-122"/>
            </a:endParaRPr>
          </a:p>
        </p:txBody>
      </p:sp>
      <p:pic>
        <p:nvPicPr>
          <p:cNvPr id="5" name="Picture 4">
            <a:extLst>
              <a:ext uri="{FF2B5EF4-FFF2-40B4-BE49-F238E27FC236}">
                <a16:creationId xmlns:a16="http://schemas.microsoft.com/office/drawing/2014/main" id="{D0C7AF10-8FE2-4ED6-92AB-8D07B22550D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77832" y="848000"/>
            <a:ext cx="4871126" cy="3249450"/>
          </a:xfrm>
          <a:prstGeom prst="rect">
            <a:avLst/>
          </a:prstGeom>
        </p:spPr>
      </p:pic>
      <p:sp>
        <p:nvSpPr>
          <p:cNvPr id="9" name="文本框 1">
            <a:extLst>
              <a:ext uri="{FF2B5EF4-FFF2-40B4-BE49-F238E27FC236}">
                <a16:creationId xmlns:a16="http://schemas.microsoft.com/office/drawing/2014/main" id="{F89F2326-6617-4B84-BE73-269755F9E0A6}"/>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1" name="文本框 2">
            <a:extLst>
              <a:ext uri="{FF2B5EF4-FFF2-40B4-BE49-F238E27FC236}">
                <a16:creationId xmlns:a16="http://schemas.microsoft.com/office/drawing/2014/main" id="{AAA1ECEA-D2B3-4F77-A559-B53B470A6BC7}"/>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3" name="文本框 12">
            <a:extLst>
              <a:ext uri="{FF2B5EF4-FFF2-40B4-BE49-F238E27FC236}">
                <a16:creationId xmlns:a16="http://schemas.microsoft.com/office/drawing/2014/main" id="{9C882696-8E78-428D-AA7A-DB2871F634FD}"/>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4</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3382875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97887-B55D-43AF-A517-F5878396B9CF}"/>
              </a:ext>
            </a:extLst>
          </p:cNvPr>
          <p:cNvSpPr>
            <a:spLocks noGrp="1"/>
          </p:cNvSpPr>
          <p:nvPr>
            <p:ph type="title"/>
          </p:nvPr>
        </p:nvSpPr>
        <p:spPr/>
        <p:txBody>
          <a:bodyPr>
            <a:normAutofit fontScale="90000"/>
          </a:bodyPr>
          <a:lstStyle/>
          <a:p>
            <a:r>
              <a:rPr lang="zh-CN" altLang="en-US" dirty="0"/>
              <a:t>背景</a:t>
            </a:r>
            <a:r>
              <a:rPr lang="en-US" dirty="0"/>
              <a:t> - COVAX</a:t>
            </a:r>
          </a:p>
        </p:txBody>
      </p:sp>
      <p:sp>
        <p:nvSpPr>
          <p:cNvPr id="4" name="Date Placeholder 3">
            <a:extLst>
              <a:ext uri="{FF2B5EF4-FFF2-40B4-BE49-F238E27FC236}">
                <a16:creationId xmlns:a16="http://schemas.microsoft.com/office/drawing/2014/main" id="{E561DA4D-0657-4D3A-9637-EADF5F14B00C}"/>
              </a:ext>
            </a:extLst>
          </p:cNvPr>
          <p:cNvSpPr>
            <a:spLocks noGrp="1"/>
          </p:cNvSpPr>
          <p:nvPr>
            <p:ph type="dt" sz="half" idx="10"/>
          </p:nvPr>
        </p:nvSpPr>
        <p:spPr/>
        <p:txBody>
          <a:bodyPr/>
          <a:lstStyle/>
          <a:p>
            <a:r>
              <a:rPr lang="en-US" dirty="0"/>
              <a:t>2021</a:t>
            </a:r>
            <a:r>
              <a:rPr lang="zh-CN" altLang="en-US" dirty="0"/>
              <a:t>年</a:t>
            </a:r>
            <a:r>
              <a:rPr lang="en-US" altLang="zh-CN" dirty="0"/>
              <a:t>1</a:t>
            </a:r>
            <a:r>
              <a:rPr lang="zh-CN" altLang="en-US" dirty="0"/>
              <a:t>月</a:t>
            </a:r>
            <a:r>
              <a:rPr lang="en-US" altLang="zh-CN" dirty="0"/>
              <a:t>12</a:t>
            </a:r>
            <a:r>
              <a:rPr lang="zh-CN" altLang="en-US" dirty="0"/>
              <a:t>日</a:t>
            </a:r>
            <a:endParaRPr lang="en-US" dirty="0"/>
          </a:p>
        </p:txBody>
      </p:sp>
      <p:sp>
        <p:nvSpPr>
          <p:cNvPr id="7" name="Content Placeholder 3">
            <a:extLst>
              <a:ext uri="{FF2B5EF4-FFF2-40B4-BE49-F238E27FC236}">
                <a16:creationId xmlns:a16="http://schemas.microsoft.com/office/drawing/2014/main" id="{CA32754F-DBC8-44F2-8D71-5E44FE1295AC}"/>
              </a:ext>
            </a:extLst>
          </p:cNvPr>
          <p:cNvSpPr>
            <a:spLocks noGrp="1"/>
          </p:cNvSpPr>
          <p:nvPr>
            <p:ph idx="1"/>
          </p:nvPr>
        </p:nvSpPr>
        <p:spPr>
          <a:xfrm>
            <a:off x="127726" y="709493"/>
            <a:ext cx="5840456" cy="5715000"/>
          </a:xfrm>
          <a:solidFill>
            <a:schemeClr val="tx2">
              <a:lumMod val="20000"/>
              <a:lumOff val="80000"/>
            </a:schemeClr>
          </a:solidFill>
        </p:spPr>
        <p:txBody>
          <a:bodyPr anchor="ctr">
            <a:noAutofit/>
          </a:bodyPr>
          <a:lstStyle/>
          <a:p>
            <a:pPr marL="0" indent="0">
              <a:lnSpc>
                <a:spcPct val="100000"/>
              </a:lnSpc>
              <a:buNone/>
            </a:pPr>
            <a:r>
              <a:rPr lang="en-GB" sz="1800" b="1" dirty="0">
                <a:latin typeface="Times New Roman" panose="02020603050405020304" pitchFamily="18" charset="0"/>
                <a:cs typeface="Times New Roman" panose="02020603050405020304" pitchFamily="18" charset="0"/>
              </a:rPr>
              <a:t>COVAX</a:t>
            </a:r>
            <a:r>
              <a:rPr lang="zh-CN" altLang="en-US" sz="1800" b="1" dirty="0">
                <a:latin typeface="Times New Roman" panose="02020603050405020304" pitchFamily="18" charset="0"/>
                <a:cs typeface="Times New Roman" panose="02020603050405020304" pitchFamily="18" charset="0"/>
              </a:rPr>
              <a:t>行动</a:t>
            </a:r>
            <a:endParaRPr lang="en-US" sz="1800" b="1" dirty="0">
              <a:latin typeface="Times New Roman" panose="02020603050405020304" pitchFamily="18" charset="0"/>
              <a:cs typeface="Times New Roman" panose="02020603050405020304" pitchFamily="18" charset="0"/>
            </a:endParaRPr>
          </a:p>
          <a:p>
            <a:pPr algn="just"/>
            <a:r>
              <a:rPr lang="zh-CN" altLang="zh-CN" sz="1800" dirty="0">
                <a:latin typeface="SimSun" panose="02010600030101010101" pitchFamily="2" charset="-122"/>
                <a:ea typeface="SimSun" panose="02010600030101010101" pitchFamily="2" charset="-122"/>
              </a:rPr>
              <a:t>COVAX是获取</a:t>
            </a:r>
            <a:r>
              <a:rPr lang="zh-CN" altLang="zh-CN" sz="1800" dirty="0">
                <a:latin typeface="Times New Roman" panose="02020603050405020304" pitchFamily="18" charset="0"/>
                <a:ea typeface="SimSun" panose="02010600030101010101" pitchFamily="2" charset="-122"/>
                <a:cs typeface="Times New Roman" panose="02020603050405020304" pitchFamily="18" charset="0"/>
              </a:rPr>
              <a:t>COVID-19工具（ACT）加速计划的疫苗支柱</a:t>
            </a:r>
          </a:p>
          <a:p>
            <a:pPr algn="just"/>
            <a:r>
              <a:rPr lang="zh-CN" altLang="zh-CN" sz="1800" dirty="0">
                <a:latin typeface="Times New Roman" panose="02020603050405020304" pitchFamily="18" charset="0"/>
                <a:ea typeface="SimSun" panose="02010600030101010101" pitchFamily="2" charset="-122"/>
                <a:cs typeface="Times New Roman" panose="02020603050405020304" pitchFamily="18" charset="0"/>
              </a:rPr>
              <a:t>ACT加速计划是一个开拓性的全球协作项目，旨在加速开发、生产和公平获得COVID-19检测法、治疗用药和疫苗。</a:t>
            </a:r>
          </a:p>
          <a:p>
            <a:pPr algn="just"/>
            <a:r>
              <a:rPr lang="zh-CN" altLang="zh-CN" sz="1800" dirty="0">
                <a:latin typeface="Times New Roman" panose="02020603050405020304" pitchFamily="18" charset="0"/>
                <a:ea typeface="SimSun" panose="02010600030101010101" pitchFamily="2" charset="-122"/>
                <a:cs typeface="Times New Roman" panose="02020603050405020304" pitchFamily="18" charset="0"/>
              </a:rPr>
              <a:t>其目标是加速COVID-19疫苗的开发和生产，并保证世界上每个国家都有机会公平合理地</a:t>
            </a:r>
            <a:r>
              <a:rPr lang="zh-CN" altLang="zh-CN" sz="1800" dirty="0">
                <a:latin typeface="SimSun" panose="02010600030101010101" pitchFamily="2" charset="-122"/>
                <a:ea typeface="SimSun" panose="02010600030101010101" pitchFamily="2" charset="-122"/>
              </a:rPr>
              <a:t>获得疫苗。</a:t>
            </a:r>
            <a:endParaRPr lang="en-US" sz="1800" dirty="0">
              <a:latin typeface="SimSun" panose="02010600030101010101" pitchFamily="2" charset="-122"/>
              <a:ea typeface="SimSun" panose="02010600030101010101" pitchFamily="2" charset="-122"/>
            </a:endParaRPr>
          </a:p>
          <a:p>
            <a:pPr algn="just">
              <a:lnSpc>
                <a:spcPct val="100000"/>
              </a:lnSpc>
            </a:pPr>
            <a:endParaRPr lang="en-GB" sz="1800" dirty="0">
              <a:latin typeface="SimSun" panose="02010600030101010101" pitchFamily="2" charset="-122"/>
              <a:ea typeface="SimSun" panose="02010600030101010101" pitchFamily="2" charset="-122"/>
            </a:endParaRPr>
          </a:p>
          <a:p>
            <a:pPr marL="0" indent="0">
              <a:lnSpc>
                <a:spcPct val="100000"/>
              </a:lnSpc>
              <a:buNone/>
            </a:pPr>
            <a:r>
              <a:rPr lang="en-GB" sz="1800" b="1" dirty="0">
                <a:latin typeface="+mn-ea"/>
              </a:rPr>
              <a:t>COVAX</a:t>
            </a:r>
            <a:r>
              <a:rPr lang="zh-CN" altLang="en-US" sz="1800" b="1" dirty="0">
                <a:latin typeface="+mn-ea"/>
              </a:rPr>
              <a:t>提供什么</a:t>
            </a:r>
            <a:endParaRPr lang="en-GB" sz="1800" b="1" dirty="0">
              <a:latin typeface="+mn-ea"/>
            </a:endParaRPr>
          </a:p>
          <a:p>
            <a:pPr>
              <a:lnSpc>
                <a:spcPct val="100000"/>
              </a:lnSpc>
            </a:pPr>
            <a:endParaRPr lang="en-GB" sz="1800" dirty="0"/>
          </a:p>
          <a:p>
            <a:r>
              <a:rPr lang="zh-CN" altLang="zh-CN" sz="1800" dirty="0">
                <a:latin typeface="SimSun" panose="02010600030101010101" pitchFamily="2" charset="-122"/>
                <a:ea typeface="SimSun" panose="02010600030101010101" pitchFamily="2" charset="-122"/>
              </a:rPr>
              <a:t>至少涵盖国家人口</a:t>
            </a:r>
            <a:r>
              <a:rPr lang="zh-CN" altLang="zh-CN" sz="1800" dirty="0">
                <a:latin typeface="Times New Roman" panose="02020603050405020304" pitchFamily="18" charset="0"/>
                <a:ea typeface="SimSun" panose="02010600030101010101" pitchFamily="2" charset="-122"/>
                <a:cs typeface="Times New Roman" panose="02020603050405020304" pitchFamily="18" charset="0"/>
              </a:rPr>
              <a:t>20%</a:t>
            </a:r>
            <a:r>
              <a:rPr lang="zh-CN" altLang="zh-CN" sz="1800" dirty="0">
                <a:latin typeface="SimSun" panose="02010600030101010101" pitchFamily="2" charset="-122"/>
                <a:ea typeface="SimSun" panose="02010600030101010101" pitchFamily="2" charset="-122"/>
              </a:rPr>
              <a:t>的疫苗</a:t>
            </a:r>
          </a:p>
          <a:p>
            <a:r>
              <a:rPr lang="zh-CN" altLang="zh-CN" sz="1800" dirty="0">
                <a:latin typeface="SimSun" panose="02010600030101010101" pitchFamily="2" charset="-122"/>
                <a:ea typeface="SimSun" panose="02010600030101010101" pitchFamily="2" charset="-122"/>
              </a:rPr>
              <a:t>多样化和积极管理的疫苗组合</a:t>
            </a:r>
          </a:p>
          <a:p>
            <a:r>
              <a:rPr lang="zh-CN" altLang="zh-CN" sz="1800" dirty="0">
                <a:latin typeface="SimSun" panose="02010600030101010101" pitchFamily="2" charset="-122"/>
                <a:ea typeface="SimSun" panose="02010600030101010101" pitchFamily="2" charset="-122"/>
              </a:rPr>
              <a:t>一旦能获得，就提供疫苗</a:t>
            </a:r>
          </a:p>
          <a:p>
            <a:r>
              <a:rPr lang="zh-CN" altLang="zh-CN" sz="1800" dirty="0">
                <a:latin typeface="SimSun" panose="02010600030101010101" pitchFamily="2" charset="-122"/>
                <a:ea typeface="SimSun" panose="02010600030101010101" pitchFamily="2" charset="-122"/>
              </a:rPr>
              <a:t>结束疾病大流行的紧急阶段</a:t>
            </a:r>
            <a:endParaRPr lang="en-GB" sz="1800" dirty="0">
              <a:latin typeface="SimSun" panose="02010600030101010101" pitchFamily="2" charset="-122"/>
              <a:ea typeface="SimSun" panose="02010600030101010101" pitchFamily="2" charset="-122"/>
            </a:endParaRPr>
          </a:p>
        </p:txBody>
      </p:sp>
      <p:sp>
        <p:nvSpPr>
          <p:cNvPr id="12" name="Freeform: Shape 11">
            <a:extLst>
              <a:ext uri="{FF2B5EF4-FFF2-40B4-BE49-F238E27FC236}">
                <a16:creationId xmlns:a16="http://schemas.microsoft.com/office/drawing/2014/main" id="{50516569-93BF-4AED-A5A6-4A963D0D6747}"/>
              </a:ext>
            </a:extLst>
          </p:cNvPr>
          <p:cNvSpPr/>
          <p:nvPr/>
        </p:nvSpPr>
        <p:spPr>
          <a:xfrm flipH="1" flipV="1">
            <a:off x="7770612"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solidFill>
            <a:schemeClr val="accent1"/>
          </a:solidFill>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31580723-2FFC-4BAE-A75A-2A08941F5213}"/>
              </a:ext>
            </a:extLst>
          </p:cNvPr>
          <p:cNvSpPr/>
          <p:nvPr/>
        </p:nvSpPr>
        <p:spPr>
          <a:xfrm flipH="1" flipV="1">
            <a:off x="8040624" y="897"/>
            <a:ext cx="4151376" cy="606792"/>
          </a:xfrm>
          <a:custGeom>
            <a:avLst/>
            <a:gdLst>
              <a:gd name="connsiteX0" fmla="*/ 3474720 w 4151376"/>
              <a:gd name="connsiteY0" fmla="*/ 581341 h 581341"/>
              <a:gd name="connsiteX1" fmla="*/ 0 w 4151376"/>
              <a:gd name="connsiteY1" fmla="*/ 581341 h 581341"/>
              <a:gd name="connsiteX2" fmla="*/ 0 w 4151376"/>
              <a:gd name="connsiteY2" fmla="*/ 1 h 581341"/>
              <a:gd name="connsiteX3" fmla="*/ 3474720 w 4151376"/>
              <a:gd name="connsiteY3" fmla="*/ 1 h 581341"/>
              <a:gd name="connsiteX4" fmla="*/ 3474720 w 4151376"/>
              <a:gd name="connsiteY4" fmla="*/ 0 h 581341"/>
              <a:gd name="connsiteX5" fmla="*/ 4151376 w 4151376"/>
              <a:gd name="connsiteY5" fmla="*/ 581340 h 581341"/>
              <a:gd name="connsiteX6" fmla="*/ 3474720 w 4151376"/>
              <a:gd name="connsiteY6" fmla="*/ 581340 h 581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1376" h="581341">
                <a:moveTo>
                  <a:pt x="3474720" y="581341"/>
                </a:moveTo>
                <a:lnTo>
                  <a:pt x="0" y="581341"/>
                </a:lnTo>
                <a:lnTo>
                  <a:pt x="0" y="1"/>
                </a:lnTo>
                <a:lnTo>
                  <a:pt x="3474720" y="1"/>
                </a:lnTo>
                <a:lnTo>
                  <a:pt x="3474720" y="0"/>
                </a:lnTo>
                <a:lnTo>
                  <a:pt x="4151376" y="581340"/>
                </a:lnTo>
                <a:lnTo>
                  <a:pt x="3474720" y="581340"/>
                </a:lnTo>
                <a:close/>
              </a:path>
            </a:pathLst>
          </a:custGeom>
          <a:ln>
            <a:noFill/>
          </a:ln>
          <a:effectLst>
            <a:outerShdw blurRad="50800" dist="38100" dir="13500000" algn="br" rotWithShape="0">
              <a:prstClr val="black">
                <a:alpha val="40000"/>
              </a:prstClr>
            </a:outerShdw>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EC42E4-D28A-4D70-8CEF-0771D74B8BD4}"/>
              </a:ext>
            </a:extLst>
          </p:cNvPr>
          <p:cNvSpPr txBox="1"/>
          <p:nvPr/>
        </p:nvSpPr>
        <p:spPr>
          <a:xfrm>
            <a:off x="9023983" y="104238"/>
            <a:ext cx="1475084" cy="400110"/>
          </a:xfrm>
          <a:prstGeom prst="rect">
            <a:avLst/>
          </a:prstGeom>
          <a:noFill/>
        </p:spPr>
        <p:txBody>
          <a:bodyPr wrap="none" rtlCol="0">
            <a:spAutoFit/>
          </a:bodyPr>
          <a:lstStyle/>
          <a:p>
            <a:pPr>
              <a:spcBef>
                <a:spcPts val="700"/>
              </a:spcBef>
              <a:buClr>
                <a:srgbClr val="DD8047"/>
              </a:buClr>
              <a:buSzPct val="60000"/>
            </a:pPr>
            <a:r>
              <a:rPr lang="zh-CN" altLang="en-US" sz="2000" b="1" dirty="0">
                <a:solidFill>
                  <a:schemeClr val="bg1"/>
                </a:solidFill>
                <a:latin typeface="+mn-ea"/>
              </a:rPr>
              <a:t>仅用于模拟</a:t>
            </a:r>
          </a:p>
        </p:txBody>
      </p:sp>
      <p:sp>
        <p:nvSpPr>
          <p:cNvPr id="5" name="Rectangle 4">
            <a:extLst>
              <a:ext uri="{FF2B5EF4-FFF2-40B4-BE49-F238E27FC236}">
                <a16:creationId xmlns:a16="http://schemas.microsoft.com/office/drawing/2014/main" id="{EBF9F3F3-04EF-487A-AE50-62A49F17C48C}"/>
              </a:ext>
            </a:extLst>
          </p:cNvPr>
          <p:cNvSpPr/>
          <p:nvPr/>
        </p:nvSpPr>
        <p:spPr>
          <a:xfrm>
            <a:off x="7366577" y="5543011"/>
            <a:ext cx="3480440" cy="369332"/>
          </a:xfrm>
          <a:prstGeom prst="rect">
            <a:avLst/>
          </a:prstGeom>
        </p:spPr>
        <p:txBody>
          <a:bodyPr wrap="none">
            <a:spAutoFit/>
          </a:bodyPr>
          <a:lstStyle/>
          <a:p>
            <a:r>
              <a:rPr lang="en-GB" dirty="0">
                <a:hlinkClick r:id="rId4"/>
              </a:rPr>
              <a:t>https://youtu.be/5opR6x6NMpQ</a:t>
            </a:r>
            <a:r>
              <a:rPr lang="en-GB" dirty="0"/>
              <a:t> </a:t>
            </a:r>
          </a:p>
        </p:txBody>
      </p:sp>
      <p:pic>
        <p:nvPicPr>
          <p:cNvPr id="6" name="Online Media 5" title="COVAX: Ensuring global equitable access to COVID-19 vaccines">
            <a:hlinkClick r:id="" action="ppaction://media"/>
            <a:extLst>
              <a:ext uri="{FF2B5EF4-FFF2-40B4-BE49-F238E27FC236}">
                <a16:creationId xmlns:a16="http://schemas.microsoft.com/office/drawing/2014/main" id="{EE161750-5A91-43F4-921A-FA33943D3B2D}"/>
              </a:ext>
            </a:extLst>
          </p:cNvPr>
          <p:cNvPicPr>
            <a:picLocks noRot="1" noChangeAspect="1"/>
          </p:cNvPicPr>
          <p:nvPr>
            <a:videoFile r:link="rId1"/>
          </p:nvPr>
        </p:nvPicPr>
        <p:blipFill>
          <a:blip r:embed="rId5"/>
          <a:stretch>
            <a:fillRect/>
          </a:stretch>
        </p:blipFill>
        <p:spPr>
          <a:xfrm>
            <a:off x="6096000" y="1408937"/>
            <a:ext cx="6076601" cy="3418088"/>
          </a:xfrm>
          <a:prstGeom prst="rect">
            <a:avLst/>
          </a:prstGeom>
        </p:spPr>
      </p:pic>
      <p:sp>
        <p:nvSpPr>
          <p:cNvPr id="13" name="文本框 1">
            <a:extLst>
              <a:ext uri="{FF2B5EF4-FFF2-40B4-BE49-F238E27FC236}">
                <a16:creationId xmlns:a16="http://schemas.microsoft.com/office/drawing/2014/main" id="{0C229C18-E812-4007-8D77-3C49E8661BC9}"/>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14" name="文本框 2">
            <a:extLst>
              <a:ext uri="{FF2B5EF4-FFF2-40B4-BE49-F238E27FC236}">
                <a16:creationId xmlns:a16="http://schemas.microsoft.com/office/drawing/2014/main" id="{23EB0397-3AF3-4BAA-A146-F39CB832B932}"/>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15" name="文本框 14">
            <a:extLst>
              <a:ext uri="{FF2B5EF4-FFF2-40B4-BE49-F238E27FC236}">
                <a16:creationId xmlns:a16="http://schemas.microsoft.com/office/drawing/2014/main" id="{76F20841-A650-4999-84B8-5CC89C5C24FA}"/>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5</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12573422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AB79E4-8162-4125-9D14-A9E90C68F4F4}"/>
              </a:ext>
            </a:extLst>
          </p:cNvPr>
          <p:cNvSpPr>
            <a:spLocks noGrp="1"/>
          </p:cNvSpPr>
          <p:nvPr>
            <p:ph type="title"/>
          </p:nvPr>
        </p:nvSpPr>
        <p:spPr>
          <a:xfrm>
            <a:off x="159303" y="0"/>
            <a:ext cx="7771130" cy="553998"/>
          </a:xfrm>
        </p:spPr>
        <p:txBody>
          <a:bodyPr/>
          <a:lstStyle/>
          <a:p>
            <a:r>
              <a:rPr lang="en-US" altLang="zh-CN" sz="3600" dirty="0"/>
              <a:t>COVID-19</a:t>
            </a:r>
            <a:r>
              <a:rPr lang="zh-CN" altLang="en-US" sz="3600" dirty="0"/>
              <a:t>法规的最新情况</a:t>
            </a:r>
            <a:endParaRPr lang="en-GB" sz="3600" dirty="0"/>
          </a:p>
        </p:txBody>
      </p:sp>
      <p:sp>
        <p:nvSpPr>
          <p:cNvPr id="3" name="Text Placeholder 2">
            <a:extLst>
              <a:ext uri="{FF2B5EF4-FFF2-40B4-BE49-F238E27FC236}">
                <a16:creationId xmlns:a16="http://schemas.microsoft.com/office/drawing/2014/main" id="{E508795D-4013-41F9-B6BB-64FE1A65EEC9}"/>
              </a:ext>
            </a:extLst>
          </p:cNvPr>
          <p:cNvSpPr>
            <a:spLocks noGrp="1"/>
          </p:cNvSpPr>
          <p:nvPr>
            <p:ph type="body" idx="1"/>
          </p:nvPr>
        </p:nvSpPr>
        <p:spPr>
          <a:xfrm>
            <a:off x="385129" y="1274564"/>
            <a:ext cx="5842415" cy="3077766"/>
          </a:xfrm>
        </p:spPr>
        <p:txBody>
          <a:bodyPr/>
          <a:lstStyle/>
          <a:p>
            <a:pPr algn="l"/>
            <a:r>
              <a:rPr lang="zh-CN" altLang="en-US" sz="2000" b="1" dirty="0">
                <a:latin typeface="STXihei" panose="02010600040101010101" pitchFamily="2" charset="-122"/>
                <a:ea typeface="STXihei" panose="02010600040101010101" pitchFamily="2" charset="-122"/>
              </a:rPr>
              <a:t>目标受众：</a:t>
            </a:r>
            <a:r>
              <a:rPr lang="en-US" sz="2000" b="1" dirty="0">
                <a:latin typeface="STXihei" panose="02010600040101010101" pitchFamily="2" charset="-122"/>
                <a:ea typeface="STXihei" panose="02010600040101010101" pitchFamily="2" charset="-122"/>
              </a:rPr>
              <a:t> </a:t>
            </a:r>
          </a:p>
          <a:p>
            <a:pPr marL="342900" indent="-342900">
              <a:buFont typeface="Arial" panose="020B0604020202020204" pitchFamily="34" charset="0"/>
              <a:buChar char="•"/>
            </a:pPr>
            <a:r>
              <a:rPr lang="zh-CN" altLang="zh-CN" sz="2000" dirty="0"/>
              <a:t>国家</a:t>
            </a:r>
            <a:r>
              <a:rPr lang="zh-CN" altLang="en-US" sz="2000" dirty="0"/>
              <a:t>管制当局</a:t>
            </a:r>
            <a:endParaRPr lang="en-US" altLang="zh-CN" sz="2000" dirty="0"/>
          </a:p>
          <a:p>
            <a:pPr marL="342900" indent="-342900">
              <a:buFont typeface="Arial" panose="020B0604020202020204" pitchFamily="34" charset="0"/>
              <a:buChar char="•"/>
            </a:pPr>
            <a:r>
              <a:rPr lang="zh-CN" altLang="zh-CN" sz="2000" dirty="0"/>
              <a:t>区域药品顾问</a:t>
            </a:r>
          </a:p>
          <a:p>
            <a:pPr marL="342900" indent="-342900">
              <a:buFont typeface="Arial" panose="020B0604020202020204" pitchFamily="34" charset="0"/>
              <a:buChar char="•"/>
            </a:pPr>
            <a:r>
              <a:rPr lang="zh-CN" altLang="zh-CN" sz="2000" dirty="0"/>
              <a:t>监管网络和相关利益攸关方</a:t>
            </a:r>
            <a:endParaRPr lang="en-US" sz="2000" dirty="0"/>
          </a:p>
          <a:p>
            <a:pPr marL="342900" indent="-342900" algn="l">
              <a:buFont typeface="Arial" panose="020B0604020202020204" pitchFamily="34" charset="0"/>
              <a:buChar char="•"/>
            </a:pPr>
            <a:endParaRPr lang="en-US" sz="2000" dirty="0"/>
          </a:p>
          <a:p>
            <a:pPr marL="342900" indent="-342900" algn="l">
              <a:buFont typeface="Arial" panose="020B0604020202020204" pitchFamily="34" charset="0"/>
              <a:buChar char="•"/>
            </a:pPr>
            <a:endParaRPr lang="en-US" sz="2000" dirty="0"/>
          </a:p>
          <a:p>
            <a:pPr algn="l"/>
            <a:r>
              <a:rPr lang="zh-CN" altLang="en-US" sz="2000" b="1" dirty="0">
                <a:latin typeface="STXihei" panose="02010600040101010101" pitchFamily="2" charset="-122"/>
                <a:ea typeface="STXihei" panose="02010600040101010101" pitchFamily="2" charset="-122"/>
              </a:rPr>
              <a:t>目标：</a:t>
            </a:r>
            <a:r>
              <a:rPr lang="en-US" sz="2000" b="1" dirty="0">
                <a:latin typeface="STXihei" panose="02010600040101010101" pitchFamily="2" charset="-122"/>
                <a:ea typeface="STXihei" panose="02010600040101010101" pitchFamily="2" charset="-122"/>
              </a:rPr>
              <a:t> </a:t>
            </a:r>
          </a:p>
          <a:p>
            <a:pPr indent="468000" algn="just"/>
            <a:r>
              <a:rPr lang="zh-CN" altLang="en-US" sz="2000" dirty="0">
                <a:latin typeface="Times New Roman" panose="02020603050405020304" pitchFamily="18" charset="0"/>
                <a:ea typeface="STXihei" panose="02010600040101010101" pitchFamily="2" charset="-122"/>
                <a:cs typeface="Times New Roman" panose="02020603050405020304" pitchFamily="18" charset="0"/>
              </a:rPr>
              <a:t>围绕</a:t>
            </a:r>
            <a:r>
              <a:rPr lang="en-US" altLang="zh-CN" sz="2000" dirty="0">
                <a:latin typeface="Times New Roman" panose="02020603050405020304" pitchFamily="18" charset="0"/>
                <a:ea typeface="STXihei" panose="02010600040101010101" pitchFamily="2" charset="-122"/>
                <a:cs typeface="Times New Roman" panose="02020603050405020304" pitchFamily="18" charset="0"/>
              </a:rPr>
              <a:t>COVID-19</a:t>
            </a:r>
            <a:r>
              <a:rPr lang="zh-CN" altLang="en-US" sz="2000" dirty="0">
                <a:latin typeface="Times New Roman" panose="02020603050405020304" pitchFamily="18" charset="0"/>
                <a:ea typeface="STXihei" panose="02010600040101010101" pitchFamily="2" charset="-122"/>
                <a:cs typeface="Times New Roman" panose="02020603050405020304" pitchFamily="18" charset="0"/>
              </a:rPr>
              <a:t>相关诊断、治疗和疫苗的开发和监管审批，及时提供信息。</a:t>
            </a:r>
            <a:endParaRPr lang="en-US" sz="2000" dirty="0">
              <a:latin typeface="Times New Roman" panose="02020603050405020304" pitchFamily="18" charset="0"/>
              <a:ea typeface="STXihei" panose="02010600040101010101" pitchFamily="2" charset="-122"/>
              <a:cs typeface="Times New Roman" panose="02020603050405020304" pitchFamily="18" charset="0"/>
            </a:endParaRPr>
          </a:p>
          <a:p>
            <a:pPr algn="just"/>
            <a:endParaRPr lang="en-GB" sz="2000" dirty="0"/>
          </a:p>
        </p:txBody>
      </p:sp>
      <p:sp>
        <p:nvSpPr>
          <p:cNvPr id="4" name="Rectangle 3">
            <a:extLst>
              <a:ext uri="{FF2B5EF4-FFF2-40B4-BE49-F238E27FC236}">
                <a16:creationId xmlns:a16="http://schemas.microsoft.com/office/drawing/2014/main" id="{52E572A3-6A22-4484-A959-1DE77ADCFBD7}"/>
              </a:ext>
            </a:extLst>
          </p:cNvPr>
          <p:cNvSpPr/>
          <p:nvPr/>
        </p:nvSpPr>
        <p:spPr>
          <a:xfrm>
            <a:off x="7285209" y="872502"/>
            <a:ext cx="4055918" cy="1015663"/>
          </a:xfrm>
          <a:prstGeom prst="rect">
            <a:avLst/>
          </a:prstGeom>
        </p:spPr>
        <p:txBody>
          <a:bodyPr wrap="none">
            <a:spAutoFit/>
          </a:bodyPr>
          <a:lstStyle/>
          <a:p>
            <a:pPr algn="ctr"/>
            <a:r>
              <a:rPr lang="zh-CN" altLang="en-US" sz="2000" b="1" dirty="0"/>
              <a:t>局势正在迅速演变。</a:t>
            </a:r>
          </a:p>
          <a:p>
            <a:pPr algn="ctr"/>
            <a:r>
              <a:rPr lang="zh-CN" altLang="en-US" sz="2000" b="1" dirty="0"/>
              <a:t>请阅读世卫组织的最新形势报告。</a:t>
            </a:r>
          </a:p>
          <a:p>
            <a:pPr algn="ctr"/>
            <a:r>
              <a:rPr lang="en-US" sz="2000" b="1" dirty="0"/>
              <a:t> </a:t>
            </a:r>
            <a:endParaRPr lang="en-GB" sz="2000" b="1" dirty="0"/>
          </a:p>
        </p:txBody>
      </p:sp>
      <p:pic>
        <p:nvPicPr>
          <p:cNvPr id="6" name="Picture 5">
            <a:extLst>
              <a:ext uri="{FF2B5EF4-FFF2-40B4-BE49-F238E27FC236}">
                <a16:creationId xmlns:a16="http://schemas.microsoft.com/office/drawing/2014/main" id="{0E183524-FD26-4783-99C0-AFFF2F9A0FE8}"/>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773490" y="1888165"/>
            <a:ext cx="3079356" cy="352161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7" name="Picture 6">
            <a:hlinkClick r:id="rId4"/>
            <a:extLst>
              <a:ext uri="{FF2B5EF4-FFF2-40B4-BE49-F238E27FC236}">
                <a16:creationId xmlns:a16="http://schemas.microsoft.com/office/drawing/2014/main" id="{39BA2965-CC52-4369-9596-E22AE2EA8B5D}"/>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583189" y="5680136"/>
            <a:ext cx="1819796" cy="745309"/>
          </a:xfrm>
          <a:prstGeom prst="rect">
            <a:avLst/>
          </a:prstGeom>
        </p:spPr>
      </p:pic>
    </p:spTree>
    <p:extLst>
      <p:ext uri="{BB962C8B-B14F-4D97-AF65-F5344CB8AC3E}">
        <p14:creationId xmlns:p14="http://schemas.microsoft.com/office/powerpoint/2010/main" val="13416629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5546B6-1766-4618-AB37-69C62D8F1E64}"/>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桌面演练是什么？</a:t>
            </a:r>
            <a:endParaRPr lang="en-US" dirty="0">
              <a:latin typeface="STXihei" panose="02010600040101010101" pitchFamily="2" charset="-122"/>
              <a:ea typeface="STXihei" panose="02010600040101010101" pitchFamily="2" charset="-122"/>
            </a:endParaRPr>
          </a:p>
        </p:txBody>
      </p:sp>
      <p:sp>
        <p:nvSpPr>
          <p:cNvPr id="3" name="Content Placeholder 2">
            <a:extLst>
              <a:ext uri="{FF2B5EF4-FFF2-40B4-BE49-F238E27FC236}">
                <a16:creationId xmlns:a16="http://schemas.microsoft.com/office/drawing/2014/main" id="{449D7005-D0A1-4AC3-9669-670EA17DF11F}"/>
              </a:ext>
            </a:extLst>
          </p:cNvPr>
          <p:cNvSpPr>
            <a:spLocks noGrp="1"/>
          </p:cNvSpPr>
          <p:nvPr>
            <p:ph idx="1"/>
          </p:nvPr>
        </p:nvSpPr>
        <p:spPr>
          <a:xfrm>
            <a:off x="838200" y="1017346"/>
            <a:ext cx="10515600" cy="5159617"/>
          </a:xfrm>
        </p:spPr>
        <p:txBody>
          <a:bodyPr>
            <a:normAutofit/>
          </a:bodyPr>
          <a:lstStyle/>
          <a:p>
            <a:pPr marL="12700" marR="5080" lvl="0" indent="720000" algn="just">
              <a:lnSpc>
                <a:spcPct val="100000"/>
              </a:lnSpc>
              <a:spcBef>
                <a:spcPts val="430"/>
              </a:spcBef>
              <a:spcAft>
                <a:spcPts val="2400"/>
              </a:spcAft>
              <a:buNone/>
            </a:pPr>
            <a:r>
              <a:rPr lang="zh-CN" altLang="en-US" b="1" spc="-15" dirty="0">
                <a:solidFill>
                  <a:srgbClr val="005D85"/>
                </a:solidFill>
                <a:latin typeface="STXihei" panose="02010600040101010101" pitchFamily="2" charset="-122"/>
                <a:ea typeface="STXihei" panose="02010600040101010101" pitchFamily="2" charset="-122"/>
                <a:cs typeface="Calibri"/>
              </a:rPr>
              <a:t>桌面演练</a:t>
            </a:r>
            <a:r>
              <a:rPr lang="zh-CN" altLang="en-US" dirty="0">
                <a:solidFill>
                  <a:prstClr val="black"/>
                </a:solidFill>
                <a:latin typeface="Calibri"/>
                <a:ea typeface="宋体" panose="02010600030101010101" pitchFamily="2" charset="-122"/>
                <a:cs typeface="Calibri"/>
              </a:rPr>
              <a:t>是以讨论为基础的活动，使用渐进式模拟场景以及按脚本附加的一系列具体情况，使与会者考虑潜在突发卫生事件对现有计划、程序和能力的影响。</a:t>
            </a:r>
            <a:endParaRPr lang="zh-CN" altLang="en-US" sz="3550" dirty="0">
              <a:solidFill>
                <a:prstClr val="black"/>
              </a:solidFill>
              <a:latin typeface="Calibri"/>
              <a:cs typeface="Calibri"/>
            </a:endParaRPr>
          </a:p>
          <a:p>
            <a:pPr marL="254635" marR="246379" lvl="0" indent="432000" algn="just">
              <a:lnSpc>
                <a:spcPts val="3000"/>
              </a:lnSpc>
              <a:spcBef>
                <a:spcPts val="0"/>
              </a:spcBef>
              <a:spcAft>
                <a:spcPts val="2400"/>
              </a:spcAft>
              <a:buNone/>
            </a:pPr>
            <a:r>
              <a:rPr lang="zh-CN" altLang="en-US" spc="-120" dirty="0">
                <a:solidFill>
                  <a:prstClr val="black"/>
                </a:solidFill>
                <a:latin typeface="Calibri"/>
                <a:ea typeface="宋体" panose="02010600030101010101" pitchFamily="2" charset="-122"/>
                <a:cs typeface="Calibri"/>
              </a:rPr>
              <a:t>“桌面演练在非正式、无压力的环境中</a:t>
            </a:r>
            <a:r>
              <a:rPr lang="zh-CN" altLang="en-US" b="1" spc="-15" dirty="0">
                <a:solidFill>
                  <a:srgbClr val="005D85"/>
                </a:solidFill>
                <a:latin typeface="STXihei" panose="02010600040101010101" pitchFamily="2" charset="-122"/>
                <a:ea typeface="STXihei" panose="02010600040101010101" pitchFamily="2" charset="-122"/>
                <a:cs typeface="Calibri"/>
              </a:rPr>
              <a:t>模拟突发事件</a:t>
            </a:r>
            <a:r>
              <a:rPr lang="zh-CN" altLang="en-US" spc="-120" dirty="0">
                <a:solidFill>
                  <a:prstClr val="black"/>
                </a:solidFill>
                <a:latin typeface="Calibri"/>
                <a:ea typeface="宋体" panose="02010600030101010101" pitchFamily="2" charset="-122"/>
                <a:cs typeface="Calibri"/>
              </a:rPr>
              <a:t>”。</a:t>
            </a:r>
            <a:endParaRPr lang="zh-CN" altLang="en-US" dirty="0">
              <a:solidFill>
                <a:prstClr val="black"/>
              </a:solidFill>
              <a:latin typeface="Calibri"/>
              <a:cs typeface="Calibri"/>
            </a:endParaRPr>
          </a:p>
          <a:p>
            <a:pPr marL="0" indent="0" algn="ctr">
              <a:buNone/>
            </a:pPr>
            <a:br>
              <a:rPr lang="en-US" altLang="zh-CN" dirty="0"/>
            </a:br>
            <a:r>
              <a:rPr lang="en-US" altLang="zh-CN" sz="1600" dirty="0"/>
              <a:t>- </a:t>
            </a:r>
            <a:r>
              <a:rPr lang="zh-CN" altLang="en-US" sz="1600" dirty="0">
                <a:latin typeface="Times New Roman" panose="02020603050405020304" pitchFamily="18" charset="0"/>
                <a:ea typeface="SimSun" panose="02010600030101010101" pitchFamily="2" charset="-122"/>
                <a:cs typeface="Times New Roman" panose="02020603050405020304" pitchFamily="18" charset="0"/>
              </a:rPr>
              <a:t>世卫组织模拟演练手册，</a:t>
            </a:r>
            <a:r>
              <a:rPr lang="en-US" altLang="zh-CN" sz="1600" dirty="0">
                <a:latin typeface="Times New Roman" panose="02020603050405020304" pitchFamily="18" charset="0"/>
                <a:ea typeface="SimSun" panose="02010600030101010101" pitchFamily="2" charset="-122"/>
                <a:cs typeface="Times New Roman" panose="02020603050405020304" pitchFamily="18" charset="0"/>
              </a:rPr>
              <a:t>2017</a:t>
            </a:r>
            <a:r>
              <a:rPr lang="zh-CN" altLang="en-US" sz="1600" dirty="0">
                <a:latin typeface="Times New Roman" panose="02020603050405020304" pitchFamily="18" charset="0"/>
                <a:ea typeface="SimSun" panose="02010600030101010101" pitchFamily="2" charset="-122"/>
                <a:cs typeface="Times New Roman" panose="02020603050405020304" pitchFamily="18" charset="0"/>
              </a:rPr>
              <a:t>年</a:t>
            </a:r>
          </a:p>
          <a:p>
            <a:pPr marL="0" indent="0" algn="ctr">
              <a:lnSpc>
                <a:spcPct val="115000"/>
              </a:lnSpc>
              <a:spcAft>
                <a:spcPts val="1200"/>
              </a:spcAft>
              <a:buNone/>
            </a:pPr>
            <a:r>
              <a:rPr lang="en-GB" sz="1200" i="1" u="sng" dirty="0">
                <a:solidFill>
                  <a:srgbClr val="0070C0"/>
                </a:solidFill>
                <a:latin typeface="Times New Roman" panose="02020603050405020304" pitchFamily="18" charset="0"/>
                <a:ea typeface="Arial" charset="0"/>
                <a:cs typeface="Times New Roman" panose="02020603050405020304" pitchFamily="18" charset="0"/>
              </a:rPr>
              <a:t>https://www.who.int/ihr/publications/WHO-WHE-CPI-2017.10/en/</a:t>
            </a:r>
          </a:p>
          <a:p>
            <a:pPr marL="0" indent="0">
              <a:buNone/>
            </a:pPr>
            <a:endParaRPr lang="en-US" dirty="0"/>
          </a:p>
        </p:txBody>
      </p:sp>
      <p:sp>
        <p:nvSpPr>
          <p:cNvPr id="4" name="Date Placeholder 3">
            <a:extLst>
              <a:ext uri="{FF2B5EF4-FFF2-40B4-BE49-F238E27FC236}">
                <a16:creationId xmlns:a16="http://schemas.microsoft.com/office/drawing/2014/main" id="{8E67F07D-280F-4690-8F55-72C4FE4D5DCA}"/>
              </a:ext>
            </a:extLst>
          </p:cNvPr>
          <p:cNvSpPr>
            <a:spLocks noGrp="1"/>
          </p:cNvSpPr>
          <p:nvPr>
            <p:ph type="dt" sz="half" idx="10"/>
          </p:nvPr>
        </p:nvSpPr>
        <p:spPr/>
        <p:txBody>
          <a:bodyPr/>
          <a:lstStyle/>
          <a:p>
            <a:r>
              <a:rPr lang="en-US" dirty="0"/>
              <a:t>2021</a:t>
            </a:r>
            <a:r>
              <a:rPr lang="zh-CN" altLang="en-US" dirty="0"/>
              <a:t>年</a:t>
            </a:r>
            <a:r>
              <a:rPr lang="en-US" altLang="zh-CN" dirty="0"/>
              <a:t>1</a:t>
            </a:r>
            <a:r>
              <a:rPr lang="zh-CN" altLang="en-US" dirty="0"/>
              <a:t>月</a:t>
            </a:r>
            <a:r>
              <a:rPr lang="en-US" altLang="zh-CN" dirty="0"/>
              <a:t>12</a:t>
            </a:r>
            <a:r>
              <a:rPr lang="zh-CN" altLang="en-US" dirty="0"/>
              <a:t>日</a:t>
            </a:r>
            <a:endParaRPr lang="en-US" dirty="0"/>
          </a:p>
        </p:txBody>
      </p:sp>
      <p:pic>
        <p:nvPicPr>
          <p:cNvPr id="5" name="Picture 2">
            <a:extLst>
              <a:ext uri="{FF2B5EF4-FFF2-40B4-BE49-F238E27FC236}">
                <a16:creationId xmlns:a16="http://schemas.microsoft.com/office/drawing/2014/main" id="{83EAFCF9-AF3C-479F-AD4A-023C3957AE1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218739" y="3864078"/>
            <a:ext cx="1546221" cy="2184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a:hlinkClick r:id="rId4"/>
            <a:extLst>
              <a:ext uri="{FF2B5EF4-FFF2-40B4-BE49-F238E27FC236}">
                <a16:creationId xmlns:a16="http://schemas.microsoft.com/office/drawing/2014/main" id="{836182AE-108A-40B5-92A0-717CDB525EF6}"/>
              </a:ext>
            </a:extLst>
          </p:cNvPr>
          <p:cNvSpPr txBox="1"/>
          <p:nvPr/>
        </p:nvSpPr>
        <p:spPr>
          <a:xfrm>
            <a:off x="10456263" y="6149771"/>
            <a:ext cx="1103117" cy="253916"/>
          </a:xfrm>
          <a:prstGeom prst="rect">
            <a:avLst/>
          </a:prstGeom>
          <a:gradFill rotWithShape="1">
            <a:gsLst>
              <a:gs pos="0">
                <a:srgbClr val="ED7D31">
                  <a:satMod val="103000"/>
                  <a:lumMod val="102000"/>
                  <a:tint val="94000"/>
                </a:srgbClr>
              </a:gs>
              <a:gs pos="50000">
                <a:srgbClr val="ED7D31">
                  <a:satMod val="110000"/>
                  <a:lumMod val="100000"/>
                  <a:shade val="100000"/>
                </a:srgbClr>
              </a:gs>
              <a:gs pos="100000">
                <a:srgbClr val="ED7D31">
                  <a:lumMod val="99000"/>
                  <a:satMod val="120000"/>
                  <a:shade val="78000"/>
                </a:srgbClr>
              </a:gs>
            </a:gsLst>
            <a:lin ang="5400000" scaled="0"/>
          </a:gradFill>
          <a:ln>
            <a:noFill/>
          </a:ln>
          <a:effectLst>
            <a:outerShdw blurRad="57150" dist="19050" dir="5400000" algn="ctr" rotWithShape="0">
              <a:srgbClr val="000000">
                <a:alpha val="63000"/>
              </a:srgbClr>
            </a:outerShdw>
          </a:effectLst>
        </p:spPr>
        <p:txBody>
          <a:bodyPr wrap="square" rtlCol="0">
            <a:spAutoFit/>
          </a:bodyPr>
          <a:lstStyle/>
          <a:p>
            <a:pPr algn="ctr">
              <a:defRPr/>
            </a:pPr>
            <a:r>
              <a:rPr lang="en-GB" sz="1050" kern="0">
                <a:solidFill>
                  <a:prstClr val="white"/>
                </a:solidFill>
                <a:latin typeface="Calibri"/>
                <a:hlinkClick r:id="rId4"/>
              </a:rPr>
              <a:t>Download</a:t>
            </a:r>
            <a:endParaRPr lang="en-US" sz="1050" kern="0">
              <a:solidFill>
                <a:prstClr val="white"/>
              </a:solidFill>
              <a:latin typeface="Calibri"/>
            </a:endParaRPr>
          </a:p>
        </p:txBody>
      </p:sp>
      <p:sp>
        <p:nvSpPr>
          <p:cNvPr id="7" name="文本框 1">
            <a:extLst>
              <a:ext uri="{FF2B5EF4-FFF2-40B4-BE49-F238E27FC236}">
                <a16:creationId xmlns:a16="http://schemas.microsoft.com/office/drawing/2014/main" id="{16BA4C9E-E4A8-4A35-ABE2-0226755787AF}"/>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8" name="文本框 2">
            <a:extLst>
              <a:ext uri="{FF2B5EF4-FFF2-40B4-BE49-F238E27FC236}">
                <a16:creationId xmlns:a16="http://schemas.microsoft.com/office/drawing/2014/main" id="{B1C86B84-B351-40ED-A431-742F4AFC29D0}"/>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9" name="文本框 8">
            <a:extLst>
              <a:ext uri="{FF2B5EF4-FFF2-40B4-BE49-F238E27FC236}">
                <a16:creationId xmlns:a16="http://schemas.microsoft.com/office/drawing/2014/main" id="{494223B9-835D-4E27-B504-CD877F94EB34}"/>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7</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460285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31519" y="0"/>
            <a:ext cx="3963670" cy="574040"/>
          </a:xfrm>
          <a:prstGeom prst="rect">
            <a:avLst/>
          </a:prstGeom>
        </p:spPr>
        <p:txBody>
          <a:bodyPr vert="horz" wrap="square" lIns="0" tIns="12700" rIns="0" bIns="0" rtlCol="0">
            <a:spAutoFit/>
          </a:bodyPr>
          <a:lstStyle/>
          <a:p>
            <a:pPr marL="12700">
              <a:lnSpc>
                <a:spcPct val="100000"/>
              </a:lnSpc>
              <a:spcBef>
                <a:spcPts val="100"/>
              </a:spcBef>
            </a:pPr>
            <a:r>
              <a:rPr lang="zh-CN" altLang="en-US" sz="3600" spc="-5" dirty="0">
                <a:latin typeface="STXihei" panose="02010600040101010101" pitchFamily="2" charset="-122"/>
                <a:ea typeface="STXihei" panose="02010600040101010101" pitchFamily="2" charset="-122"/>
              </a:rPr>
              <a:t>设计和目的</a:t>
            </a:r>
            <a:endParaRPr sz="3600" dirty="0">
              <a:latin typeface="STXihei" panose="02010600040101010101" pitchFamily="2" charset="-122"/>
              <a:ea typeface="STXihei" panose="02010600040101010101" pitchFamily="2" charset="-122"/>
            </a:endParaRPr>
          </a:p>
        </p:txBody>
      </p:sp>
      <p:sp>
        <p:nvSpPr>
          <p:cNvPr id="3" name="object 3"/>
          <p:cNvSpPr txBox="1"/>
          <p:nvPr/>
        </p:nvSpPr>
        <p:spPr>
          <a:xfrm>
            <a:off x="362302" y="1182443"/>
            <a:ext cx="6608769" cy="4197944"/>
          </a:xfrm>
          <a:prstGeom prst="rect">
            <a:avLst/>
          </a:prstGeom>
        </p:spPr>
        <p:txBody>
          <a:bodyPr vert="horz" wrap="square" lIns="0" tIns="70485" rIns="0" bIns="0" rtlCol="0">
            <a:spAutoFit/>
          </a:bodyPr>
          <a:lstStyle/>
          <a:p>
            <a:pPr marL="12700" lvl="0">
              <a:spcBef>
                <a:spcPts val="555"/>
              </a:spcBef>
              <a:defRPr/>
            </a:pPr>
            <a:r>
              <a:rPr lang="zh-CN" altLang="en-US" sz="2200" b="1" spc="-5" dirty="0">
                <a:solidFill>
                  <a:srgbClr val="005D85"/>
                </a:solidFill>
                <a:latin typeface="STXihei" panose="02010600040101010101" pitchFamily="2" charset="-122"/>
                <a:ea typeface="STXihei" panose="02010600040101010101" pitchFamily="2" charset="-122"/>
                <a:cs typeface="Roboto"/>
              </a:rPr>
              <a:t>演练的设计</a:t>
            </a:r>
            <a:endParaRPr lang="en-US" altLang="zh-CN" sz="2200" b="1" spc="-5" dirty="0">
              <a:solidFill>
                <a:srgbClr val="005D85"/>
              </a:solidFill>
              <a:latin typeface="STXihei" panose="02010600040101010101" pitchFamily="2" charset="-122"/>
              <a:ea typeface="STXihei" panose="02010600040101010101" pitchFamily="2" charset="-122"/>
              <a:cs typeface="Roboto"/>
            </a:endParaRPr>
          </a:p>
          <a:p>
            <a:pPr marL="12700" lvl="0" indent="360000">
              <a:spcBef>
                <a:spcPts val="555"/>
              </a:spcBef>
              <a:defRPr/>
            </a:pPr>
            <a:r>
              <a:rPr lang="zh-CN" altLang="en-US" sz="2200" spc="-5" dirty="0">
                <a:solidFill>
                  <a:prstClr val="black"/>
                </a:solidFill>
                <a:latin typeface="Roboto"/>
                <a:cs typeface="Roboto"/>
              </a:rPr>
              <a:t>这项活动基于世卫组织的</a:t>
            </a:r>
            <a:endParaRPr kumimoji="0" lang="en-US" sz="2200" b="0" i="0" u="none" strike="noStrike" kern="1200" cap="none" spc="-5" normalizeH="0" baseline="0" noProof="0" dirty="0">
              <a:ln>
                <a:noFill/>
              </a:ln>
              <a:solidFill>
                <a:prstClr val="black"/>
              </a:solidFill>
              <a:effectLst/>
              <a:uLnTx/>
              <a:uFillTx/>
              <a:latin typeface="Roboto"/>
              <a:ea typeface="+mn-ea"/>
              <a:cs typeface="Roboto"/>
            </a:endParaRPr>
          </a:p>
          <a:p>
            <a:pPr marL="355600" marR="5715" lvl="0" indent="-342900" algn="just">
              <a:spcBef>
                <a:spcPts val="1005"/>
              </a:spcBef>
              <a:buFont typeface="Arial" panose="020B0604020202020204" pitchFamily="34" charset="0"/>
              <a:buChar char="•"/>
              <a:defRPr/>
            </a:pPr>
            <a:r>
              <a:rPr lang="zh-CN" altLang="en-US" sz="22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3"/>
              </a:rPr>
              <a:t>关于制定</a:t>
            </a:r>
            <a:r>
              <a:rPr lang="en-US" altLang="zh-CN" sz="22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3"/>
              </a:rPr>
              <a:t>COVID-19</a:t>
            </a:r>
            <a:r>
              <a:rPr lang="zh-CN" altLang="en-US" sz="22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hlinkClick r:id="rId3"/>
              </a:rPr>
              <a:t>疫苗国家部署和疫苗接种计划的指导意见</a:t>
            </a:r>
            <a:endParaRPr kumimoji="0" sz="2200" b="0" i="0" u="none" strike="noStrike" kern="1200" cap="none" spc="0" normalizeH="0" baseline="0" noProof="0" dirty="0">
              <a:ln>
                <a:noFill/>
              </a:ln>
              <a:solidFill>
                <a:prstClr val="black"/>
              </a:solidFill>
              <a:effectLst/>
              <a:uLnTx/>
              <a:uFillTx/>
              <a:latin typeface="Times New Roman" panose="02020603050405020304" pitchFamily="18" charset="0"/>
              <a:ea typeface="SimSun" panose="02010600030101010101" pitchFamily="2" charset="-122"/>
              <a:cs typeface="Times New Roman" panose="02020603050405020304" pitchFamily="18" charset="0"/>
            </a:endParaRPr>
          </a:p>
          <a:p>
            <a:pPr marL="241300" marR="0" lvl="0" indent="-228600" algn="l" defTabSz="914400" rtl="0" eaLnBrk="1" fontAlgn="auto" latinLnBrk="0" hangingPunct="1">
              <a:spcBef>
                <a:spcPts val="459"/>
              </a:spcBef>
              <a:spcAft>
                <a:spcPts val="0"/>
              </a:spcAft>
              <a:buClrTx/>
              <a:buSzTx/>
              <a:buFont typeface="Arial"/>
              <a:buChar char="•"/>
              <a:tabLst>
                <a:tab pos="240665" algn="l"/>
                <a:tab pos="241300" algn="l"/>
              </a:tabLst>
              <a:defRPr/>
            </a:pPr>
            <a:endParaRPr kumimoji="0" sz="2650" b="0" i="0" u="none" strike="noStrike" kern="1200" cap="none" spc="0" normalizeH="0" baseline="0" noProof="0" dirty="0">
              <a:ln>
                <a:noFill/>
              </a:ln>
              <a:solidFill>
                <a:prstClr val="black"/>
              </a:solidFill>
              <a:effectLst/>
              <a:uLnTx/>
              <a:uFillTx/>
              <a:latin typeface="Roboto"/>
              <a:ea typeface="+mn-ea"/>
              <a:cs typeface="Roboto"/>
            </a:endParaRPr>
          </a:p>
          <a:p>
            <a:pPr marL="12700" marR="0" lvl="0" indent="0" algn="l" defTabSz="914400" rtl="0" eaLnBrk="1" fontAlgn="auto" latinLnBrk="0" hangingPunct="1">
              <a:spcBef>
                <a:spcPts val="0"/>
              </a:spcBef>
              <a:spcAft>
                <a:spcPts val="0"/>
              </a:spcAft>
              <a:buClrTx/>
              <a:buSzTx/>
              <a:buFontTx/>
              <a:buNone/>
              <a:tabLst/>
              <a:defRPr/>
            </a:pPr>
            <a:endParaRPr kumimoji="0" lang="en-US" sz="2200" b="1" i="0" u="none" strike="noStrike" kern="1200" cap="none" spc="-5" normalizeH="0" baseline="0" noProof="0" dirty="0">
              <a:ln>
                <a:noFill/>
              </a:ln>
              <a:solidFill>
                <a:srgbClr val="005D85"/>
              </a:solidFill>
              <a:effectLst/>
              <a:uLnTx/>
              <a:uFillTx/>
              <a:latin typeface="Roboto"/>
              <a:ea typeface="+mn-ea"/>
              <a:cs typeface="Roboto"/>
            </a:endParaRPr>
          </a:p>
          <a:p>
            <a:pPr marL="12700" lvl="0">
              <a:defRPr/>
            </a:pPr>
            <a:r>
              <a:rPr lang="zh-CN" altLang="en-US" sz="2200" b="1" spc="-5" dirty="0">
                <a:solidFill>
                  <a:srgbClr val="005D85"/>
                </a:solidFill>
                <a:latin typeface="STXihei" panose="02010600040101010101" pitchFamily="2" charset="-122"/>
                <a:ea typeface="STXihei" panose="02010600040101010101" pitchFamily="2" charset="-122"/>
                <a:cs typeface="Roboto"/>
              </a:rPr>
              <a:t>目的</a:t>
            </a:r>
          </a:p>
          <a:p>
            <a:pPr marL="12700" lvl="0" indent="576000" algn="just">
              <a:spcBef>
                <a:spcPts val="455"/>
              </a:spcBef>
              <a:defRPr/>
            </a:pPr>
            <a:r>
              <a:rPr lang="zh-CN" altLang="en-US" sz="2200" spc="-5" dirty="0">
                <a:solidFill>
                  <a:prstClr val="black"/>
                </a:solidFill>
                <a:latin typeface="SimSun" panose="02010600030101010101" pitchFamily="2" charset="-122"/>
                <a:ea typeface="SimSun" panose="02010600030101010101" pitchFamily="2" charset="-122"/>
                <a:cs typeface="Roboto"/>
              </a:rPr>
              <a:t>通过由召集人牵头的小组讨论，</a:t>
            </a:r>
            <a:r>
              <a:rPr lang="zh-CN" altLang="en-US" sz="2200" b="1" spc="-5" dirty="0">
                <a:solidFill>
                  <a:prstClr val="black"/>
                </a:solidFill>
                <a:latin typeface="STXihei" panose="02010600040101010101" pitchFamily="2" charset="-122"/>
                <a:ea typeface="STXihei" panose="02010600040101010101" pitchFamily="2" charset="-122"/>
                <a:cs typeface="Roboto"/>
              </a:rPr>
              <a:t>这项活动旨在协助各国计划、制定和更新其国家部署和疫苗接种计划</a:t>
            </a:r>
            <a:r>
              <a:rPr lang="zh-CN" altLang="en-US" sz="2200" spc="-5" dirty="0">
                <a:solidFill>
                  <a:prstClr val="black"/>
                </a:solidFill>
                <a:latin typeface="Roboto"/>
                <a:cs typeface="Roboto"/>
              </a:rPr>
              <a:t>，</a:t>
            </a:r>
            <a:r>
              <a:rPr lang="zh-CN" altLang="en-US" sz="22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以便专门处理监管和安全问题并公平及时地提供</a:t>
            </a:r>
            <a:r>
              <a:rPr lang="en-US" altLang="zh-CN" sz="22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200" spc="-5" dirty="0">
                <a:solidFill>
                  <a:prstClr val="black"/>
                </a:solidFill>
                <a:latin typeface="Times New Roman" panose="02020603050405020304" pitchFamily="18" charset="0"/>
                <a:ea typeface="SimSun" panose="02010600030101010101" pitchFamily="2" charset="-122"/>
                <a:cs typeface="Times New Roman" panose="02020603050405020304" pitchFamily="18" charset="0"/>
              </a:rPr>
              <a:t>疫苗。</a:t>
            </a:r>
            <a:endParaRPr kumimoji="0" sz="2200" b="0" i="0" u="none" strike="noStrike" kern="1200" cap="none" spc="0" normalizeH="0" baseline="0" noProof="0" dirty="0">
              <a:ln>
                <a:noFill/>
              </a:ln>
              <a:solidFill>
                <a:prstClr val="black"/>
              </a:solidFill>
              <a:effectLst/>
              <a:uLnTx/>
              <a:uFillTx/>
              <a:latin typeface="Times New Roman" panose="02020603050405020304" pitchFamily="18" charset="0"/>
              <a:ea typeface="SimSun" panose="02010600030101010101" pitchFamily="2" charset="-122"/>
              <a:cs typeface="Times New Roman" panose="02020603050405020304" pitchFamily="18" charset="0"/>
            </a:endParaRPr>
          </a:p>
        </p:txBody>
      </p:sp>
      <p:sp>
        <p:nvSpPr>
          <p:cNvPr id="7" name="object 7"/>
          <p:cNvSpPr txBox="1">
            <a:spLocks noGrp="1"/>
          </p:cNvSpPr>
          <p:nvPr>
            <p:ph type="ftr" sz="quarter" idx="5"/>
          </p:nvPr>
        </p:nvSpPr>
        <p:spPr>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lang="zh-CN" altLang="en-US" sz="1200" b="1" i="0" u="none" strike="noStrike" kern="1200" cap="none" spc="-5" normalizeH="0" baseline="0" noProof="0" dirty="0">
                <a:ln>
                  <a:noFill/>
                </a:ln>
                <a:solidFill>
                  <a:prstClr val="white"/>
                </a:solidFill>
                <a:effectLst/>
                <a:uLnTx/>
                <a:uFillTx/>
                <a:latin typeface="Arial"/>
                <a:ea typeface="+mn-ea"/>
                <a:cs typeface="Arial"/>
              </a:rPr>
              <a:t>模拟演练</a:t>
            </a:r>
            <a:endParaRPr kumimoji="0" sz="1200" b="1" i="0" u="none" strike="noStrike" kern="1200" cap="none" spc="-5" normalizeH="0" baseline="0" noProof="0" dirty="0">
              <a:ln>
                <a:noFill/>
              </a:ln>
              <a:solidFill>
                <a:prstClr val="white"/>
              </a:solidFill>
              <a:effectLst/>
              <a:uLnTx/>
              <a:uFillTx/>
              <a:latin typeface="Arial"/>
              <a:ea typeface="+mn-ea"/>
              <a:cs typeface="Arial"/>
            </a:endParaRPr>
          </a:p>
        </p:txBody>
      </p:sp>
      <p:sp>
        <p:nvSpPr>
          <p:cNvPr id="8" name="object 8"/>
          <p:cNvSpPr txBox="1"/>
          <p:nvPr/>
        </p:nvSpPr>
        <p:spPr>
          <a:xfrm>
            <a:off x="2374926" y="6652472"/>
            <a:ext cx="727075" cy="196215"/>
          </a:xfrm>
          <a:prstGeom prst="rect">
            <a:avLst/>
          </a:prstGeom>
        </p:spPr>
        <p:txBody>
          <a:bodyPr vert="horz" wrap="square" lIns="0" tIns="0" rIns="0" bIns="0" rtlCol="0">
            <a:spAutoFit/>
          </a:bodyPr>
          <a:lstStyle/>
          <a:p>
            <a:pPr marL="12700" marR="0" lvl="0" indent="0" algn="l" defTabSz="914400" rtl="0" eaLnBrk="1" fontAlgn="auto" latinLnBrk="0" hangingPunct="1">
              <a:lnSpc>
                <a:spcPts val="1425"/>
              </a:lnSpc>
              <a:spcBef>
                <a:spcPts val="0"/>
              </a:spcBef>
              <a:spcAft>
                <a:spcPts val="0"/>
              </a:spcAft>
              <a:buClrTx/>
              <a:buSzTx/>
              <a:buFontTx/>
              <a:buNone/>
              <a:tabLst/>
              <a:defRPr/>
            </a:pPr>
            <a:r>
              <a:rPr kumimoji="0" sz="1200" b="1" i="0" u="none" strike="noStrike" kern="1200" cap="none" spc="-5" normalizeH="0" baseline="0" noProof="0" dirty="0">
                <a:ln>
                  <a:noFill/>
                </a:ln>
                <a:solidFill>
                  <a:srgbClr val="FFFFFF"/>
                </a:solidFill>
                <a:effectLst/>
                <a:uLnTx/>
                <a:uFillTx/>
                <a:latin typeface="Arial"/>
                <a:ea typeface="+mn-ea"/>
                <a:cs typeface="Arial"/>
              </a:rPr>
              <a:t>C</a:t>
            </a:r>
            <a:r>
              <a:rPr kumimoji="0" sz="1200" b="1" i="0" u="none" strike="noStrike" kern="1200" cap="none" spc="0" normalizeH="0" baseline="0" noProof="0" dirty="0">
                <a:ln>
                  <a:noFill/>
                </a:ln>
                <a:solidFill>
                  <a:srgbClr val="FFFFFF"/>
                </a:solidFill>
                <a:effectLst/>
                <a:uLnTx/>
                <a:uFillTx/>
                <a:latin typeface="Arial"/>
                <a:ea typeface="+mn-ea"/>
                <a:cs typeface="Arial"/>
              </a:rPr>
              <a:t>O</a:t>
            </a:r>
            <a:r>
              <a:rPr kumimoji="0" sz="1200" b="1" i="0" u="none" strike="noStrike" kern="1200" cap="none" spc="-5" normalizeH="0" baseline="0" noProof="0" dirty="0">
                <a:ln>
                  <a:noFill/>
                </a:ln>
                <a:solidFill>
                  <a:srgbClr val="FFFFFF"/>
                </a:solidFill>
                <a:effectLst/>
                <a:uLnTx/>
                <a:uFillTx/>
                <a:latin typeface="Arial"/>
                <a:ea typeface="+mn-ea"/>
                <a:cs typeface="Arial"/>
              </a:rPr>
              <a:t>V</a:t>
            </a:r>
            <a:r>
              <a:rPr kumimoji="0" sz="1200" b="1" i="0" u="none" strike="noStrike" kern="1200" cap="none" spc="0" normalizeH="0" baseline="0" noProof="0" dirty="0">
                <a:ln>
                  <a:noFill/>
                </a:ln>
                <a:solidFill>
                  <a:srgbClr val="FFFFFF"/>
                </a:solidFill>
                <a:effectLst/>
                <a:uLnTx/>
                <a:uFillTx/>
                <a:latin typeface="Arial"/>
                <a:ea typeface="+mn-ea"/>
                <a:cs typeface="Arial"/>
              </a:rPr>
              <a:t>I</a:t>
            </a:r>
            <a:r>
              <a:rPr kumimoji="0" sz="1200" b="1" i="0" u="none" strike="noStrike" kern="1200" cap="none" spc="-5" normalizeH="0" baseline="0" noProof="0" dirty="0">
                <a:ln>
                  <a:noFill/>
                </a:ln>
                <a:solidFill>
                  <a:srgbClr val="FFFFFF"/>
                </a:solidFill>
                <a:effectLst/>
                <a:uLnTx/>
                <a:uFillTx/>
                <a:latin typeface="Arial"/>
                <a:ea typeface="+mn-ea"/>
                <a:cs typeface="Arial"/>
              </a:rPr>
              <a:t>D</a:t>
            </a:r>
            <a:r>
              <a:rPr kumimoji="0" sz="1200" b="1" i="0" u="none" strike="noStrike" kern="1200" cap="none" spc="0" normalizeH="0" baseline="0" noProof="0" dirty="0">
                <a:ln>
                  <a:noFill/>
                </a:ln>
                <a:solidFill>
                  <a:srgbClr val="FFFFFF"/>
                </a:solidFill>
                <a:effectLst/>
                <a:uLnTx/>
                <a:uFillTx/>
                <a:latin typeface="Arial"/>
                <a:ea typeface="+mn-ea"/>
                <a:cs typeface="Arial"/>
              </a:rPr>
              <a:t>-</a:t>
            </a:r>
            <a:r>
              <a:rPr kumimoji="0" sz="1200" b="1" i="0" u="none" strike="noStrike" kern="1200" cap="none" spc="-5" normalizeH="0" baseline="0" noProof="0" dirty="0">
                <a:ln>
                  <a:noFill/>
                </a:ln>
                <a:solidFill>
                  <a:srgbClr val="FFFFFF"/>
                </a:solidFill>
                <a:effectLst/>
                <a:uLnTx/>
                <a:uFillTx/>
                <a:latin typeface="Arial"/>
                <a:ea typeface="+mn-ea"/>
                <a:cs typeface="Arial"/>
              </a:rPr>
              <a:t>19</a:t>
            </a:r>
            <a:endParaRPr kumimoji="0" sz="1200" b="0" i="0" u="none" strike="noStrike" kern="1200" cap="none" spc="0" normalizeH="0" baseline="0" noProof="0" dirty="0">
              <a:ln>
                <a:noFill/>
              </a:ln>
              <a:solidFill>
                <a:prstClr val="black"/>
              </a:solidFill>
              <a:effectLst/>
              <a:uLnTx/>
              <a:uFillTx/>
              <a:latin typeface="Arial"/>
              <a:ea typeface="+mn-ea"/>
              <a:cs typeface="Arial"/>
            </a:endParaRPr>
          </a:p>
        </p:txBody>
      </p:sp>
      <p:pic>
        <p:nvPicPr>
          <p:cNvPr id="9" name="Picture 8">
            <a:extLst>
              <a:ext uri="{FF2B5EF4-FFF2-40B4-BE49-F238E27FC236}">
                <a16:creationId xmlns:a16="http://schemas.microsoft.com/office/drawing/2014/main" id="{EC0F5E92-07AE-4264-AA82-A97DA17855F0}"/>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7681748" y="1474839"/>
            <a:ext cx="4510252" cy="4350774"/>
          </a:xfrm>
          <a:prstGeom prst="rect">
            <a:avLst/>
          </a:prstGeom>
        </p:spPr>
      </p:pic>
      <p:sp>
        <p:nvSpPr>
          <p:cNvPr id="10" name="文本框 9">
            <a:extLst>
              <a:ext uri="{FF2B5EF4-FFF2-40B4-BE49-F238E27FC236}">
                <a16:creationId xmlns:a16="http://schemas.microsoft.com/office/drawing/2014/main" id="{5663F888-6D5A-45B9-97AD-DEC0A5C7E779}"/>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8</a:t>
            </a:r>
            <a:r>
              <a:rPr lang="zh-CN" altLang="en-US" sz="1200" b="1" dirty="0">
                <a:solidFill>
                  <a:schemeClr val="bg1"/>
                </a:solidFill>
                <a:latin typeface="+mj-lt"/>
                <a:cs typeface="Calibri" panose="020F0502020204030204" pitchFamily="34" charset="0"/>
              </a:rPr>
              <a:t>页</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F1B3E4-55BC-4487-BA50-EDC047F8FC18}"/>
              </a:ext>
            </a:extLst>
          </p:cNvPr>
          <p:cNvSpPr>
            <a:spLocks noGrp="1"/>
          </p:cNvSpPr>
          <p:nvPr>
            <p:ph type="title"/>
          </p:nvPr>
        </p:nvSpPr>
        <p:spPr/>
        <p:txBody>
          <a:bodyPr>
            <a:normAutofit fontScale="90000"/>
          </a:bodyPr>
          <a:lstStyle/>
          <a:p>
            <a:r>
              <a:rPr lang="zh-CN" altLang="en-US" dirty="0">
                <a:latin typeface="STXihei" panose="02010600040101010101" pitchFamily="2" charset="-122"/>
                <a:ea typeface="STXihei" panose="02010600040101010101" pitchFamily="2" charset="-122"/>
              </a:rPr>
              <a:t>桌面演练的范围</a:t>
            </a:r>
            <a:endParaRPr lang="en-US" dirty="0">
              <a:latin typeface="STXihei" panose="02010600040101010101" pitchFamily="2" charset="-122"/>
              <a:ea typeface="STXihei" panose="02010600040101010101" pitchFamily="2" charset="-122"/>
            </a:endParaRPr>
          </a:p>
        </p:txBody>
      </p:sp>
      <p:sp>
        <p:nvSpPr>
          <p:cNvPr id="3" name="Content Placeholder 2">
            <a:extLst>
              <a:ext uri="{FF2B5EF4-FFF2-40B4-BE49-F238E27FC236}">
                <a16:creationId xmlns:a16="http://schemas.microsoft.com/office/drawing/2014/main" id="{BA2A50CE-7008-46AF-A176-1E71964D1E52}"/>
              </a:ext>
            </a:extLst>
          </p:cNvPr>
          <p:cNvSpPr>
            <a:spLocks noGrp="1"/>
          </p:cNvSpPr>
          <p:nvPr>
            <p:ph idx="1"/>
          </p:nvPr>
        </p:nvSpPr>
        <p:spPr>
          <a:xfrm>
            <a:off x="152780" y="834118"/>
            <a:ext cx="11844148" cy="5465750"/>
          </a:xfrm>
        </p:spPr>
        <p:txBody>
          <a:bodyPr vert="horz" lIns="91440" tIns="45720" rIns="91440" bIns="45720" rtlCol="0" anchor="t">
            <a:noAutofit/>
          </a:bodyPr>
          <a:lstStyle/>
          <a:p>
            <a:pPr marL="0" indent="576000">
              <a:lnSpc>
                <a:spcPct val="100000"/>
              </a:lnSpc>
              <a:spcBef>
                <a:spcPts val="0"/>
              </a:spcBef>
              <a:buNone/>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随着获得疫苗，</a:t>
            </a: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讨论假设的计划情况</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，以便</a:t>
            </a: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审查疫苗在管制、监督和安全方面的问题</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，支持及时、高效和公平地提供</a:t>
            </a:r>
            <a:r>
              <a:rPr lang="en-US" altLang="zh-CN" sz="2400" dirty="0">
                <a:latin typeface="Times New Roman" panose="02020603050405020304" pitchFamily="18" charset="0"/>
                <a:ea typeface="SimSun" panose="02010600030101010101" pitchFamily="2" charset="-122"/>
                <a:cs typeface="Times New Roman" panose="02020603050405020304" pitchFamily="18" charset="0"/>
              </a:rPr>
              <a:t>COVID-19</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疫苗。</a:t>
            </a:r>
            <a:r>
              <a:rPr lang="en-GB" sz="2400" dirty="0">
                <a:latin typeface="Times New Roman" panose="02020603050405020304" pitchFamily="18" charset="0"/>
                <a:ea typeface="SimSun" panose="02010600030101010101" pitchFamily="2" charset="-122"/>
                <a:cs typeface="Times New Roman" panose="02020603050405020304" pitchFamily="18" charset="0"/>
              </a:rPr>
              <a:t> </a:t>
            </a:r>
          </a:p>
          <a:p>
            <a:pPr marL="0" lvl="0" indent="576000">
              <a:lnSpc>
                <a:spcPct val="100000"/>
              </a:lnSpc>
              <a:spcBef>
                <a:spcPts val="700"/>
              </a:spcBef>
              <a:buClr>
                <a:schemeClr val="tx1"/>
              </a:buClr>
              <a:buSzPct val="100000"/>
              <a:buNone/>
            </a:pPr>
            <a:endParaRPr lang="en-US" sz="2400" b="1" dirty="0">
              <a:solidFill>
                <a:schemeClr val="accent5"/>
              </a:solidFill>
              <a:latin typeface="Times New Roman" panose="02020603050405020304" pitchFamily="18" charset="0"/>
              <a:ea typeface="SimSun" panose="02010600030101010101" pitchFamily="2" charset="-122"/>
              <a:cs typeface="Times New Roman" panose="02020603050405020304" pitchFamily="18" charset="0"/>
            </a:endParaRPr>
          </a:p>
          <a:p>
            <a:pPr marL="0" lvl="0" indent="576000">
              <a:lnSpc>
                <a:spcPct val="100000"/>
              </a:lnSpc>
              <a:spcBef>
                <a:spcPts val="700"/>
              </a:spcBef>
              <a:buClr>
                <a:schemeClr val="tx1"/>
              </a:buClr>
              <a:buSzPct val="100000"/>
              <a:buNone/>
            </a:pP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桌面演练将包括：</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marL="0" lvl="0" indent="0">
              <a:lnSpc>
                <a:spcPct val="100000"/>
              </a:lnSpc>
              <a:spcBef>
                <a:spcPts val="700"/>
              </a:spcBef>
              <a:buClr>
                <a:schemeClr val="tx1"/>
              </a:buClr>
              <a:buSzPct val="100000"/>
              <a:buNone/>
            </a:pP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a:p>
            <a:pPr>
              <a:lnSpc>
                <a:spcPct val="100000"/>
              </a:lnSpc>
              <a:spcBef>
                <a:spcPts val="700"/>
              </a:spcBef>
              <a:buClr>
                <a:schemeClr val="tx1"/>
              </a:buClr>
              <a:buSzPct val="100000"/>
            </a:pPr>
            <a:r>
              <a:rPr lang="zh-CN" altLang="zh-CN"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审查</a:t>
            </a: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加速监管框架的计划</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nSpc>
                <a:spcPct val="100000"/>
              </a:lnSpc>
              <a:spcBef>
                <a:spcPts val="700"/>
              </a:spcBef>
              <a:buClr>
                <a:schemeClr val="tx1"/>
              </a:buClr>
              <a:buSzPct val="100000"/>
            </a:pPr>
            <a:r>
              <a:rPr lang="zh-CN" altLang="en-US"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审查</a:t>
            </a:r>
            <a:r>
              <a:rPr lang="zh-CN" altLang="en-US" sz="2400" dirty="0">
                <a:latin typeface="Times New Roman" panose="02020603050405020304" pitchFamily="18" charset="0"/>
                <a:ea typeface="SimSun" panose="02010600030101010101" pitchFamily="2" charset="-122"/>
                <a:cs typeface="Times New Roman" panose="02020603050405020304" pitchFamily="18" charset="0"/>
              </a:rPr>
              <a:t>疫苗的安全程序，特别是对正在加速研发的疫苗</a:t>
            </a:r>
            <a:endParaRPr lang="en-US" altLang="zh-CN" sz="2400" dirty="0">
              <a:latin typeface="Times New Roman" panose="02020603050405020304" pitchFamily="18" charset="0"/>
              <a:ea typeface="SimSun" panose="02010600030101010101" pitchFamily="2" charset="-122"/>
              <a:cs typeface="Times New Roman" panose="02020603050405020304" pitchFamily="18" charset="0"/>
            </a:endParaRPr>
          </a:p>
          <a:p>
            <a:pPr>
              <a:lnSpc>
                <a:spcPct val="100000"/>
              </a:lnSpc>
              <a:spcBef>
                <a:spcPts val="700"/>
              </a:spcBef>
              <a:buClr>
                <a:schemeClr val="tx1"/>
              </a:buClr>
              <a:buSzPct val="100000"/>
            </a:pPr>
            <a:r>
              <a:rPr lang="zh-CN" altLang="zh-CN"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确认</a:t>
            </a: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疫苗审批的监管程序</a:t>
            </a:r>
            <a:r>
              <a:rPr lang="en-US" sz="2400" dirty="0">
                <a:latin typeface="Times New Roman" panose="02020603050405020304" pitchFamily="18" charset="0"/>
                <a:ea typeface="SimSun" panose="02010600030101010101" pitchFamily="2" charset="-122"/>
                <a:cs typeface="Times New Roman" panose="02020603050405020304" pitchFamily="18" charset="0"/>
              </a:rPr>
              <a:t> </a:t>
            </a:r>
          </a:p>
          <a:p>
            <a:pPr>
              <a:lnSpc>
                <a:spcPct val="100000"/>
              </a:lnSpc>
              <a:spcBef>
                <a:spcPts val="700"/>
              </a:spcBef>
              <a:buClr>
                <a:schemeClr val="tx1"/>
              </a:buClr>
              <a:buSzPct val="100000"/>
            </a:pPr>
            <a:r>
              <a:rPr lang="zh-CN" altLang="zh-CN" sz="2400" b="1" dirty="0">
                <a:solidFill>
                  <a:schemeClr val="accent5"/>
                </a:solidFill>
                <a:latin typeface="STXihei" panose="02010600040101010101" pitchFamily="2" charset="-122"/>
                <a:ea typeface="STXihei" panose="02010600040101010101" pitchFamily="2" charset="-122"/>
                <a:cs typeface="Times New Roman" panose="02020603050405020304" pitchFamily="18" charset="0"/>
              </a:rPr>
              <a:t>审查</a:t>
            </a:r>
            <a:r>
              <a:rPr lang="zh-CN" altLang="zh-CN" sz="2400" dirty="0">
                <a:latin typeface="Times New Roman" panose="02020603050405020304" pitchFamily="18" charset="0"/>
                <a:ea typeface="SimSun" panose="02010600030101010101" pitchFamily="2" charset="-122"/>
                <a:cs typeface="Times New Roman" panose="02020603050405020304" pitchFamily="18" charset="0"/>
              </a:rPr>
              <a:t>监测疫苗安全性的系统。</a:t>
            </a:r>
            <a:endParaRPr lang="en-US" sz="2400" dirty="0">
              <a:latin typeface="Times New Roman" panose="02020603050405020304" pitchFamily="18" charset="0"/>
              <a:ea typeface="SimSun" panose="02010600030101010101" pitchFamily="2" charset="-122"/>
              <a:cs typeface="Times New Roman" panose="02020603050405020304" pitchFamily="18" charset="0"/>
            </a:endParaRPr>
          </a:p>
        </p:txBody>
      </p:sp>
      <p:sp>
        <p:nvSpPr>
          <p:cNvPr id="4" name="Date Placeholder 3">
            <a:extLst>
              <a:ext uri="{FF2B5EF4-FFF2-40B4-BE49-F238E27FC236}">
                <a16:creationId xmlns:a16="http://schemas.microsoft.com/office/drawing/2014/main" id="{169AE2E3-D76D-47C7-9E7C-016353D76212}"/>
              </a:ext>
            </a:extLst>
          </p:cNvPr>
          <p:cNvSpPr>
            <a:spLocks noGrp="1"/>
          </p:cNvSpPr>
          <p:nvPr>
            <p:ph type="dt" sz="half" idx="10"/>
          </p:nvPr>
        </p:nvSpPr>
        <p:spPr/>
        <p:txBody>
          <a:bodyPr/>
          <a:lstStyle/>
          <a:p>
            <a:r>
              <a:rPr lang="en-US" dirty="0"/>
              <a:t>2021</a:t>
            </a:r>
            <a:r>
              <a:rPr lang="zh-CN" altLang="en-US" dirty="0"/>
              <a:t>年</a:t>
            </a:r>
            <a:r>
              <a:rPr lang="en-US" altLang="zh-CN" dirty="0"/>
              <a:t>1</a:t>
            </a:r>
            <a:r>
              <a:rPr lang="zh-CN" altLang="en-US" dirty="0"/>
              <a:t>月</a:t>
            </a:r>
            <a:r>
              <a:rPr lang="en-US" altLang="zh-CN" dirty="0"/>
              <a:t>12</a:t>
            </a:r>
            <a:r>
              <a:rPr lang="zh-CN" altLang="en-US" dirty="0"/>
              <a:t>日</a:t>
            </a:r>
            <a:endParaRPr lang="en-US" dirty="0"/>
          </a:p>
        </p:txBody>
      </p:sp>
      <p:sp>
        <p:nvSpPr>
          <p:cNvPr id="5" name="文本框 1">
            <a:extLst>
              <a:ext uri="{FF2B5EF4-FFF2-40B4-BE49-F238E27FC236}">
                <a16:creationId xmlns:a16="http://schemas.microsoft.com/office/drawing/2014/main" id="{60A527C4-4C5B-4A65-9012-0AC5F1F168C5}"/>
              </a:ext>
            </a:extLst>
          </p:cNvPr>
          <p:cNvSpPr txBox="1"/>
          <p:nvPr/>
        </p:nvSpPr>
        <p:spPr>
          <a:xfrm>
            <a:off x="-1" y="6639533"/>
            <a:ext cx="1865871" cy="239227"/>
          </a:xfrm>
          <a:prstGeom prst="rect">
            <a:avLst/>
          </a:prstGeom>
          <a:solidFill>
            <a:srgbClr val="ED7D31">
              <a:lumMod val="75000"/>
            </a:srgbClr>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marL="0" marR="0" lvl="0" indent="59690" defTabSz="914400" eaLnBrk="1" fontAlgn="auto" latinLnBrk="0" hangingPunct="1">
              <a:lnSpc>
                <a:spcPts val="1700"/>
              </a:lnSpc>
              <a:spcBef>
                <a:spcPts val="1200"/>
              </a:spcBef>
              <a:spcAft>
                <a:spcPts val="0"/>
              </a:spcAft>
              <a:buClrTx/>
              <a:buSzTx/>
              <a:buFontTx/>
              <a:buNone/>
              <a:tabLst/>
              <a:defRPr/>
            </a:pPr>
            <a:r>
              <a:rPr kumimoji="0" lang="zh-CN" altLang="en-US" sz="1100" b="1" i="0" u="none" strike="noStrike" kern="100" cap="none" spc="0" normalizeH="0" baseline="0" noProof="0" dirty="0">
                <a:ln>
                  <a:noFill/>
                </a:ln>
                <a:solidFill>
                  <a:srgbClr val="FFFFFF"/>
                </a:solidFill>
                <a:effectLst/>
                <a:uLnTx/>
                <a:uFillTx/>
                <a:latin typeface="SimHei" panose="02010609060101010101" pitchFamily="49" charset="-122"/>
                <a:ea typeface="SimHei" panose="02010609060101010101" pitchFamily="49" charset="-122"/>
                <a:cs typeface="Arial" panose="020B0604020202020204" pitchFamily="34" charset="0"/>
              </a:rPr>
              <a:t>  模拟演练</a:t>
            </a:r>
            <a:endParaRPr kumimoji="0" lang="zh-CN" altLang="en-US" b="0" i="0" u="none" strike="noStrike" kern="100" cap="none" spc="0" normalizeH="0" baseline="0" noProof="0" dirty="0">
              <a:ln>
                <a:noFill/>
              </a:ln>
              <a:solidFill>
                <a:sysClr val="windowText" lastClr="000000"/>
              </a:solidFill>
              <a:effectLst/>
              <a:uLnTx/>
              <a:uFillTx/>
              <a:latin typeface="SimHei" panose="02010609060101010101" pitchFamily="49" charset="-122"/>
              <a:ea typeface="SimHei" panose="02010609060101010101" pitchFamily="49" charset="-122"/>
              <a:cs typeface="Arial" panose="020B0604020202020204" pitchFamily="34" charset="0"/>
            </a:endParaRPr>
          </a:p>
        </p:txBody>
      </p:sp>
      <p:sp>
        <p:nvSpPr>
          <p:cNvPr id="6" name="文本框 2">
            <a:extLst>
              <a:ext uri="{FF2B5EF4-FFF2-40B4-BE49-F238E27FC236}">
                <a16:creationId xmlns:a16="http://schemas.microsoft.com/office/drawing/2014/main" id="{A38CD346-3AC0-404A-9858-6E04A6D9A5A6}"/>
              </a:ext>
            </a:extLst>
          </p:cNvPr>
          <p:cNvSpPr txBox="1"/>
          <p:nvPr/>
        </p:nvSpPr>
        <p:spPr>
          <a:xfrm>
            <a:off x="2384854" y="6639531"/>
            <a:ext cx="2619632" cy="239227"/>
          </a:xfrm>
          <a:prstGeom prst="rect">
            <a:avLst/>
          </a:prstGeom>
          <a:solidFill>
            <a:srgbClr val="005DA2"/>
          </a:solidFill>
          <a:ln w="6350">
            <a:noFill/>
          </a:ln>
        </p:spPr>
        <p:txBody>
          <a:bodyPr rot="0" spcFirstLastPara="0" vert="horz" wrap="square" lIns="0" tIns="0" rIns="0" bIns="0" numCol="1" spcCol="0" rtlCol="0" fromWordArt="0" anchor="t" anchorCtr="0" forceAA="0" compatLnSpc="1">
            <a:prstTxWarp prst="textNoShape">
              <a:avLst/>
            </a:prstTxWarp>
            <a:noAutofit/>
          </a:bodyPr>
          <a:lstStyle/>
          <a:p>
            <a:pPr indent="55245" algn="just">
              <a:lnSpc>
                <a:spcPts val="1400"/>
              </a:lnSpc>
              <a:spcBef>
                <a:spcPts val="2400"/>
              </a:spcBef>
              <a:spcAft>
                <a:spcPts val="0"/>
              </a:spcAft>
            </a:pPr>
            <a:r>
              <a:rPr lang="zh-CN" sz="1100" b="1" kern="100" dirty="0">
                <a:solidFill>
                  <a:srgbClr val="FFFFFF"/>
                </a:solidFill>
                <a:effectLst/>
                <a:latin typeface="Calibri" panose="020F0502020204030204" pitchFamily="34" charset="0"/>
                <a:ea typeface="DengXian" panose="02010600030101010101" pitchFamily="2" charset="-122"/>
                <a:cs typeface="Arial" panose="020B0604020202020204" pitchFamily="34" charset="0"/>
              </a:rPr>
              <a:t>新型冠状病毒</a:t>
            </a:r>
            <a:r>
              <a:rPr lang="zh-CN" sz="1100" b="1"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r>
              <a:rPr lang="en-US" sz="1100" b="1" kern="100" dirty="0">
                <a:solidFill>
                  <a:srgbClr val="FFFFFF"/>
                </a:solidFill>
                <a:effectLst/>
                <a:latin typeface="Times New Roman" panose="02020603050405020304" pitchFamily="18" charset="0"/>
                <a:ea typeface="DengXian" panose="02010600030101010101" pitchFamily="2" charset="-122"/>
                <a:cs typeface="Arial" panose="020B0604020202020204" pitchFamily="34" charset="0"/>
              </a:rPr>
              <a:t>COVID-19</a:t>
            </a:r>
            <a:r>
              <a:rPr lang="zh-CN" sz="1100" kern="100" dirty="0">
                <a:solidFill>
                  <a:srgbClr val="FFFFFF"/>
                </a:solidFill>
                <a:effectLst/>
                <a:latin typeface="Times New Roman" panose="02020603050405020304" pitchFamily="18" charset="0"/>
                <a:ea typeface="DengXian" panose="02010600030101010101" pitchFamily="2" charset="-122"/>
                <a:cs typeface="Times New Roman" panose="02020603050405020304" pitchFamily="18" charset="0"/>
              </a:rPr>
              <a:t>）</a:t>
            </a:r>
            <a:endParaRPr lang="zh-CN" kern="100" dirty="0">
              <a:effectLst/>
              <a:latin typeface="Calibri" panose="020F0502020204030204" pitchFamily="34" charset="0"/>
              <a:ea typeface="DengXian" panose="02010600030101010101" pitchFamily="2" charset="-122"/>
              <a:cs typeface="Arial" panose="020B0604020202020204" pitchFamily="34" charset="0"/>
            </a:endParaRPr>
          </a:p>
        </p:txBody>
      </p:sp>
      <p:sp>
        <p:nvSpPr>
          <p:cNvPr id="7" name="文本框 6">
            <a:extLst>
              <a:ext uri="{FF2B5EF4-FFF2-40B4-BE49-F238E27FC236}">
                <a16:creationId xmlns:a16="http://schemas.microsoft.com/office/drawing/2014/main" id="{A1ED658B-D11C-45F0-8CF3-E6F6DCC99FFF}"/>
              </a:ext>
            </a:extLst>
          </p:cNvPr>
          <p:cNvSpPr txBox="1"/>
          <p:nvPr/>
        </p:nvSpPr>
        <p:spPr>
          <a:xfrm>
            <a:off x="11154033" y="6581001"/>
            <a:ext cx="1037967" cy="276999"/>
          </a:xfrm>
          <a:prstGeom prst="rect">
            <a:avLst/>
          </a:prstGeom>
          <a:solidFill>
            <a:schemeClr val="tx1">
              <a:lumMod val="65000"/>
              <a:lumOff val="35000"/>
            </a:schemeClr>
          </a:solidFill>
        </p:spPr>
        <p:txBody>
          <a:bodyPr wrap="square" rtlCol="0">
            <a:spAutoFit/>
          </a:bodyPr>
          <a:lstStyle/>
          <a:p>
            <a:pPr algn="ctr">
              <a:spcBef>
                <a:spcPts val="700"/>
              </a:spcBef>
              <a:buClr>
                <a:srgbClr val="DD8047"/>
              </a:buClr>
              <a:buSzPct val="60000"/>
            </a:pPr>
            <a:r>
              <a:rPr lang="zh-CN" altLang="en-US" sz="1200" b="1" dirty="0">
                <a:solidFill>
                  <a:schemeClr val="bg1"/>
                </a:solidFill>
                <a:latin typeface="+mj-lt"/>
                <a:cs typeface="Calibri" panose="020F0502020204030204" pitchFamily="34" charset="0"/>
              </a:rPr>
              <a:t>第</a:t>
            </a:r>
            <a:r>
              <a:rPr lang="en-US" altLang="zh-CN" sz="1200" b="1" dirty="0">
                <a:solidFill>
                  <a:schemeClr val="bg1"/>
                </a:solidFill>
                <a:latin typeface="+mj-lt"/>
                <a:cs typeface="Calibri" panose="020F0502020204030204" pitchFamily="34" charset="0"/>
              </a:rPr>
              <a:t>9</a:t>
            </a:r>
            <a:r>
              <a:rPr lang="zh-CN" altLang="en-US" sz="1200" b="1" dirty="0">
                <a:solidFill>
                  <a:schemeClr val="bg1"/>
                </a:solidFill>
                <a:latin typeface="+mj-lt"/>
                <a:cs typeface="Calibri" panose="020F0502020204030204" pitchFamily="34" charset="0"/>
              </a:rPr>
              <a:t>页</a:t>
            </a:r>
          </a:p>
        </p:txBody>
      </p:sp>
    </p:spTree>
    <p:extLst>
      <p:ext uri="{BB962C8B-B14F-4D97-AF65-F5344CB8AC3E}">
        <p14:creationId xmlns:p14="http://schemas.microsoft.com/office/powerpoint/2010/main" val="41773133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595959"/>
      </a:dk2>
      <a:lt2>
        <a:srgbClr val="E7E6E6"/>
      </a:lt2>
      <a:accent1>
        <a:srgbClr val="A24B19"/>
      </a:accent1>
      <a:accent2>
        <a:srgbClr val="D86422"/>
      </a:accent2>
      <a:accent3>
        <a:srgbClr val="005D85"/>
      </a:accent3>
      <a:accent4>
        <a:srgbClr val="006A97"/>
      </a:accent4>
      <a:accent5>
        <a:srgbClr val="008FCE"/>
      </a:accent5>
      <a:accent6>
        <a:srgbClr val="9DC3CB"/>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spcBef>
            <a:spcPts val="700"/>
          </a:spcBef>
          <a:buClr>
            <a:srgbClr val="DD8047"/>
          </a:buClr>
          <a:buSzPct val="60000"/>
          <a:defRPr sz="2000" b="1" dirty="0" smtClean="0">
            <a:solidFill>
              <a:srgbClr val="0070C0"/>
            </a:solidFill>
            <a:latin typeface="+mj-lt"/>
            <a:cs typeface="Calibri" panose="020F0502020204030204"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563C1"/>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B8C5FCD04D76B4F9E83E1FFDAAD0434" ma:contentTypeVersion="12" ma:contentTypeDescription="Create a new document." ma:contentTypeScope="" ma:versionID="bf8e85f3622c27d67cc3cbd27cc3a127">
  <xsd:schema xmlns:xsd="http://www.w3.org/2001/XMLSchema" xmlns:xs="http://www.w3.org/2001/XMLSchema" xmlns:p="http://schemas.microsoft.com/office/2006/metadata/properties" xmlns:ns2="a1d858d0-9300-440e-863b-088bced39a33" xmlns:ns3="537a4c0a-028d-41b0-9193-6635ca5775f6" targetNamespace="http://schemas.microsoft.com/office/2006/metadata/properties" ma:root="true" ma:fieldsID="dff9a7b1e994b620ba838fd5a29bea04" ns2:_="" ns3:_="">
    <xsd:import namespace="a1d858d0-9300-440e-863b-088bced39a33"/>
    <xsd:import namespace="537a4c0a-028d-41b0-9193-6635ca5775f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3:SharedWithUsers" minOccurs="0"/>
                <xsd:element ref="ns3:SharedWithDetail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d858d0-9300-440e-863b-088bced39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37a4c0a-028d-41b0-9193-6635ca5775f6"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70A9802-686C-4537-A4EF-3D12C1362DDC}">
  <ds:schemaRefs>
    <ds:schemaRef ds:uri="39054507-e2e9-4ae1-8010-04bf1583f8cf"/>
    <ds:schemaRef ds:uri="http://purl.org/dc/elements/1.1/"/>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1e29cee2-e8a4-4f95-8408-2234aea7f5aa"/>
    <ds:schemaRef ds:uri="http://www.w3.org/XML/1998/namespace"/>
    <ds:schemaRef ds:uri="http://purl.org/dc/dcmitype/"/>
  </ds:schemaRefs>
</ds:datastoreItem>
</file>

<file path=customXml/itemProps2.xml><?xml version="1.0" encoding="utf-8"?>
<ds:datastoreItem xmlns:ds="http://schemas.openxmlformats.org/officeDocument/2006/customXml" ds:itemID="{F058DDD0-0FFB-4F57-A737-ADBE5E37092A}">
  <ds:schemaRefs>
    <ds:schemaRef ds:uri="http://schemas.microsoft.com/sharepoint/v3/contenttype/forms"/>
  </ds:schemaRefs>
</ds:datastoreItem>
</file>

<file path=customXml/itemProps3.xml><?xml version="1.0" encoding="utf-8"?>
<ds:datastoreItem xmlns:ds="http://schemas.openxmlformats.org/officeDocument/2006/customXml" ds:itemID="{67940436-2697-448C-9B07-6E9027EAA10D}"/>
</file>

<file path=docProps/app.xml><?xml version="1.0" encoding="utf-8"?>
<Properties xmlns="http://schemas.openxmlformats.org/officeDocument/2006/extended-properties" xmlns:vt="http://schemas.openxmlformats.org/officeDocument/2006/docPropsVTypes">
  <TotalTime>2608</TotalTime>
  <Words>8272</Words>
  <Application>Microsoft Office PowerPoint</Application>
  <PresentationFormat>Widescreen</PresentationFormat>
  <Paragraphs>609</Paragraphs>
  <Slides>37</Slides>
  <Notes>37</Notes>
  <HiddenSlides>0</HiddenSlides>
  <MMClips>1</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37</vt:i4>
      </vt:variant>
    </vt:vector>
  </HeadingPairs>
  <TitlesOfParts>
    <vt:vector size="52" baseType="lpstr">
      <vt:lpstr>KaiTi</vt:lpstr>
      <vt:lpstr>SimHei</vt:lpstr>
      <vt:lpstr>SimHei</vt:lpstr>
      <vt:lpstr>SimSun</vt:lpstr>
      <vt:lpstr>STXihei</vt:lpstr>
      <vt:lpstr>Arial</vt:lpstr>
      <vt:lpstr>Arial Black</vt:lpstr>
      <vt:lpstr>Calibri</vt:lpstr>
      <vt:lpstr>Helvetica Neue</vt:lpstr>
      <vt:lpstr>Roboto</vt:lpstr>
      <vt:lpstr>Symbol</vt:lpstr>
      <vt:lpstr>Times New Roman</vt:lpstr>
      <vt:lpstr>Office Theme</vt:lpstr>
      <vt:lpstr>2_Office Theme</vt:lpstr>
      <vt:lpstr>1_Office Theme</vt:lpstr>
      <vt:lpstr>新型冠状病毒 （COVID-19）</vt:lpstr>
      <vt:lpstr>建议的日程：</vt:lpstr>
      <vt:lpstr>指导防范和应对工作</vt:lpstr>
      <vt:lpstr>世卫组织的最新形势报告</vt:lpstr>
      <vt:lpstr>背景 - COVAX</vt:lpstr>
      <vt:lpstr>COVID-19法规的最新情况</vt:lpstr>
      <vt:lpstr>桌面演练是什么？</vt:lpstr>
      <vt:lpstr>设计和目的</vt:lpstr>
      <vt:lpstr>桌面演练的范围</vt:lpstr>
      <vt:lpstr>桌面演练的目标</vt:lpstr>
      <vt:lpstr>演练管理团队</vt:lpstr>
      <vt:lpstr>桌面演练的规则</vt:lpstr>
      <vt:lpstr>桌面演练：如何进行</vt:lpstr>
      <vt:lpstr>问题</vt:lpstr>
      <vt:lpstr>新型冠状病毒病 （COVID-19） </vt:lpstr>
      <vt:lpstr>现状概要</vt:lpstr>
      <vt:lpstr>局面 1</vt:lpstr>
      <vt:lpstr>国家管制当局在及时提供COVID-19疫苗方面的作用</vt:lpstr>
      <vt:lpstr>第一次小会 – 讨论问题</vt:lpstr>
      <vt:lpstr>局面2 – 疫苗问世</vt:lpstr>
      <vt:lpstr>第二次小会 – 讨论问题</vt:lpstr>
      <vt:lpstr>休息</vt:lpstr>
      <vt:lpstr>局面 3</vt:lpstr>
      <vt:lpstr>第三次小会</vt:lpstr>
      <vt:lpstr>第三次小会</vt:lpstr>
      <vt:lpstr>局面4 - 安全监测</vt:lpstr>
      <vt:lpstr>第四次小会 - 讨论问题</vt:lpstr>
      <vt:lpstr>汇总情况</vt:lpstr>
      <vt:lpstr>PowerPoint Presentation</vt:lpstr>
      <vt:lpstr>日程第二部分</vt:lpstr>
      <vt:lpstr>世卫组织提供以下资源</vt:lpstr>
      <vt:lpstr>休息</vt:lpstr>
      <vt:lpstr>优势和差距分析</vt:lpstr>
      <vt:lpstr>行动计划</vt:lpstr>
      <vt:lpstr>与会者反馈表</vt:lpstr>
      <vt:lpstr>后续步骤和总结</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NOVEL CORONAVIRUS  (2019-nCoV)</dc:title>
  <dc:subject/>
  <dc:creator>Denis Charles</dc:creator>
  <cp:keywords/>
  <dc:description/>
  <cp:lastModifiedBy>PORTORICO, Mariaisabella</cp:lastModifiedBy>
  <cp:revision>113</cp:revision>
  <cp:lastPrinted>2021-01-09T10:09:55Z</cp:lastPrinted>
  <dcterms:created xsi:type="dcterms:W3CDTF">2020-01-31T13:21:16Z</dcterms:created>
  <dcterms:modified xsi:type="dcterms:W3CDTF">2021-01-12T15:48:34Z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0x0101004B8C5FCD04D76B4F9E83E1FFDAAD0434</vt:lpwstr>
  </property>
</Properties>
</file>